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用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628140"/>
            <a:ext cx="521970" cy="523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1430" y="939165"/>
            <a:ext cx="1374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Web</a:t>
            </a:r>
            <a:r>
              <a:rPr lang="zh-CN" altLang="en-US" sz="1600" b="1"/>
              <a:t>服务器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3155950" y="1568450"/>
            <a:ext cx="1734820" cy="5835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 b="1"/>
              <a:t>DispatcherServlet</a:t>
            </a:r>
            <a:endParaRPr lang="en-US" altLang="zh-CN" sz="1600" b="1"/>
          </a:p>
          <a:p>
            <a:pPr algn="ctr"/>
            <a:r>
              <a:rPr lang="en-US" altLang="zh-CN" sz="1600" b="1"/>
              <a:t>(</a:t>
            </a:r>
            <a:r>
              <a:rPr lang="zh-CN" altLang="zh-CN" sz="1600" b="1"/>
              <a:t>前端控制器</a:t>
            </a:r>
            <a:r>
              <a:rPr lang="en-US" altLang="zh-CN" sz="1600" b="1"/>
              <a:t>)</a:t>
            </a:r>
            <a:endParaRPr lang="en-US" altLang="zh-CN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2551430" y="3137535"/>
            <a:ext cx="1474470" cy="5835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 b="1"/>
              <a:t>View</a:t>
            </a:r>
            <a:endParaRPr lang="en-US" altLang="zh-CN" sz="1600" b="1"/>
          </a:p>
          <a:p>
            <a:pPr algn="ctr"/>
            <a:r>
              <a:rPr lang="en-US" altLang="zh-CN" sz="1600" b="1"/>
              <a:t>(</a:t>
            </a:r>
            <a:r>
              <a:rPr lang="zh-CN" altLang="en-US" sz="1600" b="1"/>
              <a:t>视图，如</a:t>
            </a:r>
            <a:r>
              <a:rPr lang="en-US" altLang="zh-CN" sz="1600" b="1"/>
              <a:t>JSP)</a:t>
            </a:r>
            <a:endParaRPr lang="en-US" altLang="zh-CN" sz="1600" b="1"/>
          </a:p>
        </p:txBody>
      </p:sp>
      <p:sp>
        <p:nvSpPr>
          <p:cNvPr id="8" name="文本框 7"/>
          <p:cNvSpPr txBox="1"/>
          <p:nvPr/>
        </p:nvSpPr>
        <p:spPr>
          <a:xfrm>
            <a:off x="4100830" y="3137535"/>
            <a:ext cx="1474470" cy="5835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 b="1"/>
              <a:t>ViewResolver</a:t>
            </a:r>
            <a:endParaRPr lang="en-US" altLang="zh-CN" sz="1600" b="1"/>
          </a:p>
          <a:p>
            <a:pPr algn="ctr"/>
            <a:r>
              <a:rPr lang="en-US" altLang="zh-CN" sz="1600" b="1"/>
              <a:t>(</a:t>
            </a:r>
            <a:r>
              <a:rPr lang="zh-CN" altLang="en-US" sz="1600" b="1"/>
              <a:t>视图解析器</a:t>
            </a:r>
            <a:r>
              <a:rPr lang="en-US" altLang="zh-CN" sz="1600" b="1"/>
              <a:t>)</a:t>
            </a:r>
            <a:endParaRPr lang="en-US" altLang="zh-CN" sz="1600" b="1"/>
          </a:p>
        </p:txBody>
      </p:sp>
      <p:sp>
        <p:nvSpPr>
          <p:cNvPr id="9" name="文本框 8"/>
          <p:cNvSpPr txBox="1"/>
          <p:nvPr/>
        </p:nvSpPr>
        <p:spPr>
          <a:xfrm>
            <a:off x="7030085" y="1094740"/>
            <a:ext cx="1734820" cy="583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 b="1"/>
              <a:t>HandlerMapping</a:t>
            </a:r>
            <a:endParaRPr lang="en-US" altLang="zh-CN" sz="1600" b="1"/>
          </a:p>
          <a:p>
            <a:pPr algn="ctr"/>
            <a:r>
              <a:rPr lang="en-US" altLang="zh-CN" sz="1600" b="1"/>
              <a:t>(</a:t>
            </a:r>
            <a:r>
              <a:rPr lang="zh-CN" altLang="en-US" sz="1600" b="1"/>
              <a:t>处理器映射器</a:t>
            </a:r>
            <a:r>
              <a:rPr lang="en-US" altLang="zh-CN" sz="1600" b="1"/>
              <a:t>)</a:t>
            </a:r>
            <a:endParaRPr lang="en-US" altLang="zh-CN" sz="1600" b="1"/>
          </a:p>
        </p:txBody>
      </p:sp>
      <p:sp>
        <p:nvSpPr>
          <p:cNvPr id="10" name="文本框 9"/>
          <p:cNvSpPr txBox="1"/>
          <p:nvPr/>
        </p:nvSpPr>
        <p:spPr>
          <a:xfrm>
            <a:off x="7030085" y="2111375"/>
            <a:ext cx="1734820" cy="583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 b="1"/>
              <a:t>HandlerAdapter</a:t>
            </a:r>
            <a:endParaRPr lang="en-US" altLang="zh-CN" sz="1600" b="1"/>
          </a:p>
          <a:p>
            <a:pPr algn="ctr"/>
            <a:r>
              <a:rPr lang="en-US" altLang="zh-CN" sz="1600" b="1"/>
              <a:t>(</a:t>
            </a:r>
            <a:r>
              <a:rPr lang="zh-CN" altLang="en-US" sz="1600" b="1"/>
              <a:t>处理器适配器</a:t>
            </a:r>
            <a:r>
              <a:rPr lang="en-US" altLang="zh-CN" sz="1600" b="1"/>
              <a:t>)</a:t>
            </a:r>
            <a:endParaRPr lang="en-US" altLang="zh-CN" sz="1600" b="1"/>
          </a:p>
        </p:txBody>
      </p:sp>
      <p:sp>
        <p:nvSpPr>
          <p:cNvPr id="11" name="文本框 10"/>
          <p:cNvSpPr txBox="1"/>
          <p:nvPr/>
        </p:nvSpPr>
        <p:spPr>
          <a:xfrm>
            <a:off x="7030085" y="3186430"/>
            <a:ext cx="1734820" cy="5835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 b="1"/>
              <a:t>Handler</a:t>
            </a:r>
            <a:endParaRPr lang="en-US" altLang="zh-CN" sz="1600" b="1"/>
          </a:p>
          <a:p>
            <a:pPr algn="ctr"/>
            <a:r>
              <a:rPr lang="en-US" altLang="zh-CN" sz="1600" b="1"/>
              <a:t>(</a:t>
            </a:r>
            <a:r>
              <a:rPr lang="zh-CN" altLang="en-US" sz="1600" b="1"/>
              <a:t>处理器</a:t>
            </a:r>
            <a:r>
              <a:rPr lang="en-US" altLang="zh-CN" sz="1600" b="1"/>
              <a:t>)</a:t>
            </a:r>
            <a:endParaRPr lang="en-US" altLang="zh-CN" sz="1600" b="1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992630" y="1900555"/>
            <a:ext cx="1142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35020" y="2205990"/>
            <a:ext cx="0" cy="9315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24095" y="2205990"/>
            <a:ext cx="0" cy="9315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537710" y="2201545"/>
            <a:ext cx="0" cy="9315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918075" y="1259840"/>
            <a:ext cx="2113915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1"/>
          </p:cNvCxnSpPr>
          <p:nvPr/>
        </p:nvCxnSpPr>
        <p:spPr>
          <a:xfrm flipH="1">
            <a:off x="4928235" y="1386840"/>
            <a:ext cx="2101850" cy="3536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907915" y="1980565"/>
            <a:ext cx="2094230" cy="2806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918075" y="2111375"/>
            <a:ext cx="2112010" cy="2724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354695" y="2712085"/>
            <a:ext cx="0" cy="431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442835" y="2712085"/>
            <a:ext cx="0" cy="4406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343785" y="939165"/>
            <a:ext cx="6641465" cy="301498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453640" y="1590040"/>
            <a:ext cx="387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①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85485" y="1156335"/>
            <a:ext cx="387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②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84850" y="1496695"/>
            <a:ext cx="387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③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45005" y="2425065"/>
            <a:ext cx="387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⑪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99455" y="1885950"/>
            <a:ext cx="387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④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26560" y="2531745"/>
            <a:ext cx="387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⑨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07070" y="2764155"/>
            <a:ext cx="387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⑤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51200" y="2531745"/>
            <a:ext cx="387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⑩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33925" y="2531745"/>
            <a:ext cx="387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⑧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97550" y="2194560"/>
            <a:ext cx="387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⑦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43750" y="2800350"/>
            <a:ext cx="387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⑥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7" idx="1"/>
          </p:cNvCxnSpPr>
          <p:nvPr/>
        </p:nvCxnSpPr>
        <p:spPr>
          <a:xfrm flipH="1" flipV="1">
            <a:off x="1992630" y="1980565"/>
            <a:ext cx="558800" cy="1449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用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060" y="1628140"/>
            <a:ext cx="521970" cy="52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38550" y="1320165"/>
            <a:ext cx="2437765" cy="1076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sz="1600" b="1">
                <a:solidFill>
                  <a:srgbClr val="C00000"/>
                </a:solidFill>
              </a:rPr>
              <a:t>web.xml</a:t>
            </a:r>
            <a:r>
              <a:rPr lang="zh-CN" sz="1600" b="1"/>
              <a:t>设置</a:t>
            </a:r>
            <a:r>
              <a:rPr lang="zh-CN" sz="1600" b="1">
                <a:solidFill>
                  <a:srgbClr val="C00000"/>
                </a:solidFill>
              </a:rPr>
              <a:t>前端控制器</a:t>
            </a:r>
            <a:endParaRPr lang="zh-CN" sz="1600" b="1">
              <a:solidFill>
                <a:srgbClr val="C00000"/>
              </a:solidFill>
            </a:endParaRPr>
          </a:p>
          <a:p>
            <a:pPr algn="l"/>
            <a:r>
              <a:rPr lang="zh-CN" sz="1600" b="1"/>
              <a:t>&lt;servlet-class&gt;</a:t>
            </a:r>
            <a:endParaRPr lang="zh-CN" sz="1600" b="1"/>
          </a:p>
          <a:p>
            <a:pPr algn="l"/>
            <a:r>
              <a:rPr lang="en-US" altLang="zh-CN" sz="1600" b="1"/>
              <a:t>**</a:t>
            </a:r>
            <a:r>
              <a:rPr lang="zh-CN" sz="1600" b="1"/>
              <a:t>.</a:t>
            </a:r>
            <a:r>
              <a:rPr lang="zh-CN" sz="1600" b="1">
                <a:solidFill>
                  <a:srgbClr val="FF0000"/>
                </a:solidFill>
              </a:rPr>
              <a:t>DispatcherServlet</a:t>
            </a:r>
            <a:endParaRPr lang="zh-CN" sz="1600" b="1">
              <a:solidFill>
                <a:srgbClr val="FF0000"/>
              </a:solidFill>
            </a:endParaRPr>
          </a:p>
          <a:p>
            <a:pPr algn="l"/>
            <a:r>
              <a:rPr lang="zh-CN" sz="1600" b="1"/>
              <a:t>&lt;/servlet-class&gt;</a:t>
            </a:r>
            <a:endParaRPr lang="zh-CN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1534795" y="4225290"/>
            <a:ext cx="1474470" cy="5835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 b="1"/>
              <a:t>View</a:t>
            </a:r>
            <a:endParaRPr lang="en-US" altLang="zh-CN" sz="1600" b="1"/>
          </a:p>
          <a:p>
            <a:pPr algn="ctr"/>
            <a:r>
              <a:rPr lang="en-US" altLang="zh-CN" sz="1600" b="1"/>
              <a:t>(</a:t>
            </a:r>
            <a:r>
              <a:rPr lang="en-US" altLang="zh-CN" sz="1600" b="1">
                <a:solidFill>
                  <a:srgbClr val="FF0000"/>
                </a:solidFill>
              </a:rPr>
              <a:t>myfirst.jsp</a:t>
            </a:r>
            <a:r>
              <a:rPr lang="en-US" altLang="zh-CN" sz="1600" b="1"/>
              <a:t>)</a:t>
            </a:r>
            <a:endParaRPr lang="en-US" altLang="zh-CN" sz="1600" b="1"/>
          </a:p>
        </p:txBody>
      </p:sp>
      <p:sp>
        <p:nvSpPr>
          <p:cNvPr id="8" name="文本框 7"/>
          <p:cNvSpPr txBox="1"/>
          <p:nvPr/>
        </p:nvSpPr>
        <p:spPr>
          <a:xfrm>
            <a:off x="3251200" y="4069080"/>
            <a:ext cx="3001010" cy="1076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 sz="1600" b="1">
                <a:solidFill>
                  <a:srgbClr val="C00000"/>
                </a:solidFill>
              </a:rPr>
              <a:t>springmvc.xml</a:t>
            </a:r>
            <a:r>
              <a:rPr lang="zh-CN" altLang="zh-CN" sz="1600" b="1"/>
              <a:t>设置</a:t>
            </a:r>
            <a:r>
              <a:rPr lang="zh-CN" altLang="zh-CN" sz="1600" b="1">
                <a:solidFill>
                  <a:srgbClr val="C00000"/>
                </a:solidFill>
              </a:rPr>
              <a:t>视图解析器</a:t>
            </a:r>
            <a:endParaRPr lang="zh-CN" altLang="zh-CN" sz="1600" b="1">
              <a:solidFill>
                <a:srgbClr val="C00000"/>
              </a:solidFill>
            </a:endParaRPr>
          </a:p>
          <a:p>
            <a:pPr algn="l"/>
            <a:r>
              <a:rPr lang="zh-CN" altLang="zh-CN" sz="1600" b="1"/>
              <a:t>&lt;bean class="</a:t>
            </a:r>
            <a:r>
              <a:rPr lang="en-US" altLang="zh-CN" sz="1600" b="1"/>
              <a:t>**</a:t>
            </a:r>
            <a:r>
              <a:rPr lang="zh-CN" altLang="zh-CN" sz="1600" b="1"/>
              <a:t>.</a:t>
            </a:r>
            <a:endParaRPr lang="zh-CN" altLang="zh-CN" sz="1600" b="1"/>
          </a:p>
          <a:p>
            <a:pPr algn="l"/>
            <a:r>
              <a:rPr lang="zh-CN" altLang="zh-CN" sz="1600" b="1">
                <a:solidFill>
                  <a:srgbClr val="FF0000"/>
                </a:solidFill>
              </a:rPr>
              <a:t>InternalResourceViewResolver</a:t>
            </a:r>
            <a:r>
              <a:rPr lang="zh-CN" altLang="zh-CN" sz="1600" b="1"/>
              <a:t>"&gt;</a:t>
            </a:r>
            <a:endParaRPr lang="zh-CN" altLang="zh-CN" sz="1600" b="1"/>
          </a:p>
          <a:p>
            <a:pPr algn="ctr"/>
            <a:endParaRPr lang="en-US" altLang="zh-CN" sz="1600" b="1"/>
          </a:p>
        </p:txBody>
      </p:sp>
      <p:sp>
        <p:nvSpPr>
          <p:cNvPr id="10" name="文本框 9"/>
          <p:cNvSpPr txBox="1"/>
          <p:nvPr/>
        </p:nvSpPr>
        <p:spPr>
          <a:xfrm>
            <a:off x="7430770" y="2762250"/>
            <a:ext cx="3322320" cy="829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 sz="1600" b="1">
                <a:solidFill>
                  <a:srgbClr val="C00000"/>
                </a:solidFill>
              </a:rPr>
              <a:t>springmvc.xml</a:t>
            </a:r>
            <a:r>
              <a:rPr lang="zh-CN" altLang="zh-CN" sz="1600" b="1"/>
              <a:t>设置</a:t>
            </a:r>
            <a:r>
              <a:rPr lang="zh-CN" altLang="en-US" sz="1600" b="1">
                <a:solidFill>
                  <a:srgbClr val="C00000"/>
                </a:solidFill>
              </a:rPr>
              <a:t>处理器适配器</a:t>
            </a:r>
            <a:endParaRPr lang="zh-CN" altLang="en-US" sz="1600" b="1">
              <a:solidFill>
                <a:srgbClr val="C00000"/>
              </a:solidFill>
            </a:endParaRPr>
          </a:p>
          <a:p>
            <a:pPr algn="l"/>
            <a:r>
              <a:rPr lang="en-US" altLang="zh-CN" sz="1600" b="1"/>
              <a:t>&lt;bean class="**.</a:t>
            </a:r>
            <a:endParaRPr lang="en-US" altLang="zh-CN" sz="1600" b="1"/>
          </a:p>
          <a:p>
            <a:pPr algn="l"/>
            <a:r>
              <a:rPr lang="en-US" altLang="zh-CN" sz="1600" b="1">
                <a:solidFill>
                  <a:srgbClr val="FF0000"/>
                </a:solidFill>
              </a:rPr>
              <a:t>SimpleControllerHandlerAdapter</a:t>
            </a:r>
            <a:r>
              <a:rPr lang="en-US" altLang="zh-CN" sz="1600" b="1"/>
              <a:t>" &gt;</a:t>
            </a:r>
            <a:endParaRPr lang="en-US" altLang="zh-CN" sz="1600" b="1"/>
          </a:p>
        </p:txBody>
      </p:sp>
      <p:sp>
        <p:nvSpPr>
          <p:cNvPr id="11" name="文本框 10"/>
          <p:cNvSpPr txBox="1"/>
          <p:nvPr/>
        </p:nvSpPr>
        <p:spPr>
          <a:xfrm>
            <a:off x="7160260" y="4173855"/>
            <a:ext cx="3921125" cy="829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 sz="1600" b="1">
                <a:solidFill>
                  <a:srgbClr val="C00000"/>
                </a:solidFill>
              </a:rPr>
              <a:t>springmvc.xml</a:t>
            </a:r>
            <a:r>
              <a:rPr lang="zh-CN" altLang="zh-CN" sz="1600" b="1"/>
              <a:t>设置</a:t>
            </a:r>
            <a:r>
              <a:rPr lang="zh-CN" altLang="zh-CN" sz="1600" b="1">
                <a:solidFill>
                  <a:srgbClr val="C00000"/>
                </a:solidFill>
              </a:rPr>
              <a:t>处理器</a:t>
            </a:r>
            <a:endParaRPr lang="zh-CN" altLang="zh-CN" sz="1600" b="1">
              <a:solidFill>
                <a:srgbClr val="C00000"/>
              </a:solidFill>
            </a:endParaRPr>
          </a:p>
          <a:p>
            <a:pPr algn="l"/>
            <a:r>
              <a:rPr lang="en-US" altLang="zh-CN" sz="1600" b="1"/>
              <a:t>&lt;bean name="</a:t>
            </a:r>
            <a:r>
              <a:rPr lang="en-US" altLang="zh-CN" sz="1600" b="1">
                <a:solidFill>
                  <a:srgbClr val="FF0000"/>
                </a:solidFill>
              </a:rPr>
              <a:t>/fistController.do</a:t>
            </a:r>
            <a:r>
              <a:rPr lang="en-US" altLang="zh-CN" sz="1600" b="1"/>
              <a:t>" class="</a:t>
            </a:r>
            <a:r>
              <a:rPr lang="en-US" altLang="zh-CN" sz="1600" b="1">
                <a:solidFill>
                  <a:srgbClr val="FF0000"/>
                </a:solidFill>
              </a:rPr>
              <a:t>cn.jmu.controller.FirstController</a:t>
            </a:r>
            <a:r>
              <a:rPr lang="en-US" altLang="zh-CN" sz="1600" b="1"/>
              <a:t>" /&gt;</a:t>
            </a:r>
            <a:endParaRPr lang="en-US" altLang="zh-CN" sz="1600" b="1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291590" y="1890395"/>
            <a:ext cx="23342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383790" y="2331720"/>
            <a:ext cx="1254760" cy="19234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554980" y="2398395"/>
            <a:ext cx="0" cy="1636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296410" y="2398395"/>
            <a:ext cx="0" cy="16960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172200" y="1247140"/>
            <a:ext cx="1852930" cy="323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130290" y="1477010"/>
            <a:ext cx="1894840" cy="2984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100445" y="2070735"/>
            <a:ext cx="1322070" cy="641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6050280" y="2331720"/>
            <a:ext cx="1372235" cy="702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959975" y="3593465"/>
            <a:ext cx="0" cy="5803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526655" y="3602990"/>
            <a:ext cx="0" cy="5911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257300" y="1247140"/>
            <a:ext cx="238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①</a:t>
            </a:r>
            <a:r>
              <a:rPr lang="en-US" altLang="en-US" sz="1600" b="1" i="1">
                <a:solidFill>
                  <a:schemeClr val="tx1"/>
                </a:solidFill>
              </a:rPr>
              <a:t>http://.../springmvc01/firstController.do</a:t>
            </a:r>
            <a:endParaRPr lang="en-US" altLang="en-US" sz="1600" b="1" i="1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76315" y="736600"/>
            <a:ext cx="2975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②</a:t>
            </a:r>
            <a:r>
              <a:rPr lang="en-US" altLang="en-US" sz="1600" b="1" i="1">
                <a:sym typeface="+mn-ea"/>
              </a:rPr>
              <a:t>springmvc01/firstController.do</a:t>
            </a:r>
            <a:endParaRPr lang="en-US" altLang="en-US" sz="1600" b="1" i="1">
              <a:sym typeface="+mn-ea"/>
            </a:endParaRPr>
          </a:p>
          <a:p>
            <a:pPr algn="l"/>
            <a:r>
              <a:rPr lang="zh-CN" altLang="en-US" sz="1600" b="1" i="1">
                <a:solidFill>
                  <a:schemeClr val="tx1"/>
                </a:solidFill>
              </a:rPr>
              <a:t>请求获取</a:t>
            </a:r>
            <a:r>
              <a:rPr lang="en-US" altLang="zh-CN" sz="1600" b="1" i="1">
                <a:solidFill>
                  <a:schemeClr val="tx1"/>
                </a:solidFill>
              </a:rPr>
              <a:t>Controller</a:t>
            </a:r>
            <a:endParaRPr lang="en-US" altLang="zh-CN" sz="1600" b="1" i="1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83425" y="1493520"/>
            <a:ext cx="387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③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64310" y="3048000"/>
            <a:ext cx="387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⑪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 rot="1680000">
            <a:off x="6130290" y="2087880"/>
            <a:ext cx="1291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④</a:t>
            </a:r>
            <a:r>
              <a:rPr lang="zh-CN" altLang="en-US" sz="1600" b="1" i="1">
                <a:solidFill>
                  <a:schemeClr val="tx1"/>
                </a:solidFill>
              </a:rPr>
              <a:t>请求执行</a:t>
            </a:r>
            <a:endParaRPr lang="zh-CN" altLang="en-US" sz="1600" b="1" i="1">
              <a:solidFill>
                <a:schemeClr val="tx1"/>
              </a:solidFill>
            </a:endParaRPr>
          </a:p>
          <a:p>
            <a:pPr algn="l"/>
            <a:r>
              <a:rPr lang="en-US" altLang="zh-CN" sz="1600" b="1" i="1">
                <a:solidFill>
                  <a:schemeClr val="tx1"/>
                </a:solidFill>
              </a:rPr>
              <a:t>Controller</a:t>
            </a:r>
            <a:endParaRPr lang="en-US" altLang="zh-CN" sz="1600" b="1" i="1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21430" y="2940050"/>
            <a:ext cx="1431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⑨</a:t>
            </a:r>
            <a:r>
              <a:rPr lang="zh-CN" altLang="en-US" sz="1600" b="1" i="1">
                <a:solidFill>
                  <a:schemeClr val="tx1"/>
                </a:solidFill>
              </a:rPr>
              <a:t>返回</a:t>
            </a:r>
            <a:r>
              <a:rPr lang="en-US" altLang="zh-CN" sz="1600" b="1" i="1">
                <a:solidFill>
                  <a:schemeClr val="tx1"/>
                </a:solidFill>
              </a:rPr>
              <a:t>View</a:t>
            </a:r>
            <a:endParaRPr lang="en-US" altLang="zh-CN" sz="1600" b="1" i="1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79305" y="3729990"/>
            <a:ext cx="1301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⑤</a:t>
            </a:r>
            <a:r>
              <a:rPr lang="zh-CN" altLang="en-US" sz="1600" b="1" i="1">
                <a:solidFill>
                  <a:schemeClr val="tx1"/>
                </a:solidFill>
              </a:rPr>
              <a:t>调用方法</a:t>
            </a:r>
            <a:endParaRPr lang="zh-CN" altLang="en-US" sz="1600" b="1" i="1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67280" y="3623945"/>
            <a:ext cx="1205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⑩</a:t>
            </a:r>
            <a:r>
              <a:rPr lang="zh-CN" altLang="en-US" sz="1600" b="1" i="1">
                <a:solidFill>
                  <a:schemeClr val="tx1"/>
                </a:solidFill>
              </a:rPr>
              <a:t>渲染视图</a:t>
            </a:r>
            <a:endParaRPr lang="zh-CN" altLang="en-US" sz="1600" b="1" i="1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46980" y="3470275"/>
            <a:ext cx="1205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⑧</a:t>
            </a:r>
            <a:r>
              <a:rPr lang="zh-CN" altLang="en-US" sz="1600" b="1" i="1">
                <a:solidFill>
                  <a:schemeClr val="tx1"/>
                </a:solidFill>
              </a:rPr>
              <a:t>解析视图</a:t>
            </a:r>
            <a:endParaRPr lang="zh-CN" altLang="en-US" sz="1600" b="1" i="1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 rot="1380000">
            <a:off x="5953760" y="2752725"/>
            <a:ext cx="2008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⑦</a:t>
            </a:r>
            <a:r>
              <a:rPr lang="zh-CN" altLang="en-US" sz="1600" b="1" i="1">
                <a:solidFill>
                  <a:schemeClr val="tx1"/>
                </a:solidFill>
              </a:rPr>
              <a:t>返回</a:t>
            </a:r>
            <a:r>
              <a:rPr lang="en-US" altLang="zh-CN" sz="1600" b="1" i="1">
                <a:solidFill>
                  <a:schemeClr val="tx1"/>
                </a:solidFill>
              </a:rPr>
              <a:t>ModelAndView</a:t>
            </a:r>
            <a:endParaRPr lang="en-US" altLang="zh-CN" sz="1600" b="1" i="1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83425" y="3729990"/>
            <a:ext cx="21088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⑥</a:t>
            </a:r>
            <a:r>
              <a:rPr lang="zh-CN" altLang="en-US" sz="1600" b="1" i="1">
                <a:solidFill>
                  <a:schemeClr val="tx1"/>
                </a:solidFill>
              </a:rPr>
              <a:t>返回</a:t>
            </a:r>
            <a:r>
              <a:rPr lang="en-US" altLang="zh-CN" sz="1600" b="1" i="1">
                <a:solidFill>
                  <a:schemeClr val="tx1"/>
                </a:solidFill>
              </a:rPr>
              <a:t>ModelAndView</a:t>
            </a:r>
            <a:endParaRPr lang="en-US" altLang="zh-CN" sz="1600" b="1" i="1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1291590" y="2141220"/>
            <a:ext cx="974725" cy="211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025130" y="1000760"/>
            <a:ext cx="3055620" cy="1075690"/>
            <a:chOff x="12994" y="1645"/>
            <a:chExt cx="4812" cy="1694"/>
          </a:xfrm>
        </p:grpSpPr>
        <p:sp>
          <p:nvSpPr>
            <p:cNvPr id="9" name="文本框 8"/>
            <p:cNvSpPr txBox="1"/>
            <p:nvPr/>
          </p:nvSpPr>
          <p:spPr>
            <a:xfrm>
              <a:off x="12994" y="1645"/>
              <a:ext cx="4813" cy="16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l"/>
              <a:r>
                <a:rPr lang="en-US" altLang="zh-CN" sz="1600" b="1">
                  <a:solidFill>
                    <a:srgbClr val="C00000"/>
                  </a:solidFill>
                </a:rPr>
                <a:t>springmvc.xml</a:t>
              </a:r>
              <a:r>
                <a:rPr lang="zh-CN" altLang="zh-CN" sz="1600" b="1"/>
                <a:t>设置</a:t>
              </a:r>
              <a:r>
                <a:rPr lang="zh-CN" altLang="en-US" sz="1600" b="1">
                  <a:solidFill>
                    <a:srgbClr val="C00000"/>
                  </a:solidFill>
                </a:rPr>
                <a:t>处理器映射器</a:t>
              </a:r>
              <a:endParaRPr lang="zh-CN" altLang="en-US" sz="1600" b="1">
                <a:solidFill>
                  <a:srgbClr val="C00000"/>
                </a:solidFill>
              </a:endParaRPr>
            </a:p>
            <a:p>
              <a:pPr algn="l"/>
              <a:r>
                <a:rPr lang="en-US" altLang="zh-CN" sz="1600" b="1"/>
                <a:t>&lt;bean class="**.</a:t>
              </a:r>
              <a:endParaRPr lang="en-US" altLang="zh-CN" sz="1600" b="1"/>
            </a:p>
            <a:p>
              <a:pPr algn="l"/>
              <a:r>
                <a:rPr lang="en-US" altLang="zh-CN" sz="1600" b="1">
                  <a:solidFill>
                    <a:srgbClr val="FF0000"/>
                  </a:solidFill>
                </a:rPr>
                <a:t>BeanNameUrlHandlerMapping</a:t>
              </a:r>
              <a:r>
                <a:rPr lang="en-US" altLang="zh-CN" sz="1600" b="1"/>
                <a:t>" &gt;</a:t>
              </a:r>
              <a:endParaRPr lang="en-US" altLang="zh-CN" sz="1600" b="1"/>
            </a:p>
            <a:p>
              <a:pPr algn="l"/>
              <a:r>
                <a:rPr lang="en-US" altLang="zh-CN" sz="1600" b="1" i="1"/>
                <a:t>springmvc01/firstController.do</a:t>
              </a:r>
              <a:endParaRPr lang="en-US" altLang="zh-CN" sz="1600" b="1" i="1"/>
            </a:p>
          </p:txBody>
        </p:sp>
        <p:sp>
          <p:nvSpPr>
            <p:cNvPr id="2" name="矩形 1"/>
            <p:cNvSpPr/>
            <p:nvPr/>
          </p:nvSpPr>
          <p:spPr>
            <a:xfrm>
              <a:off x="14892" y="2899"/>
              <a:ext cx="2398" cy="347"/>
            </a:xfrm>
            <a:prstGeom prst="rect">
              <a:avLst/>
            </a:prstGeom>
            <a:noFill/>
            <a:ln w="1524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圆角矩形 28"/>
          <p:cNvSpPr/>
          <p:nvPr/>
        </p:nvSpPr>
        <p:spPr>
          <a:xfrm>
            <a:off x="1649095" y="5349875"/>
            <a:ext cx="7684135" cy="87185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31950" y="918210"/>
            <a:ext cx="7683500" cy="871220"/>
            <a:chOff x="2570" y="1446"/>
            <a:chExt cx="12100" cy="1372"/>
          </a:xfrm>
        </p:grpSpPr>
        <p:sp>
          <p:nvSpPr>
            <p:cNvPr id="9" name="圆角矩形 8"/>
            <p:cNvSpPr/>
            <p:nvPr/>
          </p:nvSpPr>
          <p:spPr>
            <a:xfrm>
              <a:off x="2570" y="1446"/>
              <a:ext cx="12101" cy="1373"/>
            </a:xfrm>
            <a:prstGeom prst="round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六边形 3"/>
            <p:cNvSpPr/>
            <p:nvPr/>
          </p:nvSpPr>
          <p:spPr>
            <a:xfrm>
              <a:off x="2902" y="1700"/>
              <a:ext cx="1988" cy="884"/>
            </a:xfrm>
            <a:prstGeom prst="hexagon">
              <a:avLst/>
            </a:prstGeom>
            <a:gradFill>
              <a:gsLst>
                <a:gs pos="0">
                  <a:srgbClr val="14CD68">
                    <a:alpha val="14000"/>
                  </a:srgbClr>
                </a:gs>
                <a:gs pos="100000">
                  <a:srgbClr val="0B6E38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 b="1"/>
                <a:t>持久化层</a:t>
              </a:r>
              <a:endParaRPr lang="zh-CN" altLang="en-US" sz="14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363" y="1715"/>
              <a:ext cx="2683" cy="884"/>
            </a:xfrm>
            <a:prstGeom prst="roundRect">
              <a:avLst/>
            </a:prstGeom>
            <a:gradFill>
              <a:gsLst>
                <a:gs pos="0">
                  <a:srgbClr val="14CD68">
                    <a:alpha val="14000"/>
                  </a:srgbClr>
                </a:gs>
                <a:gs pos="100000">
                  <a:srgbClr val="0B6E38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 b="1"/>
                <a:t>编写持久化类</a:t>
              </a:r>
              <a:endParaRPr lang="zh-CN" altLang="en-US" sz="1400" b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13" y="1700"/>
              <a:ext cx="5239" cy="884"/>
            </a:xfrm>
            <a:prstGeom prst="roundRect">
              <a:avLst/>
            </a:prstGeom>
            <a:gradFill>
              <a:gsLst>
                <a:gs pos="0">
                  <a:srgbClr val="14CD68">
                    <a:alpha val="14000"/>
                  </a:srgbClr>
                </a:gs>
                <a:gs pos="100000">
                  <a:srgbClr val="0B6E38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 b="1"/>
                <a:t>分析模块所涉及的表（或对象），</a:t>
              </a:r>
              <a:endParaRPr lang="zh-CN" altLang="en-US" sz="1400" b="1"/>
            </a:p>
            <a:p>
              <a:pPr algn="ctr"/>
              <a:r>
                <a:rPr lang="zh-CN" altLang="en-US" sz="1400" b="1"/>
                <a:t>确定表（或对象）之间的关系</a:t>
              </a:r>
              <a:endParaRPr lang="zh-CN" altLang="en-US" sz="1400" b="1"/>
            </a:p>
          </p:txBody>
        </p:sp>
        <p:cxnSp>
          <p:nvCxnSpPr>
            <p:cNvPr id="8" name="直接箭头连接符 7"/>
            <p:cNvCxnSpPr>
              <a:stCxn id="6" idx="1"/>
            </p:cNvCxnSpPr>
            <p:nvPr/>
          </p:nvCxnSpPr>
          <p:spPr>
            <a:xfrm flipH="1">
              <a:off x="8155" y="2142"/>
              <a:ext cx="958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631950" y="2066925"/>
            <a:ext cx="7684135" cy="871855"/>
            <a:chOff x="2570" y="1446"/>
            <a:chExt cx="12101" cy="1373"/>
          </a:xfrm>
        </p:grpSpPr>
        <p:sp>
          <p:nvSpPr>
            <p:cNvPr id="12" name="圆角矩形 11"/>
            <p:cNvSpPr/>
            <p:nvPr/>
          </p:nvSpPr>
          <p:spPr>
            <a:xfrm>
              <a:off x="2570" y="1446"/>
              <a:ext cx="12101" cy="1373"/>
            </a:xfrm>
            <a:prstGeom prst="round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六边形 12"/>
            <p:cNvSpPr/>
            <p:nvPr/>
          </p:nvSpPr>
          <p:spPr>
            <a:xfrm>
              <a:off x="2902" y="1700"/>
              <a:ext cx="1988" cy="884"/>
            </a:xfrm>
            <a:prstGeom prst="hexagon">
              <a:avLst/>
            </a:prstGeom>
            <a:gradFill>
              <a:gsLst>
                <a:gs pos="0">
                  <a:srgbClr val="7B32B2">
                    <a:alpha val="31000"/>
                  </a:srgbClr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 b="1"/>
                <a:t>DAO</a:t>
              </a:r>
              <a:r>
                <a:rPr lang="zh-CN" altLang="en-US" sz="1400" b="1"/>
                <a:t>层</a:t>
              </a:r>
              <a:endParaRPr lang="zh-CN" altLang="en-US" sz="1400" b="1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142" y="1715"/>
              <a:ext cx="2904" cy="884"/>
            </a:xfrm>
            <a:prstGeom prst="roundRect">
              <a:avLst/>
            </a:prstGeom>
            <a:gradFill>
              <a:gsLst>
                <a:gs pos="0">
                  <a:srgbClr val="7B32B2">
                    <a:alpha val="20000"/>
                  </a:srgbClr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 b="1"/>
                <a:t>编写</a:t>
              </a:r>
              <a:r>
                <a:rPr lang="en-US" altLang="zh-CN" sz="1400" b="1"/>
                <a:t>DAO</a:t>
              </a:r>
              <a:r>
                <a:rPr lang="zh-CN" altLang="en-US" sz="1400" b="1"/>
                <a:t>接口和</a:t>
              </a:r>
              <a:r>
                <a:rPr lang="en-US" altLang="zh-CN" sz="1400" b="1"/>
                <a:t>MyBatis</a:t>
              </a:r>
              <a:r>
                <a:rPr lang="zh-CN" altLang="zh-CN" sz="1400" b="1"/>
                <a:t>的映射文件</a:t>
              </a:r>
              <a:endParaRPr lang="zh-CN" altLang="zh-CN" sz="1400" b="1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113" y="1700"/>
              <a:ext cx="5239" cy="884"/>
            </a:xfrm>
            <a:prstGeom prst="roundRect">
              <a:avLst/>
            </a:prstGeom>
            <a:gradFill>
              <a:gsLst>
                <a:gs pos="0">
                  <a:srgbClr val="7B32B2">
                    <a:alpha val="20000"/>
                  </a:srgbClr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 b="1"/>
                <a:t>根据系统需要，编写相应的</a:t>
              </a:r>
              <a:endParaRPr lang="zh-CN" altLang="en-US" sz="1400" b="1"/>
            </a:p>
            <a:p>
              <a:pPr algn="ctr"/>
              <a:r>
                <a:rPr lang="zh-CN" altLang="en-US" sz="1400" b="1"/>
                <a:t>接口方法及其执行</a:t>
              </a:r>
              <a:r>
                <a:rPr lang="en-US" altLang="zh-CN" sz="1400" b="1"/>
                <a:t>SQL</a:t>
              </a:r>
              <a:endParaRPr lang="en-US" altLang="zh-CN" sz="1400" b="1"/>
            </a:p>
          </p:txBody>
        </p:sp>
        <p:cxnSp>
          <p:nvCxnSpPr>
            <p:cNvPr id="16" name="直接箭头连接符 15"/>
            <p:cNvCxnSpPr>
              <a:stCxn id="15" idx="1"/>
            </p:cNvCxnSpPr>
            <p:nvPr/>
          </p:nvCxnSpPr>
          <p:spPr>
            <a:xfrm flipH="1">
              <a:off x="8155" y="2142"/>
              <a:ext cx="958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631950" y="3239135"/>
            <a:ext cx="7683500" cy="871220"/>
            <a:chOff x="2570" y="1446"/>
            <a:chExt cx="12100" cy="1372"/>
          </a:xfrm>
        </p:grpSpPr>
        <p:sp>
          <p:nvSpPr>
            <p:cNvPr id="18" name="圆角矩形 17"/>
            <p:cNvSpPr/>
            <p:nvPr/>
          </p:nvSpPr>
          <p:spPr>
            <a:xfrm>
              <a:off x="2570" y="1446"/>
              <a:ext cx="12101" cy="1373"/>
            </a:xfrm>
            <a:prstGeom prst="round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2902" y="1700"/>
              <a:ext cx="1988" cy="884"/>
            </a:xfrm>
            <a:prstGeom prst="hexagon">
              <a:avLst/>
            </a:prstGeom>
            <a:gradFill>
              <a:gsLst>
                <a:gs pos="0">
                  <a:srgbClr val="007BD3">
                    <a:alpha val="40000"/>
                  </a:srgbClr>
                </a:gs>
                <a:gs pos="100000">
                  <a:srgbClr val="034373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 b="1"/>
                <a:t>Service</a:t>
              </a:r>
              <a:r>
                <a:rPr lang="zh-CN" altLang="en-US" sz="1400" b="1"/>
                <a:t>层</a:t>
              </a:r>
              <a:endParaRPr lang="zh-CN" altLang="en-US" sz="1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363" y="1715"/>
              <a:ext cx="2683" cy="884"/>
            </a:xfrm>
            <a:prstGeom prst="roundRect">
              <a:avLst/>
            </a:prstGeom>
            <a:gradFill>
              <a:gsLst>
                <a:gs pos="0">
                  <a:srgbClr val="007BD3">
                    <a:alpha val="28000"/>
                  </a:srgbClr>
                </a:gs>
                <a:gs pos="100000">
                  <a:srgbClr val="034373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 b="1"/>
                <a:t>编写</a:t>
              </a:r>
              <a:r>
                <a:rPr lang="en-US" altLang="zh-CN" sz="1400" b="1"/>
                <a:t>Service</a:t>
              </a:r>
              <a:r>
                <a:rPr lang="zh-CN" altLang="en-US" sz="1400" b="1"/>
                <a:t>接口</a:t>
              </a:r>
              <a:endParaRPr lang="zh-CN" altLang="en-US" sz="1400" b="1"/>
            </a:p>
            <a:p>
              <a:pPr algn="ctr"/>
              <a:r>
                <a:rPr lang="zh-CN" altLang="en-US" sz="1400" b="1"/>
                <a:t>方法并实现</a:t>
              </a:r>
              <a:endParaRPr lang="zh-CN" altLang="en-US" sz="1400" b="1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113" y="1700"/>
              <a:ext cx="5239" cy="884"/>
            </a:xfrm>
            <a:prstGeom prst="roundRect">
              <a:avLst/>
            </a:prstGeom>
            <a:gradFill>
              <a:gsLst>
                <a:gs pos="0">
                  <a:srgbClr val="007BD3">
                    <a:alpha val="22000"/>
                  </a:srgbClr>
                </a:gs>
                <a:gs pos="100000">
                  <a:srgbClr val="034373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 b="1"/>
                <a:t>编写业务逻辑，调用</a:t>
              </a:r>
              <a:r>
                <a:rPr lang="en-US" altLang="zh-CN" sz="1400" b="1"/>
                <a:t>DAO</a:t>
              </a:r>
              <a:r>
                <a:rPr lang="zh-CN" altLang="en-US" sz="1400" b="1"/>
                <a:t>操作</a:t>
              </a:r>
              <a:endParaRPr lang="zh-CN" altLang="en-US" sz="1400" b="1"/>
            </a:p>
          </p:txBody>
        </p:sp>
        <p:cxnSp>
          <p:nvCxnSpPr>
            <p:cNvPr id="22" name="直接箭头连接符 21"/>
            <p:cNvCxnSpPr>
              <a:stCxn id="21" idx="1"/>
            </p:cNvCxnSpPr>
            <p:nvPr/>
          </p:nvCxnSpPr>
          <p:spPr>
            <a:xfrm flipH="1">
              <a:off x="8155" y="2142"/>
              <a:ext cx="95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640840" y="4366260"/>
            <a:ext cx="7684135" cy="1349375"/>
            <a:chOff x="2570" y="1446"/>
            <a:chExt cx="12101" cy="2125"/>
          </a:xfrm>
        </p:grpSpPr>
        <p:sp>
          <p:nvSpPr>
            <p:cNvPr id="24" name="圆角矩形 23"/>
            <p:cNvSpPr/>
            <p:nvPr/>
          </p:nvSpPr>
          <p:spPr>
            <a:xfrm>
              <a:off x="2570" y="1446"/>
              <a:ext cx="12101" cy="1373"/>
            </a:xfrm>
            <a:prstGeom prst="round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363" y="1715"/>
              <a:ext cx="2683" cy="884"/>
            </a:xfrm>
            <a:prstGeom prst="roundRect">
              <a:avLst/>
            </a:prstGeom>
            <a:gradFill>
              <a:gsLst>
                <a:gs pos="0">
                  <a:srgbClr val="FBFB11">
                    <a:alpha val="34000"/>
                  </a:srgbClr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 b="1"/>
                <a:t>编写</a:t>
              </a:r>
              <a:r>
                <a:rPr lang="en-US" altLang="zh-CN" sz="1400" b="1"/>
                <a:t>Controller</a:t>
              </a:r>
              <a:r>
                <a:rPr lang="zh-CN" altLang="en-US" sz="1400" b="1"/>
                <a:t>类</a:t>
              </a:r>
              <a:endParaRPr lang="zh-CN" altLang="en-US" sz="1400" b="1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113" y="1700"/>
              <a:ext cx="5239" cy="884"/>
            </a:xfrm>
            <a:prstGeom prst="roundRect">
              <a:avLst/>
            </a:prstGeom>
            <a:gradFill>
              <a:gsLst>
                <a:gs pos="0">
                  <a:srgbClr val="FBFB11">
                    <a:alpha val="49000"/>
                  </a:srgbClr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 b="1"/>
                <a:t>用于处理页面请求，并与</a:t>
              </a:r>
              <a:endParaRPr lang="zh-CN" altLang="en-US" sz="1400" b="1"/>
            </a:p>
            <a:p>
              <a:pPr algn="ctr"/>
              <a:r>
                <a:rPr lang="zh-CN" altLang="en-US" sz="1400" b="1"/>
                <a:t>业务逻辑层交互</a:t>
              </a:r>
              <a:endParaRPr lang="zh-CN" altLang="en-US" sz="1400" b="1"/>
            </a:p>
          </p:txBody>
        </p:sp>
        <p:cxnSp>
          <p:nvCxnSpPr>
            <p:cNvPr id="28" name="直接箭头连接符 27"/>
            <p:cNvCxnSpPr>
              <a:stCxn id="27" idx="1"/>
            </p:cNvCxnSpPr>
            <p:nvPr/>
          </p:nvCxnSpPr>
          <p:spPr>
            <a:xfrm flipH="1">
              <a:off x="8155" y="2142"/>
              <a:ext cx="958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>
              <a:off x="2888" y="2299"/>
              <a:ext cx="1988" cy="1272"/>
            </a:xfrm>
            <a:prstGeom prst="hexagon">
              <a:avLst/>
            </a:prstGeom>
            <a:gradFill>
              <a:gsLst>
                <a:gs pos="0">
                  <a:srgbClr val="FBFB11">
                    <a:alpha val="61000"/>
                  </a:srgbClr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 b="1"/>
                <a:t>Web</a:t>
              </a:r>
              <a:endParaRPr lang="en-US" altLang="zh-CN" sz="1400" b="1"/>
            </a:p>
            <a:p>
              <a:pPr algn="ctr"/>
              <a:r>
                <a:rPr lang="zh-CN" altLang="en-US" sz="1400" b="1"/>
                <a:t>表现</a:t>
              </a:r>
              <a:r>
                <a:rPr lang="zh-CN" altLang="en-US" sz="1400" b="1"/>
                <a:t>层</a:t>
              </a:r>
              <a:endParaRPr lang="zh-CN" altLang="en-US" sz="1400" b="1"/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3405505" y="5505450"/>
            <a:ext cx="1703705" cy="561340"/>
          </a:xfrm>
          <a:prstGeom prst="roundRect">
            <a:avLst/>
          </a:prstGeom>
          <a:gradFill>
            <a:gsLst>
              <a:gs pos="0">
                <a:srgbClr val="FBFB11">
                  <a:alpha val="57000"/>
                </a:srgbClr>
              </a:gs>
              <a:gs pos="100000">
                <a:srgbClr val="838309"/>
              </a:gs>
            </a:gsLst>
            <a:lin ang="54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b="1"/>
              <a:t>编写</a:t>
            </a:r>
            <a:r>
              <a:rPr lang="en-US" altLang="zh-CN" sz="1400" b="1"/>
              <a:t>JSP</a:t>
            </a:r>
            <a:r>
              <a:rPr lang="zh-CN" altLang="en-US" sz="1400" b="1"/>
              <a:t>页面</a:t>
            </a:r>
            <a:endParaRPr lang="zh-CN" altLang="en-US" sz="1400" b="1"/>
          </a:p>
        </p:txBody>
      </p:sp>
      <p:sp>
        <p:nvSpPr>
          <p:cNvPr id="31" name="圆角矩形 30"/>
          <p:cNvSpPr/>
          <p:nvPr/>
        </p:nvSpPr>
        <p:spPr>
          <a:xfrm>
            <a:off x="5786755" y="5504815"/>
            <a:ext cx="3326765" cy="561340"/>
          </a:xfrm>
          <a:prstGeom prst="roundRect">
            <a:avLst/>
          </a:prstGeom>
          <a:gradFill>
            <a:gsLst>
              <a:gs pos="0">
                <a:srgbClr val="FBFB11">
                  <a:alpha val="28000"/>
                </a:srgbClr>
              </a:gs>
              <a:gs pos="100000">
                <a:srgbClr val="838309"/>
              </a:gs>
            </a:gsLst>
            <a:lin ang="54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b="1"/>
              <a:t>对业务数据进行呈现，并对</a:t>
            </a:r>
            <a:endParaRPr lang="zh-CN" altLang="en-US" sz="1400" b="1"/>
          </a:p>
          <a:p>
            <a:pPr algn="ctr"/>
            <a:r>
              <a:rPr lang="zh-CN" altLang="en-US" sz="1400" b="1"/>
              <a:t>用户的非法操作进行适当的控制</a:t>
            </a:r>
            <a:endParaRPr lang="zh-CN" altLang="en-US" sz="1400" b="1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5137150" y="5785485"/>
            <a:ext cx="60833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57040" y="1650365"/>
            <a:ext cx="0" cy="5940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57040" y="2799080"/>
            <a:ext cx="0" cy="5940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266565" y="3933825"/>
            <a:ext cx="0" cy="5940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257040" y="5014595"/>
            <a:ext cx="0" cy="5940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演示</Application>
  <PresentationFormat>宽屏</PresentationFormat>
  <Paragraphs>125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fangfangva</cp:lastModifiedBy>
  <cp:revision>9</cp:revision>
  <dcterms:created xsi:type="dcterms:W3CDTF">2015-05-05T08:02:00Z</dcterms:created>
  <dcterms:modified xsi:type="dcterms:W3CDTF">2018-02-23T01:10:06Z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