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7" r:id="rId2"/>
    <p:sldId id="269" r:id="rId3"/>
    <p:sldId id="259" r:id="rId4"/>
    <p:sldId id="262" r:id="rId5"/>
    <p:sldId id="261" r:id="rId6"/>
    <p:sldId id="263" r:id="rId7"/>
    <p:sldId id="267" r:id="rId8"/>
    <p:sldId id="268" r:id="rId9"/>
    <p:sldId id="265" r:id="rId10"/>
    <p:sldId id="266" r:id="rId11"/>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Clear Sans Regular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00BAFF"/>
    <a:srgbClr val="963488"/>
    <a:srgbClr val="1994B1"/>
    <a:srgbClr val="883C84"/>
    <a:srgbClr val="2086AA"/>
    <a:srgbClr val="461B49"/>
    <a:srgbClr val="2831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88" autoAdjust="0"/>
    <p:restoredTop sz="93750" autoAdjust="0"/>
  </p:normalViewPr>
  <p:slideViewPr>
    <p:cSldViewPr>
      <p:cViewPr varScale="1">
        <p:scale>
          <a:sx n="44" d="100"/>
          <a:sy n="44" d="100"/>
        </p:scale>
        <p:origin x="112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extLst>
      <p:ext uri="{BB962C8B-B14F-4D97-AF65-F5344CB8AC3E}">
        <p14:creationId xmlns:p14="http://schemas.microsoft.com/office/powerpoint/2010/main" val="2870259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3517961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7.svg"/><Relationship Id="rId9" Type="http://schemas.openxmlformats.org/officeDocument/2006/relationships/image" Target="../media/image12.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
            <a:extLst>
              <a:ext uri="{FF2B5EF4-FFF2-40B4-BE49-F238E27FC236}">
                <a16:creationId xmlns:a16="http://schemas.microsoft.com/office/drawing/2014/main" id="{0279D24F-71CD-4B1D-BAC0-B1AA399A3C89}"/>
              </a:ext>
            </a:extLst>
          </p:cNvPr>
          <p:cNvGrpSpPr/>
          <p:nvPr/>
        </p:nvGrpSpPr>
        <p:grpSpPr>
          <a:xfrm>
            <a:off x="6589583" y="406153"/>
            <a:ext cx="10042534" cy="9474693"/>
            <a:chOff x="0" y="0"/>
            <a:chExt cx="13390046" cy="12632924"/>
          </a:xfrm>
        </p:grpSpPr>
        <p:pic>
          <p:nvPicPr>
            <p:cNvPr id="34" name="Picture 4">
              <a:extLst>
                <a:ext uri="{FF2B5EF4-FFF2-40B4-BE49-F238E27FC236}">
                  <a16:creationId xmlns:a16="http://schemas.microsoft.com/office/drawing/2014/main" id="{EF5FCF6D-0CB0-416D-B172-BE88407B51D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35" name="Picture 5">
              <a:extLst>
                <a:ext uri="{FF2B5EF4-FFF2-40B4-BE49-F238E27FC236}">
                  <a16:creationId xmlns:a16="http://schemas.microsoft.com/office/drawing/2014/main" id="{F272093F-2978-4A22-8C77-762AA08CFFD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36" name="Picture 6">
              <a:extLst>
                <a:ext uri="{FF2B5EF4-FFF2-40B4-BE49-F238E27FC236}">
                  <a16:creationId xmlns:a16="http://schemas.microsoft.com/office/drawing/2014/main" id="{620E949C-3DFA-4B2F-A6B7-7C5EF1222DB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37" name="Picture 7">
              <a:extLst>
                <a:ext uri="{FF2B5EF4-FFF2-40B4-BE49-F238E27FC236}">
                  <a16:creationId xmlns:a16="http://schemas.microsoft.com/office/drawing/2014/main" id="{A7AEC964-D1B1-4587-AE0C-5E730C04F9F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38" name="Picture 8">
              <a:extLst>
                <a:ext uri="{FF2B5EF4-FFF2-40B4-BE49-F238E27FC236}">
                  <a16:creationId xmlns:a16="http://schemas.microsoft.com/office/drawing/2014/main" id="{D9C67863-B44A-4F81-B77C-2F37EE2A9A98}"/>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39" name="Picture 9">
              <a:extLst>
                <a:ext uri="{FF2B5EF4-FFF2-40B4-BE49-F238E27FC236}">
                  <a16:creationId xmlns:a16="http://schemas.microsoft.com/office/drawing/2014/main" id="{3E0276C4-F403-4944-AF0F-CF66B460D54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40" name="Picture 10">
              <a:extLst>
                <a:ext uri="{FF2B5EF4-FFF2-40B4-BE49-F238E27FC236}">
                  <a16:creationId xmlns:a16="http://schemas.microsoft.com/office/drawing/2014/main" id="{61650054-0919-4D8A-83C1-1B953300512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41" name="Picture 11">
              <a:extLst>
                <a:ext uri="{FF2B5EF4-FFF2-40B4-BE49-F238E27FC236}">
                  <a16:creationId xmlns:a16="http://schemas.microsoft.com/office/drawing/2014/main" id="{97FE8DF6-2E75-4309-8288-D6F0E226D69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42" name="Picture 12">
              <a:extLst>
                <a:ext uri="{FF2B5EF4-FFF2-40B4-BE49-F238E27FC236}">
                  <a16:creationId xmlns:a16="http://schemas.microsoft.com/office/drawing/2014/main" id="{051FFAD7-A97F-4334-88CC-8DBDFD6E18B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43" name="Picture 13">
              <a:extLst>
                <a:ext uri="{FF2B5EF4-FFF2-40B4-BE49-F238E27FC236}">
                  <a16:creationId xmlns:a16="http://schemas.microsoft.com/office/drawing/2014/main" id="{A92E6D47-54C3-457D-8F37-DE732BC6E40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44" name="Picture 14">
              <a:extLst>
                <a:ext uri="{FF2B5EF4-FFF2-40B4-BE49-F238E27FC236}">
                  <a16:creationId xmlns:a16="http://schemas.microsoft.com/office/drawing/2014/main" id="{3B511687-90FC-4699-A3E2-993E015B5508}"/>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45" name="Picture 15">
              <a:extLst>
                <a:ext uri="{FF2B5EF4-FFF2-40B4-BE49-F238E27FC236}">
                  <a16:creationId xmlns:a16="http://schemas.microsoft.com/office/drawing/2014/main" id="{303424D1-30BA-49B3-800F-14168678575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46" name="Picture 16">
              <a:extLst>
                <a:ext uri="{FF2B5EF4-FFF2-40B4-BE49-F238E27FC236}">
                  <a16:creationId xmlns:a16="http://schemas.microsoft.com/office/drawing/2014/main" id="{94A0EF75-672E-4CC1-9643-C165212867B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47" name="Picture 17">
              <a:extLst>
                <a:ext uri="{FF2B5EF4-FFF2-40B4-BE49-F238E27FC236}">
                  <a16:creationId xmlns:a16="http://schemas.microsoft.com/office/drawing/2014/main" id="{41EFE8D5-6881-4E63-8B65-2008F5EC2A0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48" name="Picture 18">
              <a:extLst>
                <a:ext uri="{FF2B5EF4-FFF2-40B4-BE49-F238E27FC236}">
                  <a16:creationId xmlns:a16="http://schemas.microsoft.com/office/drawing/2014/main" id="{944F1046-BC35-4ADC-922F-E995E43E5E6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49" name="Picture 19">
              <a:extLst>
                <a:ext uri="{FF2B5EF4-FFF2-40B4-BE49-F238E27FC236}">
                  <a16:creationId xmlns:a16="http://schemas.microsoft.com/office/drawing/2014/main" id="{EF29B7E9-3156-4F4E-AB02-55E8B71E74B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 name="Group 2"/>
          <p:cNvGrpSpPr/>
          <p:nvPr/>
        </p:nvGrpSpPr>
        <p:grpSpPr>
          <a:xfrm>
            <a:off x="2912180" y="2956212"/>
            <a:ext cx="8673443" cy="4749951"/>
            <a:chOff x="0" y="-378087"/>
            <a:chExt cx="11564591" cy="4771348"/>
          </a:xfrm>
        </p:grpSpPr>
        <p:sp>
          <p:nvSpPr>
            <p:cNvPr id="3" name="TextBox 3"/>
            <p:cNvSpPr txBox="1"/>
            <p:nvPr/>
          </p:nvSpPr>
          <p:spPr>
            <a:xfrm>
              <a:off x="0" y="-378087"/>
              <a:ext cx="11564591" cy="1236652"/>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Agenda</a:t>
              </a:r>
            </a:p>
          </p:txBody>
        </p:sp>
        <p:sp>
          <p:nvSpPr>
            <p:cNvPr id="4" name="TextBox 4"/>
            <p:cNvSpPr txBox="1"/>
            <p:nvPr/>
          </p:nvSpPr>
          <p:spPr>
            <a:xfrm>
              <a:off x="0" y="2298166"/>
              <a:ext cx="11564591" cy="2095095"/>
            </a:xfrm>
            <a:prstGeom prst="rect">
              <a:avLst/>
            </a:prstGeom>
          </p:spPr>
          <p:txBody>
            <a:bodyPr wrap="square" lIns="0" tIns="0" rIns="0" bIns="0" rtlCol="0" anchor="t">
              <a:spAutoFit/>
            </a:bodyPr>
            <a:lstStyle/>
            <a:p>
              <a:pPr marL="342900" indent="-342900">
                <a:lnSpc>
                  <a:spcPts val="2660"/>
                </a:lnSpc>
                <a:buFont typeface="Wingdings" panose="05000000000000000000" pitchFamily="2" charset="2"/>
                <a:buChar char="Ø"/>
              </a:pPr>
              <a:r>
                <a:rPr lang="en-US" sz="2800" spc="-19" dirty="0">
                  <a:latin typeface="Graphik Regular" panose="020B0503030202060203" pitchFamily="34" charset="0"/>
                </a:rPr>
                <a:t>Problem Statement</a:t>
              </a:r>
            </a:p>
            <a:p>
              <a:pPr marL="342900" indent="-342900">
                <a:lnSpc>
                  <a:spcPts val="2660"/>
                </a:lnSpc>
                <a:buFont typeface="Wingdings" panose="05000000000000000000" pitchFamily="2" charset="2"/>
                <a:buChar char="Ø"/>
              </a:pPr>
              <a:r>
                <a:rPr lang="en-US" sz="2800" spc="-19" dirty="0">
                  <a:latin typeface="Graphik Regular" panose="020B0503030202060203" pitchFamily="34" charset="0"/>
                </a:rPr>
                <a:t>Objective</a:t>
              </a:r>
            </a:p>
            <a:p>
              <a:pPr marL="342900" indent="-342900">
                <a:lnSpc>
                  <a:spcPts val="2660"/>
                </a:lnSpc>
                <a:buFont typeface="Wingdings" panose="05000000000000000000" pitchFamily="2" charset="2"/>
                <a:buChar char="Ø"/>
              </a:pPr>
              <a:r>
                <a:rPr lang="en-US" sz="2800" spc="-19" dirty="0">
                  <a:latin typeface="Graphik Regular" panose="020B0503030202060203" pitchFamily="34" charset="0"/>
                </a:rPr>
                <a:t>Process</a:t>
              </a:r>
            </a:p>
            <a:p>
              <a:pPr marL="342900" indent="-342900">
                <a:lnSpc>
                  <a:spcPts val="2660"/>
                </a:lnSpc>
                <a:buFont typeface="Wingdings" panose="05000000000000000000" pitchFamily="2" charset="2"/>
                <a:buChar char="Ø"/>
              </a:pPr>
              <a:r>
                <a:rPr lang="en-US" sz="2800" spc="-19" dirty="0">
                  <a:latin typeface="Graphik Regular" panose="020B0503030202060203" pitchFamily="34" charset="0"/>
                </a:rPr>
                <a:t>Dashboard</a:t>
              </a:r>
            </a:p>
            <a:p>
              <a:pPr marL="342900" indent="-342900">
                <a:lnSpc>
                  <a:spcPts val="2660"/>
                </a:lnSpc>
                <a:buFont typeface="Wingdings" panose="05000000000000000000" pitchFamily="2" charset="2"/>
                <a:buChar char="Ø"/>
              </a:pPr>
              <a:r>
                <a:rPr lang="en-US" sz="2800" spc="-19" dirty="0">
                  <a:latin typeface="Graphik Regular" panose="020B0503030202060203" pitchFamily="34" charset="0"/>
                </a:rPr>
                <a:t>Insights</a:t>
              </a:r>
            </a:p>
            <a:p>
              <a:pPr marL="342900" indent="-342900">
                <a:lnSpc>
                  <a:spcPts val="2660"/>
                </a:lnSpc>
                <a:buFont typeface="Wingdings" panose="05000000000000000000" pitchFamily="2" charset="2"/>
                <a:buChar char="Ø"/>
              </a:pPr>
              <a:r>
                <a:rPr lang="en-US" sz="2800" spc="-19" dirty="0">
                  <a:latin typeface="Graphik Regular" panose="020B0503030202060203" pitchFamily="34" charset="0"/>
                </a:rPr>
                <a:t>Summary</a:t>
              </a:r>
            </a:p>
          </p:txBody>
        </p:sp>
      </p:grpSp>
      <p:grpSp>
        <p:nvGrpSpPr>
          <p:cNvPr id="22" name="Group 20">
            <a:extLst>
              <a:ext uri="{FF2B5EF4-FFF2-40B4-BE49-F238E27FC236}">
                <a16:creationId xmlns:a16="http://schemas.microsoft.com/office/drawing/2014/main" id="{C5B06D3E-6C0C-4896-AF82-B9271168F73C}"/>
              </a:ext>
            </a:extLst>
          </p:cNvPr>
          <p:cNvGrpSpPr/>
          <p:nvPr/>
        </p:nvGrpSpPr>
        <p:grpSpPr>
          <a:xfrm>
            <a:off x="1177737" y="984404"/>
            <a:ext cx="8750843" cy="8318192"/>
            <a:chOff x="0" y="0"/>
            <a:chExt cx="11667791" cy="11090922"/>
          </a:xfrm>
        </p:grpSpPr>
        <p:grpSp>
          <p:nvGrpSpPr>
            <p:cNvPr id="23" name="Group 21">
              <a:extLst>
                <a:ext uri="{FF2B5EF4-FFF2-40B4-BE49-F238E27FC236}">
                  <a16:creationId xmlns:a16="http://schemas.microsoft.com/office/drawing/2014/main" id="{45CE67AA-439A-45CF-8140-2AF46D747F85}"/>
                </a:ext>
              </a:extLst>
            </p:cNvPr>
            <p:cNvGrpSpPr>
              <a:grpSpLocks noChangeAspect="1"/>
            </p:cNvGrpSpPr>
            <p:nvPr/>
          </p:nvGrpSpPr>
          <p:grpSpPr>
            <a:xfrm>
              <a:off x="1931835" y="1354967"/>
              <a:ext cx="9735956" cy="9735956"/>
              <a:chOff x="0" y="0"/>
              <a:chExt cx="6350000" cy="6350000"/>
            </a:xfrm>
          </p:grpSpPr>
          <p:sp>
            <p:nvSpPr>
              <p:cNvPr id="25" name="Freeform 22">
                <a:extLst>
                  <a:ext uri="{FF2B5EF4-FFF2-40B4-BE49-F238E27FC236}">
                    <a16:creationId xmlns:a16="http://schemas.microsoft.com/office/drawing/2014/main" id="{D8D31E57-B968-48C8-9A6E-1EC608A9173F}"/>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4" name="Picture 23">
              <a:extLst>
                <a:ext uri="{FF2B5EF4-FFF2-40B4-BE49-F238E27FC236}">
                  <a16:creationId xmlns:a16="http://schemas.microsoft.com/office/drawing/2014/main" id="{24FE6CFB-6DBE-4E3D-AC62-7628858AC6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30" name="Oval 29">
            <a:extLst>
              <a:ext uri="{FF2B5EF4-FFF2-40B4-BE49-F238E27FC236}">
                <a16:creationId xmlns:a16="http://schemas.microsoft.com/office/drawing/2014/main" id="{4DDC9947-92DB-4B29-9D13-9B642D3DC331}"/>
              </a:ext>
            </a:extLst>
          </p:cNvPr>
          <p:cNvSpPr/>
          <p:nvPr/>
        </p:nvSpPr>
        <p:spPr>
          <a:xfrm flipV="1">
            <a:off x="9820751" y="6663313"/>
            <a:ext cx="1038124" cy="1032917"/>
          </a:xfrm>
          <a:prstGeom prst="ellipse">
            <a:avLst/>
          </a:prstGeom>
          <a:solidFill>
            <a:srgbClr val="00BA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1ABA2F2F-6E3B-4880-B36A-43B1D122CDA2}"/>
              </a:ext>
            </a:extLst>
          </p:cNvPr>
          <p:cNvSpPr/>
          <p:nvPr/>
        </p:nvSpPr>
        <p:spPr>
          <a:xfrm flipV="1">
            <a:off x="10860100" y="7458975"/>
            <a:ext cx="694080" cy="669397"/>
          </a:xfrm>
          <a:prstGeom prst="ellipse">
            <a:avLst/>
          </a:prstGeom>
          <a:solidFill>
            <a:srgbClr val="00BA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0">
            <a:extLst>
              <a:ext uri="{FF2B5EF4-FFF2-40B4-BE49-F238E27FC236}">
                <a16:creationId xmlns:a16="http://schemas.microsoft.com/office/drawing/2014/main" id="{0D1F8C78-940C-4C3E-845A-5672CF6D03F3}"/>
              </a:ext>
            </a:extLst>
          </p:cNvPr>
          <p:cNvGrpSpPr/>
          <p:nvPr/>
        </p:nvGrpSpPr>
        <p:grpSpPr>
          <a:xfrm>
            <a:off x="11605711" y="5904025"/>
            <a:ext cx="4642280" cy="4271106"/>
            <a:chOff x="0" y="0"/>
            <a:chExt cx="11667791" cy="11090922"/>
          </a:xfrm>
        </p:grpSpPr>
        <p:grpSp>
          <p:nvGrpSpPr>
            <p:cNvPr id="27" name="Group 21">
              <a:extLst>
                <a:ext uri="{FF2B5EF4-FFF2-40B4-BE49-F238E27FC236}">
                  <a16:creationId xmlns:a16="http://schemas.microsoft.com/office/drawing/2014/main" id="{E6154FF8-89AF-4215-B823-8C7FB447116E}"/>
                </a:ext>
              </a:extLst>
            </p:cNvPr>
            <p:cNvGrpSpPr>
              <a:grpSpLocks noChangeAspect="1"/>
            </p:cNvGrpSpPr>
            <p:nvPr/>
          </p:nvGrpSpPr>
          <p:grpSpPr>
            <a:xfrm>
              <a:off x="1931835" y="1354967"/>
              <a:ext cx="9735956" cy="9735956"/>
              <a:chOff x="0" y="0"/>
              <a:chExt cx="6350000" cy="6350000"/>
            </a:xfrm>
          </p:grpSpPr>
          <p:sp>
            <p:nvSpPr>
              <p:cNvPr id="29" name="Freeform 22">
                <a:extLst>
                  <a:ext uri="{FF2B5EF4-FFF2-40B4-BE49-F238E27FC236}">
                    <a16:creationId xmlns:a16="http://schemas.microsoft.com/office/drawing/2014/main" id="{B18B3E6F-C33B-4275-B822-056CDFE9384C}"/>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8" name="Picture 23">
              <a:extLst>
                <a:ext uri="{FF2B5EF4-FFF2-40B4-BE49-F238E27FC236}">
                  <a16:creationId xmlns:a16="http://schemas.microsoft.com/office/drawing/2014/main" id="{028078E8-5FD6-49E5-BD3F-F4417140EA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pic>
        <p:nvPicPr>
          <p:cNvPr id="32" name="Picture 31">
            <a:extLst>
              <a:ext uri="{FF2B5EF4-FFF2-40B4-BE49-F238E27FC236}">
                <a16:creationId xmlns:a16="http://schemas.microsoft.com/office/drawing/2014/main" id="{3D015563-E62B-41DC-9146-405FDB033CD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1076" y="-709445"/>
            <a:ext cx="3273555" cy="3273555"/>
          </a:xfrm>
          <a:prstGeom prst="rect">
            <a:avLst/>
          </a:prstGeom>
        </p:spPr>
      </p:pic>
      <p:sp>
        <p:nvSpPr>
          <p:cNvPr id="50" name="TextBox 24">
            <a:extLst>
              <a:ext uri="{FF2B5EF4-FFF2-40B4-BE49-F238E27FC236}">
                <a16:creationId xmlns:a16="http://schemas.microsoft.com/office/drawing/2014/main" id="{90B1DCB4-E36C-4B8E-B772-2539D28F6570}"/>
              </a:ext>
            </a:extLst>
          </p:cNvPr>
          <p:cNvSpPr txBox="1"/>
          <p:nvPr/>
        </p:nvSpPr>
        <p:spPr>
          <a:xfrm>
            <a:off x="1288307" y="3090695"/>
            <a:ext cx="7501203" cy="4271106"/>
          </a:xfrm>
          <a:prstGeom prst="rect">
            <a:avLst/>
          </a:prstGeom>
        </p:spPr>
        <p:txBody>
          <a:bodyPr wrap="square" lIns="0" tIns="0" rIns="0" bIns="0" rtlCol="0" anchor="t">
            <a:spAutoFit/>
          </a:bodyPr>
          <a:lstStyle/>
          <a:p>
            <a:pPr algn="ctr">
              <a:lnSpc>
                <a:spcPts val="11059"/>
              </a:lnSpc>
            </a:pPr>
            <a:r>
              <a:rPr lang="en-US" sz="8000" spc="-105" dirty="0">
                <a:solidFill>
                  <a:srgbClr val="FFFFFF"/>
                </a:solidFill>
                <a:latin typeface="Graphik Regular" panose="020B0503030202060203" pitchFamily="34" charset="0"/>
              </a:rPr>
              <a:t>SOCIAL BUZZ </a:t>
            </a:r>
            <a:r>
              <a:rPr lang="en-US" sz="9600" spc="-105" dirty="0">
                <a:solidFill>
                  <a:srgbClr val="FFFFFF"/>
                </a:solidFill>
                <a:latin typeface="Graphik Regular" panose="020B0503030202060203" pitchFamily="34" charset="0"/>
              </a:rPr>
              <a:t>CONTENT ANALYSIS</a:t>
            </a:r>
            <a:endParaRPr lang="en-US" sz="10533" spc="-105" dirty="0">
              <a:solidFill>
                <a:srgbClr val="FFFFFF"/>
              </a:solidFill>
              <a:latin typeface="Graphik Regular" panose="020B0503030202060203" pitchFamily="34" charset="0"/>
            </a:endParaRPr>
          </a:p>
        </p:txBody>
      </p:sp>
      <p:sp>
        <p:nvSpPr>
          <p:cNvPr id="51" name="TextBox 50">
            <a:extLst>
              <a:ext uri="{FF2B5EF4-FFF2-40B4-BE49-F238E27FC236}">
                <a16:creationId xmlns:a16="http://schemas.microsoft.com/office/drawing/2014/main" id="{9AB688E9-A913-4307-ACA1-08B50C0BB3E1}"/>
              </a:ext>
            </a:extLst>
          </p:cNvPr>
          <p:cNvSpPr txBox="1"/>
          <p:nvPr/>
        </p:nvSpPr>
        <p:spPr>
          <a:xfrm>
            <a:off x="12003523" y="7422964"/>
            <a:ext cx="3868055" cy="1200329"/>
          </a:xfrm>
          <a:prstGeom prst="rect">
            <a:avLst/>
          </a:prstGeom>
          <a:noFill/>
        </p:spPr>
        <p:txBody>
          <a:bodyPr wrap="square" rtlCol="0">
            <a:spAutoFit/>
          </a:bodyPr>
          <a:lstStyle/>
          <a:p>
            <a:r>
              <a:rPr lang="en-US" sz="3600" b="1" dirty="0">
                <a:solidFill>
                  <a:schemeClr val="bg1"/>
                </a:solidFill>
              </a:rPr>
              <a:t>PREPARED BY </a:t>
            </a:r>
          </a:p>
          <a:p>
            <a:r>
              <a:rPr lang="en-US" sz="3600" b="1" dirty="0">
                <a:solidFill>
                  <a:schemeClr val="bg1"/>
                </a:solidFill>
              </a:rPr>
              <a:t>	 LAIBA RANI</a:t>
            </a:r>
            <a:endParaRPr lang="en-US" sz="28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100FF">
            <a:alpha val="70000"/>
          </a:srgbClr>
        </a:solidFill>
        <a:effectLst/>
      </p:bgPr>
    </p:bg>
    <p:spTree>
      <p:nvGrpSpPr>
        <p:cNvPr id="1" name=""/>
        <p:cNvGrpSpPr/>
        <p:nvPr/>
      </p:nvGrpSpPr>
      <p:grpSpPr>
        <a:xfrm>
          <a:off x="0" y="0"/>
          <a:ext cx="0" cy="0"/>
          <a:chOff x="0" y="0"/>
          <a:chExt cx="0" cy="0"/>
        </a:xfrm>
      </p:grpSpPr>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770681" y="2887205"/>
            <a:ext cx="8673444" cy="4534087"/>
            <a:chOff x="2478001" y="-447405"/>
            <a:chExt cx="11564593" cy="4554512"/>
          </a:xfrm>
        </p:grpSpPr>
        <p:sp>
          <p:nvSpPr>
            <p:cNvPr id="3" name="TextBox 3"/>
            <p:cNvSpPr txBox="1"/>
            <p:nvPr/>
          </p:nvSpPr>
          <p:spPr>
            <a:xfrm>
              <a:off x="2478003" y="-447405"/>
              <a:ext cx="11564591" cy="1236652"/>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Agenda</a:t>
              </a:r>
            </a:p>
          </p:txBody>
        </p:sp>
        <p:sp>
          <p:nvSpPr>
            <p:cNvPr id="4" name="TextBox 4"/>
            <p:cNvSpPr txBox="1"/>
            <p:nvPr/>
          </p:nvSpPr>
          <p:spPr>
            <a:xfrm>
              <a:off x="2478001" y="2012012"/>
              <a:ext cx="11564591" cy="2095095"/>
            </a:xfrm>
            <a:prstGeom prst="rect">
              <a:avLst/>
            </a:prstGeom>
          </p:spPr>
          <p:txBody>
            <a:bodyPr wrap="square" lIns="0" tIns="0" rIns="0" bIns="0" rtlCol="0" anchor="t">
              <a:spAutoFit/>
            </a:bodyPr>
            <a:lstStyle/>
            <a:p>
              <a:pPr marL="457200" indent="-457200">
                <a:lnSpc>
                  <a:spcPts val="2660"/>
                </a:lnSpc>
                <a:buFont typeface="Courier New" panose="02070309020205020404" pitchFamily="49" charset="0"/>
                <a:buChar char="o"/>
              </a:pPr>
              <a:r>
                <a:rPr lang="en-US" sz="2800" spc="-19" dirty="0">
                  <a:latin typeface="Graphik Regular" panose="020B0503030202060203" pitchFamily="34" charset="0"/>
                </a:rPr>
                <a:t>Problem Statement</a:t>
              </a:r>
            </a:p>
            <a:p>
              <a:pPr marL="457200" indent="-457200">
                <a:lnSpc>
                  <a:spcPts val="2660"/>
                </a:lnSpc>
                <a:buFont typeface="Courier New" panose="02070309020205020404" pitchFamily="49" charset="0"/>
                <a:buChar char="o"/>
              </a:pPr>
              <a:r>
                <a:rPr lang="en-US" sz="2800" spc="-19" dirty="0">
                  <a:latin typeface="Graphik Regular" panose="020B0503030202060203" pitchFamily="34" charset="0"/>
                </a:rPr>
                <a:t>Objective</a:t>
              </a:r>
            </a:p>
            <a:p>
              <a:pPr marL="457200" indent="-457200">
                <a:lnSpc>
                  <a:spcPts val="2660"/>
                </a:lnSpc>
                <a:buFont typeface="Courier New" panose="02070309020205020404" pitchFamily="49" charset="0"/>
                <a:buChar char="o"/>
              </a:pPr>
              <a:r>
                <a:rPr lang="en-US" sz="2800" spc="-19" dirty="0">
                  <a:latin typeface="Graphik Regular" panose="020B0503030202060203" pitchFamily="34" charset="0"/>
                </a:rPr>
                <a:t>Process</a:t>
              </a:r>
            </a:p>
            <a:p>
              <a:pPr marL="457200" indent="-457200">
                <a:lnSpc>
                  <a:spcPts val="2660"/>
                </a:lnSpc>
                <a:buFont typeface="Courier New" panose="02070309020205020404" pitchFamily="49" charset="0"/>
                <a:buChar char="o"/>
              </a:pPr>
              <a:r>
                <a:rPr lang="en-US" sz="2800" spc="-19" dirty="0">
                  <a:latin typeface="Graphik Regular" panose="020B0503030202060203" pitchFamily="34" charset="0"/>
                </a:rPr>
                <a:t>Dashboard</a:t>
              </a:r>
            </a:p>
            <a:p>
              <a:pPr marL="457200" indent="-457200">
                <a:lnSpc>
                  <a:spcPts val="2660"/>
                </a:lnSpc>
                <a:buFont typeface="Courier New" panose="02070309020205020404" pitchFamily="49" charset="0"/>
                <a:buChar char="o"/>
              </a:pPr>
              <a:r>
                <a:rPr lang="en-US" sz="2800" spc="-19" dirty="0">
                  <a:latin typeface="Graphik Regular" panose="020B0503030202060203" pitchFamily="34" charset="0"/>
                </a:rPr>
                <a:t>Insights</a:t>
              </a:r>
            </a:p>
            <a:p>
              <a:pPr marL="457200" indent="-457200">
                <a:lnSpc>
                  <a:spcPts val="2660"/>
                </a:lnSpc>
                <a:buFont typeface="Courier New" panose="02070309020205020404" pitchFamily="49" charset="0"/>
                <a:buChar char="o"/>
              </a:pPr>
              <a:r>
                <a:rPr lang="en-US" sz="2800" spc="-19" dirty="0">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593655"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21937" y="153924"/>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extLst>
      <p:ext uri="{BB962C8B-B14F-4D97-AF65-F5344CB8AC3E}">
        <p14:creationId xmlns:p14="http://schemas.microsoft.com/office/powerpoint/2010/main" val="2561285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70866"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11560566" cy="10287000"/>
          </a:xfrm>
          <a:prstGeom prst="rect">
            <a:avLst/>
          </a:prstGeom>
          <a:solidFill>
            <a:schemeClr val="bg1"/>
          </a:solidFill>
          <a:ln>
            <a:noFill/>
          </a:ln>
        </p:spPr>
        <p:txBody>
          <a:bodyPr/>
          <a:lstStyle/>
          <a:p>
            <a:endParaRPr lang="en-AU" dirty="0"/>
          </a:p>
        </p:txBody>
      </p:sp>
      <p:grpSp>
        <p:nvGrpSpPr>
          <p:cNvPr id="7" name="Group 7"/>
          <p:cNvGrpSpPr/>
          <p:nvPr/>
        </p:nvGrpSpPr>
        <p:grpSpPr>
          <a:xfrm>
            <a:off x="78973" y="267515"/>
            <a:ext cx="2253799" cy="9474693"/>
            <a:chOff x="0" y="0"/>
            <a:chExt cx="3005065" cy="12632924"/>
          </a:xfrm>
          <a:solidFill>
            <a:srgbClr val="A100FF"/>
          </a:solidFill>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85011" y="219167"/>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2043620" y="1028700"/>
            <a:ext cx="5215679" cy="8110446"/>
          </a:xfrm>
          <a:prstGeom prst="rect">
            <a:avLst/>
          </a:prstGeom>
        </p:spPr>
      </p:pic>
      <p:sp>
        <p:nvSpPr>
          <p:cNvPr id="21" name="TextBox 21"/>
          <p:cNvSpPr txBox="1"/>
          <p:nvPr/>
        </p:nvSpPr>
        <p:spPr>
          <a:xfrm>
            <a:off x="2667000" y="1142587"/>
            <a:ext cx="8382000" cy="1231106"/>
          </a:xfrm>
          <a:prstGeom prst="rect">
            <a:avLst/>
          </a:prstGeom>
        </p:spPr>
        <p:txBody>
          <a:bodyPr wrap="square" lIns="0" tIns="0" rIns="0" bIns="0" rtlCol="0" anchor="t">
            <a:spAutoFit/>
          </a:bodyPr>
          <a:lstStyle/>
          <a:p>
            <a:pPr>
              <a:lnSpc>
                <a:spcPts val="9600"/>
              </a:lnSpc>
            </a:pPr>
            <a:r>
              <a:rPr lang="en-US" sz="8000" spc="-80" dirty="0">
                <a:latin typeface="Graphik Regular" panose="020B0503030202060203" pitchFamily="34" charset="0"/>
              </a:rPr>
              <a:t>Problem Statement</a:t>
            </a:r>
          </a:p>
        </p:txBody>
      </p:sp>
      <p:sp>
        <p:nvSpPr>
          <p:cNvPr id="23" name="TextBox 22">
            <a:extLst>
              <a:ext uri="{FF2B5EF4-FFF2-40B4-BE49-F238E27FC236}">
                <a16:creationId xmlns:a16="http://schemas.microsoft.com/office/drawing/2014/main" id="{A9BFAC71-14E6-4771-AA96-DA4C933B9071}"/>
              </a:ext>
            </a:extLst>
          </p:cNvPr>
          <p:cNvSpPr txBox="1"/>
          <p:nvPr/>
        </p:nvSpPr>
        <p:spPr>
          <a:xfrm>
            <a:off x="3657600" y="4063385"/>
            <a:ext cx="6613266" cy="4401205"/>
          </a:xfrm>
          <a:prstGeom prst="rect">
            <a:avLst/>
          </a:prstGeom>
          <a:noFill/>
        </p:spPr>
        <p:txBody>
          <a:bodyPr wrap="square" rtlCol="0">
            <a:spAutoFit/>
          </a:bodyPr>
          <a:lstStyle/>
          <a:p>
            <a:r>
              <a:rPr lang="en-US" sz="2800" b="0" i="0" dirty="0">
                <a:effectLst/>
                <a:latin typeface="-apple-system"/>
              </a:rPr>
              <a:t>There are over 100 ways that users can react to content, spanning beyond the traditional reactions of likes, dislikes, and comments</a:t>
            </a:r>
            <a:endParaRPr lang="en-US" sz="2800" dirty="0">
              <a:latin typeface="-apple-system"/>
            </a:endParaRPr>
          </a:p>
          <a:p>
            <a:r>
              <a:rPr lang="en-US" sz="2800" b="0" i="0" dirty="0">
                <a:effectLst/>
                <a:latin typeface="-apple-system"/>
              </a:rPr>
              <a:t>Every day over 100,000 pieces of content, ranging from text, images, videos and GIFs are posted. Out of the 250 people working at Social Buzz, 200 of them are technical staff working on maintaining this highly complex technology. </a:t>
            </a:r>
            <a:endParaRPr lang="en-US" sz="2800" dirty="0">
              <a:latin typeface="-apple-syste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7206296" y="200763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OBJECTIVE</a:t>
            </a:r>
          </a:p>
        </p:txBody>
      </p:sp>
      <p:grpSp>
        <p:nvGrpSpPr>
          <p:cNvPr id="14" name="Group 16">
            <a:extLst>
              <a:ext uri="{FF2B5EF4-FFF2-40B4-BE49-F238E27FC236}">
                <a16:creationId xmlns:a16="http://schemas.microsoft.com/office/drawing/2014/main" id="{4A824BF3-A147-461B-8B54-F63199A08436}"/>
              </a:ext>
            </a:extLst>
          </p:cNvPr>
          <p:cNvGrpSpPr/>
          <p:nvPr/>
        </p:nvGrpSpPr>
        <p:grpSpPr>
          <a:xfrm>
            <a:off x="15986267" y="-1061348"/>
            <a:ext cx="3545508" cy="3370302"/>
            <a:chOff x="0" y="0"/>
            <a:chExt cx="4727344" cy="4493736"/>
          </a:xfrm>
        </p:grpSpPr>
        <p:grpSp>
          <p:nvGrpSpPr>
            <p:cNvPr id="15" name="Group 17">
              <a:extLst>
                <a:ext uri="{FF2B5EF4-FFF2-40B4-BE49-F238E27FC236}">
                  <a16:creationId xmlns:a16="http://schemas.microsoft.com/office/drawing/2014/main" id="{ECA0CFF6-BCEA-4FB5-A692-CE611CB44E02}"/>
                </a:ext>
              </a:extLst>
            </p:cNvPr>
            <p:cNvGrpSpPr>
              <a:grpSpLocks noChangeAspect="1"/>
            </p:cNvGrpSpPr>
            <p:nvPr/>
          </p:nvGrpSpPr>
          <p:grpSpPr>
            <a:xfrm>
              <a:off x="644072" y="410464"/>
              <a:ext cx="4083272" cy="4083272"/>
              <a:chOff x="0" y="0"/>
              <a:chExt cx="6350000" cy="6350000"/>
            </a:xfrm>
          </p:grpSpPr>
          <p:sp>
            <p:nvSpPr>
              <p:cNvPr id="17" name="Freeform 18">
                <a:extLst>
                  <a:ext uri="{FF2B5EF4-FFF2-40B4-BE49-F238E27FC236}">
                    <a16:creationId xmlns:a16="http://schemas.microsoft.com/office/drawing/2014/main" id="{087AF7B6-7722-4282-9CF8-1298BA4BF523}"/>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9">
              <a:extLst>
                <a:ext uri="{FF2B5EF4-FFF2-40B4-BE49-F238E27FC236}">
                  <a16:creationId xmlns:a16="http://schemas.microsoft.com/office/drawing/2014/main" id="{92A54AE7-BEE4-4259-9D48-0F11C2CFBB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19" name="TextBox 18">
            <a:extLst>
              <a:ext uri="{FF2B5EF4-FFF2-40B4-BE49-F238E27FC236}">
                <a16:creationId xmlns:a16="http://schemas.microsoft.com/office/drawing/2014/main" id="{905F1182-58EC-42E8-8C4D-793E00BBC525}"/>
              </a:ext>
            </a:extLst>
          </p:cNvPr>
          <p:cNvSpPr txBox="1"/>
          <p:nvPr/>
        </p:nvSpPr>
        <p:spPr>
          <a:xfrm>
            <a:off x="4230961" y="4526478"/>
            <a:ext cx="12238360" cy="3416320"/>
          </a:xfrm>
          <a:prstGeom prst="rect">
            <a:avLst/>
          </a:prstGeom>
          <a:noFill/>
        </p:spPr>
        <p:txBody>
          <a:bodyPr wrap="square" rtlCol="0">
            <a:spAutoFit/>
          </a:bodyPr>
          <a:lstStyle/>
          <a:p>
            <a:r>
              <a:rPr lang="en-US" sz="3600" dirty="0"/>
              <a:t>The objective of the </a:t>
            </a:r>
            <a:r>
              <a:rPr lang="en-US" sz="3600" b="1" dirty="0"/>
              <a:t>Social Buzz Content Analysis Dashboard </a:t>
            </a:r>
            <a:r>
              <a:rPr lang="en-US" sz="3600" dirty="0"/>
              <a:t>is to provide a detailed overview of social media content performance and engagement. It aims to identify popular content categories, assess the impact of different content types, monitor trends over time, and summarize key engagement metrics. </a:t>
            </a:r>
          </a:p>
        </p:txBody>
      </p:sp>
      <p:grpSp>
        <p:nvGrpSpPr>
          <p:cNvPr id="9" name="Group 7">
            <a:extLst>
              <a:ext uri="{FF2B5EF4-FFF2-40B4-BE49-F238E27FC236}">
                <a16:creationId xmlns:a16="http://schemas.microsoft.com/office/drawing/2014/main" id="{A4E1C2EB-CDCA-4F4B-8226-C6A7C5D15FD6}"/>
              </a:ext>
            </a:extLst>
          </p:cNvPr>
          <p:cNvGrpSpPr/>
          <p:nvPr/>
        </p:nvGrpSpPr>
        <p:grpSpPr>
          <a:xfrm>
            <a:off x="78973" y="267515"/>
            <a:ext cx="2253799" cy="9474693"/>
            <a:chOff x="0" y="0"/>
            <a:chExt cx="3005065" cy="12632924"/>
          </a:xfrm>
          <a:solidFill>
            <a:srgbClr val="A100FF"/>
          </a:solidFill>
        </p:grpSpPr>
        <p:pic>
          <p:nvPicPr>
            <p:cNvPr id="10" name="Picture 8">
              <a:extLst>
                <a:ext uri="{FF2B5EF4-FFF2-40B4-BE49-F238E27FC236}">
                  <a16:creationId xmlns:a16="http://schemas.microsoft.com/office/drawing/2014/main" id="{99559DF7-F024-4C2B-A928-1B9704B7EFF4}"/>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1" name="Picture 9">
              <a:extLst>
                <a:ext uri="{FF2B5EF4-FFF2-40B4-BE49-F238E27FC236}">
                  <a16:creationId xmlns:a16="http://schemas.microsoft.com/office/drawing/2014/main" id="{92B55D13-5EA6-4A70-AA02-20D1FAAB3A3B}"/>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2" name="Picture 10">
              <a:extLst>
                <a:ext uri="{FF2B5EF4-FFF2-40B4-BE49-F238E27FC236}">
                  <a16:creationId xmlns:a16="http://schemas.microsoft.com/office/drawing/2014/main" id="{49D1377F-0C88-4669-933E-CB95460837FF}"/>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3" name="Picture 11">
              <a:extLst>
                <a:ext uri="{FF2B5EF4-FFF2-40B4-BE49-F238E27FC236}">
                  <a16:creationId xmlns:a16="http://schemas.microsoft.com/office/drawing/2014/main" id="{8AB717F1-F1BD-461C-966B-FE107C54A2F2}"/>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00FF">
            <a:alpha val="70000"/>
          </a:srgbClr>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93726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25286AB2-B53A-4FAB-8A0C-AEFDB2D6C8FB}"/>
              </a:ext>
            </a:extLst>
          </p:cNvPr>
          <p:cNvSpPr txBox="1"/>
          <p:nvPr/>
        </p:nvSpPr>
        <p:spPr>
          <a:xfrm>
            <a:off x="4724400" y="1284816"/>
            <a:ext cx="3509631" cy="678802"/>
          </a:xfrm>
          <a:prstGeom prst="rect">
            <a:avLst/>
          </a:prstGeom>
          <a:noFill/>
        </p:spPr>
        <p:txBody>
          <a:bodyPr wrap="square" rtlCol="0">
            <a:spAutoFit/>
          </a:bodyPr>
          <a:lstStyle/>
          <a:p>
            <a:endParaRPr lang="en-US" dirty="0"/>
          </a:p>
        </p:txBody>
      </p:sp>
      <p:sp>
        <p:nvSpPr>
          <p:cNvPr id="40" name="TextBox 39">
            <a:extLst>
              <a:ext uri="{FF2B5EF4-FFF2-40B4-BE49-F238E27FC236}">
                <a16:creationId xmlns:a16="http://schemas.microsoft.com/office/drawing/2014/main" id="{BE149379-4A36-4991-A13B-D6A4825881C0}"/>
              </a:ext>
            </a:extLst>
          </p:cNvPr>
          <p:cNvSpPr txBox="1"/>
          <p:nvPr/>
        </p:nvSpPr>
        <p:spPr>
          <a:xfrm>
            <a:off x="4876800" y="1437216"/>
            <a:ext cx="3509631" cy="678802"/>
          </a:xfrm>
          <a:prstGeom prst="rect">
            <a:avLst/>
          </a:prstGeom>
          <a:noFill/>
        </p:spPr>
        <p:txBody>
          <a:bodyPr wrap="square" rtlCol="0">
            <a:spAutoFit/>
          </a:bodyPr>
          <a:lstStyle/>
          <a:p>
            <a:endParaRPr lang="en-US" dirty="0"/>
          </a:p>
        </p:txBody>
      </p:sp>
      <p:sp>
        <p:nvSpPr>
          <p:cNvPr id="41" name="TextBox 40">
            <a:extLst>
              <a:ext uri="{FF2B5EF4-FFF2-40B4-BE49-F238E27FC236}">
                <a16:creationId xmlns:a16="http://schemas.microsoft.com/office/drawing/2014/main" id="{CEAB52E0-BEBF-4660-A5FB-15E133C1AC18}"/>
              </a:ext>
            </a:extLst>
          </p:cNvPr>
          <p:cNvSpPr txBox="1"/>
          <p:nvPr/>
        </p:nvSpPr>
        <p:spPr>
          <a:xfrm>
            <a:off x="5029200" y="1589616"/>
            <a:ext cx="3509631" cy="678802"/>
          </a:xfrm>
          <a:prstGeom prst="rect">
            <a:avLst/>
          </a:prstGeom>
          <a:noFill/>
        </p:spPr>
        <p:txBody>
          <a:bodyPr wrap="square" rtlCol="0">
            <a:spAutoFit/>
          </a:bodyPr>
          <a:lstStyle/>
          <a:p>
            <a:endParaRPr lang="en-US" dirty="0"/>
          </a:p>
        </p:txBody>
      </p:sp>
      <p:sp>
        <p:nvSpPr>
          <p:cNvPr id="42" name="TextBox 41">
            <a:extLst>
              <a:ext uri="{FF2B5EF4-FFF2-40B4-BE49-F238E27FC236}">
                <a16:creationId xmlns:a16="http://schemas.microsoft.com/office/drawing/2014/main" id="{5E4B37B5-CE01-470D-A029-690960167D07}"/>
              </a:ext>
            </a:extLst>
          </p:cNvPr>
          <p:cNvSpPr txBox="1"/>
          <p:nvPr/>
        </p:nvSpPr>
        <p:spPr>
          <a:xfrm>
            <a:off x="5181600" y="1742016"/>
            <a:ext cx="3509631" cy="678802"/>
          </a:xfrm>
          <a:prstGeom prst="rect">
            <a:avLst/>
          </a:prstGeom>
          <a:noFill/>
        </p:spPr>
        <p:txBody>
          <a:bodyPr wrap="square" rtlCol="0">
            <a:spAutoFit/>
          </a:bodyPr>
          <a:lstStyle/>
          <a:p>
            <a:endParaRPr lang="en-US" dirty="0"/>
          </a:p>
        </p:txBody>
      </p:sp>
      <p:sp>
        <p:nvSpPr>
          <p:cNvPr id="43" name="TextBox 42">
            <a:extLst>
              <a:ext uri="{FF2B5EF4-FFF2-40B4-BE49-F238E27FC236}">
                <a16:creationId xmlns:a16="http://schemas.microsoft.com/office/drawing/2014/main" id="{368364C3-7FD8-42B2-9CE0-47F2F1399C91}"/>
              </a:ext>
            </a:extLst>
          </p:cNvPr>
          <p:cNvSpPr txBox="1"/>
          <p:nvPr/>
        </p:nvSpPr>
        <p:spPr>
          <a:xfrm>
            <a:off x="4264065" y="1249310"/>
            <a:ext cx="3779524" cy="584775"/>
          </a:xfrm>
          <a:prstGeom prst="rect">
            <a:avLst/>
          </a:prstGeom>
          <a:noFill/>
        </p:spPr>
        <p:txBody>
          <a:bodyPr wrap="square" rtlCol="0">
            <a:spAutoFit/>
          </a:bodyPr>
          <a:lstStyle/>
          <a:p>
            <a:r>
              <a:rPr lang="en-US" sz="3200" b="1" dirty="0">
                <a:solidFill>
                  <a:schemeClr val="bg1"/>
                </a:solidFill>
              </a:rPr>
              <a:t>Data Understanding</a:t>
            </a:r>
          </a:p>
        </p:txBody>
      </p:sp>
      <p:sp>
        <p:nvSpPr>
          <p:cNvPr id="44" name="TextBox 43">
            <a:extLst>
              <a:ext uri="{FF2B5EF4-FFF2-40B4-BE49-F238E27FC236}">
                <a16:creationId xmlns:a16="http://schemas.microsoft.com/office/drawing/2014/main" id="{1F8287BC-308B-4024-9C00-D723E1151389}"/>
              </a:ext>
            </a:extLst>
          </p:cNvPr>
          <p:cNvSpPr txBox="1"/>
          <p:nvPr/>
        </p:nvSpPr>
        <p:spPr>
          <a:xfrm>
            <a:off x="7994450" y="4469562"/>
            <a:ext cx="3509631" cy="584775"/>
          </a:xfrm>
          <a:prstGeom prst="rect">
            <a:avLst/>
          </a:prstGeom>
          <a:noFill/>
        </p:spPr>
        <p:txBody>
          <a:bodyPr wrap="square" rtlCol="0">
            <a:spAutoFit/>
          </a:bodyPr>
          <a:lstStyle>
            <a:defPPr>
              <a:defRPr lang="en-US"/>
            </a:defPPr>
            <a:lvl1pPr>
              <a:defRPr sz="3200"/>
            </a:lvl1pPr>
          </a:lstStyle>
          <a:p>
            <a:r>
              <a:rPr lang="en-US" b="1" dirty="0">
                <a:solidFill>
                  <a:schemeClr val="bg1"/>
                </a:solidFill>
              </a:rPr>
              <a:t>Data Modeling</a:t>
            </a:r>
          </a:p>
        </p:txBody>
      </p:sp>
      <p:sp>
        <p:nvSpPr>
          <p:cNvPr id="45" name="TextBox 44">
            <a:extLst>
              <a:ext uri="{FF2B5EF4-FFF2-40B4-BE49-F238E27FC236}">
                <a16:creationId xmlns:a16="http://schemas.microsoft.com/office/drawing/2014/main" id="{C4E7871C-B8E4-4445-84DE-C1BC0B898935}"/>
              </a:ext>
            </a:extLst>
          </p:cNvPr>
          <p:cNvSpPr txBox="1"/>
          <p:nvPr/>
        </p:nvSpPr>
        <p:spPr>
          <a:xfrm>
            <a:off x="9750916" y="6121080"/>
            <a:ext cx="3509631" cy="584775"/>
          </a:xfrm>
          <a:prstGeom prst="rect">
            <a:avLst/>
          </a:prstGeom>
          <a:noFill/>
        </p:spPr>
        <p:txBody>
          <a:bodyPr wrap="square" rtlCol="0">
            <a:spAutoFit/>
          </a:bodyPr>
          <a:lstStyle/>
          <a:p>
            <a:r>
              <a:rPr lang="en-US" sz="3200" b="1" dirty="0">
                <a:solidFill>
                  <a:schemeClr val="bg1"/>
                </a:solidFill>
              </a:rPr>
              <a:t>Data Analysis</a:t>
            </a:r>
          </a:p>
        </p:txBody>
      </p:sp>
      <p:sp>
        <p:nvSpPr>
          <p:cNvPr id="47" name="TextBox 46">
            <a:extLst>
              <a:ext uri="{FF2B5EF4-FFF2-40B4-BE49-F238E27FC236}">
                <a16:creationId xmlns:a16="http://schemas.microsoft.com/office/drawing/2014/main" id="{A369C040-BAB3-4761-9BB0-98B24FE01761}"/>
              </a:ext>
            </a:extLst>
          </p:cNvPr>
          <p:cNvSpPr txBox="1"/>
          <p:nvPr/>
        </p:nvSpPr>
        <p:spPr>
          <a:xfrm>
            <a:off x="11609122" y="7910555"/>
            <a:ext cx="3509631" cy="584775"/>
          </a:xfrm>
          <a:prstGeom prst="rect">
            <a:avLst/>
          </a:prstGeom>
          <a:noFill/>
        </p:spPr>
        <p:txBody>
          <a:bodyPr wrap="square" rtlCol="0">
            <a:spAutoFit/>
          </a:bodyPr>
          <a:lstStyle/>
          <a:p>
            <a:r>
              <a:rPr lang="en-US" sz="3200" b="1" dirty="0">
                <a:solidFill>
                  <a:schemeClr val="bg1"/>
                </a:solidFill>
              </a:rPr>
              <a:t>Uncover Insights</a:t>
            </a:r>
          </a:p>
        </p:txBody>
      </p:sp>
      <p:sp>
        <p:nvSpPr>
          <p:cNvPr id="48" name="TextBox 47">
            <a:extLst>
              <a:ext uri="{FF2B5EF4-FFF2-40B4-BE49-F238E27FC236}">
                <a16:creationId xmlns:a16="http://schemas.microsoft.com/office/drawing/2014/main" id="{CF5CA991-251B-4435-AB6A-6B1C33EBB571}"/>
              </a:ext>
            </a:extLst>
          </p:cNvPr>
          <p:cNvSpPr txBox="1"/>
          <p:nvPr/>
        </p:nvSpPr>
        <p:spPr>
          <a:xfrm>
            <a:off x="6021805" y="2874308"/>
            <a:ext cx="3509631" cy="584775"/>
          </a:xfrm>
          <a:prstGeom prst="rect">
            <a:avLst/>
          </a:prstGeom>
          <a:noFill/>
        </p:spPr>
        <p:txBody>
          <a:bodyPr wrap="square" rtlCol="0">
            <a:spAutoFit/>
          </a:bodyPr>
          <a:lstStyle/>
          <a:p>
            <a:r>
              <a:rPr lang="en-US" sz="3200" b="1" dirty="0">
                <a:solidFill>
                  <a:schemeClr val="bg1"/>
                </a:solidFill>
              </a:rPr>
              <a:t>Data Cleaning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DDC578-4018-4761-A143-726824C58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53924"/>
            <a:ext cx="17907000" cy="994257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rot="1153642">
            <a:off x="-1772754" y="9251536"/>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30" name="Picture 3">
            <a:extLst>
              <a:ext uri="{FF2B5EF4-FFF2-40B4-BE49-F238E27FC236}">
                <a16:creationId xmlns:a16="http://schemas.microsoft.com/office/drawing/2014/main" id="{BF1C3DC8-0B4F-4F5B-89E2-EC258D13504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299383" y="5163287"/>
            <a:ext cx="942466" cy="279598"/>
          </a:xfrm>
          <a:prstGeom prst="rect">
            <a:avLst/>
          </a:prstGeom>
        </p:spPr>
      </p:pic>
      <p:sp>
        <p:nvSpPr>
          <p:cNvPr id="33" name="TextBox 32">
            <a:extLst>
              <a:ext uri="{FF2B5EF4-FFF2-40B4-BE49-F238E27FC236}">
                <a16:creationId xmlns:a16="http://schemas.microsoft.com/office/drawing/2014/main" id="{DFE96467-CB12-4023-B51A-A44278E76769}"/>
              </a:ext>
            </a:extLst>
          </p:cNvPr>
          <p:cNvSpPr txBox="1"/>
          <p:nvPr/>
        </p:nvSpPr>
        <p:spPr>
          <a:xfrm>
            <a:off x="979499" y="2233867"/>
            <a:ext cx="16018801" cy="1569660"/>
          </a:xfrm>
          <a:prstGeom prst="rect">
            <a:avLst/>
          </a:prstGeom>
          <a:noFill/>
        </p:spPr>
        <p:txBody>
          <a:bodyPr wrap="square" rtlCol="0">
            <a:spAutoFit/>
          </a:bodyPr>
          <a:lstStyle/>
          <a:p>
            <a:r>
              <a:rPr lang="en-US" sz="3200" dirty="0"/>
              <a:t>The category "Travel" has received </a:t>
            </a:r>
            <a:r>
              <a:rPr lang="en-US" sz="3200" b="1" dirty="0"/>
              <a:t>1494 reactions</a:t>
            </a:r>
            <a:r>
              <a:rPr lang="en-US" sz="3200" dirty="0"/>
              <a:t>, making it the most engaging category among the ones listed</a:t>
            </a:r>
            <a:r>
              <a:rPr lang="en-US" dirty="0"/>
              <a:t>. </a:t>
            </a:r>
            <a:r>
              <a:rPr lang="en-US" sz="3200" dirty="0"/>
              <a:t>The "Cooking" category, with </a:t>
            </a:r>
            <a:r>
              <a:rPr lang="en-US" sz="3200" b="1" dirty="0"/>
              <a:t>1394 reactions</a:t>
            </a:r>
            <a:r>
              <a:rPr lang="en-US" sz="3200" dirty="0"/>
              <a:t>, shows a substantial interest in culinary content.</a:t>
            </a:r>
            <a:endParaRPr lang="en-US" dirty="0"/>
          </a:p>
        </p:txBody>
      </p:sp>
      <p:sp>
        <p:nvSpPr>
          <p:cNvPr id="35" name="TextBox 34">
            <a:extLst>
              <a:ext uri="{FF2B5EF4-FFF2-40B4-BE49-F238E27FC236}">
                <a16:creationId xmlns:a16="http://schemas.microsoft.com/office/drawing/2014/main" id="{F4373905-0758-4976-B5FD-91C20B91FC86}"/>
              </a:ext>
            </a:extLst>
          </p:cNvPr>
          <p:cNvSpPr txBox="1"/>
          <p:nvPr/>
        </p:nvSpPr>
        <p:spPr>
          <a:xfrm>
            <a:off x="966951" y="4701409"/>
            <a:ext cx="16018801" cy="1877437"/>
          </a:xfrm>
          <a:prstGeom prst="rect">
            <a:avLst/>
          </a:prstGeom>
          <a:noFill/>
        </p:spPr>
        <p:txBody>
          <a:bodyPr wrap="square" rtlCol="0">
            <a:spAutoFit/>
          </a:bodyPr>
          <a:lstStyle/>
          <a:p>
            <a:r>
              <a:rPr lang="en-US" sz="3200" dirty="0"/>
              <a:t>Photos are the most frequent content type, with </a:t>
            </a:r>
            <a:r>
              <a:rPr lang="en-US" sz="3200" b="1" dirty="0"/>
              <a:t>5,500 posts</a:t>
            </a:r>
            <a:r>
              <a:rPr lang="en-US" sz="3200" dirty="0"/>
              <a:t>, suggesting they are a preferred medium for sharing</a:t>
            </a:r>
            <a:r>
              <a:rPr lang="en-US" sz="4800" dirty="0"/>
              <a:t>.</a:t>
            </a:r>
            <a:r>
              <a:rPr lang="en-US" sz="3200" dirty="0"/>
              <a:t> GIFs have </a:t>
            </a:r>
            <a:r>
              <a:rPr lang="en-US" sz="3200" b="1" dirty="0"/>
              <a:t>4,900 posts</a:t>
            </a:r>
            <a:r>
              <a:rPr lang="en-US" sz="3200" dirty="0"/>
              <a:t>, showing they are a popular format for engaging audiences.</a:t>
            </a:r>
            <a:endParaRPr lang="en-US" dirty="0"/>
          </a:p>
        </p:txBody>
      </p:sp>
      <p:sp>
        <p:nvSpPr>
          <p:cNvPr id="36" name="TextBox 35">
            <a:extLst>
              <a:ext uri="{FF2B5EF4-FFF2-40B4-BE49-F238E27FC236}">
                <a16:creationId xmlns:a16="http://schemas.microsoft.com/office/drawing/2014/main" id="{F83F2CD7-234F-4263-AB47-8702F3E01740}"/>
              </a:ext>
            </a:extLst>
          </p:cNvPr>
          <p:cNvSpPr txBox="1"/>
          <p:nvPr/>
        </p:nvSpPr>
        <p:spPr>
          <a:xfrm>
            <a:off x="934294" y="7397049"/>
            <a:ext cx="16018801" cy="1077218"/>
          </a:xfrm>
          <a:prstGeom prst="rect">
            <a:avLst/>
          </a:prstGeom>
          <a:noFill/>
        </p:spPr>
        <p:txBody>
          <a:bodyPr wrap="square" rtlCol="0">
            <a:spAutoFit/>
          </a:bodyPr>
          <a:lstStyle/>
          <a:p>
            <a:r>
              <a:rPr lang="en-US" sz="3200" dirty="0"/>
              <a:t>There are </a:t>
            </a:r>
            <a:r>
              <a:rPr lang="en-US" sz="3200" b="1" dirty="0"/>
              <a:t>16 unique </a:t>
            </a:r>
            <a:r>
              <a:rPr lang="en-US" sz="3200" dirty="0"/>
              <a:t>content categories analyzed in the dashboard, providing a diverse range of topics.</a:t>
            </a:r>
            <a:endParaRPr lang="en-US" dirty="0"/>
          </a:p>
        </p:txBody>
      </p:sp>
      <p:pic>
        <p:nvPicPr>
          <p:cNvPr id="37" name="Picture 3">
            <a:extLst>
              <a:ext uri="{FF2B5EF4-FFF2-40B4-BE49-F238E27FC236}">
                <a16:creationId xmlns:a16="http://schemas.microsoft.com/office/drawing/2014/main" id="{1901E099-CF26-4402-B6F2-A01DBCD6D4A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299383" y="7855876"/>
            <a:ext cx="942466" cy="279598"/>
          </a:xfrm>
          <a:prstGeom prst="rect">
            <a:avLst/>
          </a:prstGeom>
        </p:spPr>
      </p:pic>
      <p:pic>
        <p:nvPicPr>
          <p:cNvPr id="38" name="Picture 3">
            <a:extLst>
              <a:ext uri="{FF2B5EF4-FFF2-40B4-BE49-F238E27FC236}">
                <a16:creationId xmlns:a16="http://schemas.microsoft.com/office/drawing/2014/main" id="{6DB85318-4626-4165-AFAC-899DCD1B36A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299383" y="2622759"/>
            <a:ext cx="942466" cy="279598"/>
          </a:xfrm>
          <a:prstGeom prst="rect">
            <a:avLst/>
          </a:prstGeom>
        </p:spPr>
      </p:pic>
      <p:sp>
        <p:nvSpPr>
          <p:cNvPr id="39" name="TextBox 6">
            <a:extLst>
              <a:ext uri="{FF2B5EF4-FFF2-40B4-BE49-F238E27FC236}">
                <a16:creationId xmlns:a16="http://schemas.microsoft.com/office/drawing/2014/main" id="{F0FB1AEF-6B8D-47CF-B78A-33020989F404}"/>
              </a:ext>
            </a:extLst>
          </p:cNvPr>
          <p:cNvSpPr txBox="1"/>
          <p:nvPr/>
        </p:nvSpPr>
        <p:spPr>
          <a:xfrm>
            <a:off x="1620838" y="518713"/>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spTree>
    <p:extLst>
      <p:ext uri="{BB962C8B-B14F-4D97-AF65-F5344CB8AC3E}">
        <p14:creationId xmlns:p14="http://schemas.microsoft.com/office/powerpoint/2010/main" val="245385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rot="1153642">
            <a:off x="-1772754" y="9251536"/>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9" name="Picture 3">
            <a:extLst>
              <a:ext uri="{FF2B5EF4-FFF2-40B4-BE49-F238E27FC236}">
                <a16:creationId xmlns:a16="http://schemas.microsoft.com/office/drawing/2014/main" id="{28C68B2E-15AB-496F-A8B2-937150E5F46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299383" y="5180036"/>
            <a:ext cx="942466" cy="279598"/>
          </a:xfrm>
          <a:prstGeom prst="rect">
            <a:avLst/>
          </a:prstGeom>
        </p:spPr>
      </p:pic>
      <p:pic>
        <p:nvPicPr>
          <p:cNvPr id="30" name="Picture 3">
            <a:extLst>
              <a:ext uri="{FF2B5EF4-FFF2-40B4-BE49-F238E27FC236}">
                <a16:creationId xmlns:a16="http://schemas.microsoft.com/office/drawing/2014/main" id="{BF1C3DC8-0B4F-4F5B-89E2-EC258D13504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299383" y="7462215"/>
            <a:ext cx="942466" cy="279598"/>
          </a:xfrm>
          <a:prstGeom prst="rect">
            <a:avLst/>
          </a:prstGeom>
        </p:spPr>
      </p:pic>
      <p:sp>
        <p:nvSpPr>
          <p:cNvPr id="33" name="TextBox 32">
            <a:extLst>
              <a:ext uri="{FF2B5EF4-FFF2-40B4-BE49-F238E27FC236}">
                <a16:creationId xmlns:a16="http://schemas.microsoft.com/office/drawing/2014/main" id="{DFE96467-CB12-4023-B51A-A44278E76769}"/>
              </a:ext>
            </a:extLst>
          </p:cNvPr>
          <p:cNvSpPr txBox="1"/>
          <p:nvPr/>
        </p:nvSpPr>
        <p:spPr>
          <a:xfrm>
            <a:off x="979499" y="2233867"/>
            <a:ext cx="16018801" cy="1877437"/>
          </a:xfrm>
          <a:prstGeom prst="rect">
            <a:avLst/>
          </a:prstGeom>
          <a:noFill/>
        </p:spPr>
        <p:txBody>
          <a:bodyPr wrap="square" rtlCol="0">
            <a:spAutoFit/>
          </a:bodyPr>
          <a:lstStyle/>
          <a:p>
            <a:r>
              <a:rPr lang="en-US" sz="3200" dirty="0"/>
              <a:t>Four distinct types of content are identified: photo, video, GIF, and audio, each contributing to the overall engagement.</a:t>
            </a:r>
            <a:r>
              <a:rPr lang="en-US" sz="4800" dirty="0"/>
              <a:t> </a:t>
            </a:r>
            <a:r>
              <a:rPr lang="en-US" sz="3200" dirty="0"/>
              <a:t>The dashboard tracks 16 different types of reactions, offering a detailed view of audience interactions.</a:t>
            </a:r>
            <a:endParaRPr lang="en-US" dirty="0"/>
          </a:p>
        </p:txBody>
      </p:sp>
      <p:sp>
        <p:nvSpPr>
          <p:cNvPr id="34" name="TextBox 33">
            <a:extLst>
              <a:ext uri="{FF2B5EF4-FFF2-40B4-BE49-F238E27FC236}">
                <a16:creationId xmlns:a16="http://schemas.microsoft.com/office/drawing/2014/main" id="{482E1D4D-CECA-4725-A514-6C01596319DB}"/>
              </a:ext>
            </a:extLst>
          </p:cNvPr>
          <p:cNvSpPr txBox="1"/>
          <p:nvPr/>
        </p:nvSpPr>
        <p:spPr>
          <a:xfrm>
            <a:off x="979498" y="4848602"/>
            <a:ext cx="16018801" cy="1077218"/>
          </a:xfrm>
          <a:prstGeom prst="rect">
            <a:avLst/>
          </a:prstGeom>
          <a:noFill/>
        </p:spPr>
        <p:txBody>
          <a:bodyPr wrap="square" rtlCol="0">
            <a:spAutoFit/>
          </a:bodyPr>
          <a:lstStyle/>
          <a:p>
            <a:r>
              <a:rPr lang="en-US" sz="3200" dirty="0"/>
              <a:t>There are a total of 20,060 posts analyzed, providing a comprehensive dataset for understanding content performance.</a:t>
            </a:r>
            <a:endParaRPr lang="en-US" dirty="0"/>
          </a:p>
        </p:txBody>
      </p:sp>
      <p:sp>
        <p:nvSpPr>
          <p:cNvPr id="35" name="TextBox 34">
            <a:extLst>
              <a:ext uri="{FF2B5EF4-FFF2-40B4-BE49-F238E27FC236}">
                <a16:creationId xmlns:a16="http://schemas.microsoft.com/office/drawing/2014/main" id="{F4373905-0758-4976-B5FD-91C20B91FC86}"/>
              </a:ext>
            </a:extLst>
          </p:cNvPr>
          <p:cNvSpPr txBox="1"/>
          <p:nvPr/>
        </p:nvSpPr>
        <p:spPr>
          <a:xfrm>
            <a:off x="979499" y="6911777"/>
            <a:ext cx="16018801" cy="1569660"/>
          </a:xfrm>
          <a:prstGeom prst="rect">
            <a:avLst/>
          </a:prstGeom>
          <a:noFill/>
        </p:spPr>
        <p:txBody>
          <a:bodyPr wrap="square" rtlCol="0">
            <a:spAutoFit/>
          </a:bodyPr>
          <a:lstStyle/>
          <a:p>
            <a:r>
              <a:rPr lang="en-US" sz="3200" dirty="0"/>
              <a:t>January saw 1,718 posts, indicating a strong start to the year.</a:t>
            </a:r>
            <a:r>
              <a:rPr kumimoji="0" lang="en-US" altLang="en-US" sz="3200" b="0" i="0" u="none" strike="noStrike" cap="none" normalizeH="0" baseline="0" dirty="0">
                <a:ln>
                  <a:noFill/>
                </a:ln>
                <a:solidFill>
                  <a:schemeClr val="tx1"/>
                </a:solidFill>
                <a:effectLst/>
                <a:latin typeface="Arial" panose="020B0604020202020204" pitchFamily="34" charset="0"/>
              </a:rPr>
              <a:t> November had 1,655 posts, maintaining a steady level. </a:t>
            </a:r>
            <a:r>
              <a:rPr lang="en-US" sz="3200" dirty="0"/>
              <a:t>December closed the year with 1,711 posts, matching July's numbers.</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38" name="Picture 3">
            <a:extLst>
              <a:ext uri="{FF2B5EF4-FFF2-40B4-BE49-F238E27FC236}">
                <a16:creationId xmlns:a16="http://schemas.microsoft.com/office/drawing/2014/main" id="{6DB85318-4626-4165-AFAC-899DCD1B36A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299383" y="2622759"/>
            <a:ext cx="942466" cy="279598"/>
          </a:xfrm>
          <a:prstGeom prst="rect">
            <a:avLst/>
          </a:prstGeom>
        </p:spPr>
      </p:pic>
      <p:sp>
        <p:nvSpPr>
          <p:cNvPr id="21" name="TextBox 6">
            <a:extLst>
              <a:ext uri="{FF2B5EF4-FFF2-40B4-BE49-F238E27FC236}">
                <a16:creationId xmlns:a16="http://schemas.microsoft.com/office/drawing/2014/main" id="{540860AD-44BE-4D86-9AEB-BB5DC2A82BB3}"/>
              </a:ext>
            </a:extLst>
          </p:cNvPr>
          <p:cNvSpPr txBox="1"/>
          <p:nvPr/>
        </p:nvSpPr>
        <p:spPr>
          <a:xfrm>
            <a:off x="1620838" y="518713"/>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spTree>
    <p:extLst>
      <p:ext uri="{BB962C8B-B14F-4D97-AF65-F5344CB8AC3E}">
        <p14:creationId xmlns:p14="http://schemas.microsoft.com/office/powerpoint/2010/main" val="977785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p:cNvPicPr>
          <p:nvPr/>
        </p:nvPicPr>
        <p:blipFill>
          <a:blip r:embed="rId3"/>
          <a:srcRect l="4069" t="1617" r="4069" b="1617"/>
          <a:stretch>
            <a:fillRect/>
          </a:stretch>
        </p:blipFill>
        <p:spPr>
          <a:xfrm>
            <a:off x="12794046" y="1173458"/>
            <a:ext cx="5036754" cy="7963390"/>
          </a:xfrm>
          <a:prstGeom prst="rect">
            <a:avLst/>
          </a:prstGeom>
        </p:spPr>
      </p:pic>
      <p:sp>
        <p:nvSpPr>
          <p:cNvPr id="6" name="TextBox 6"/>
          <p:cNvSpPr txBox="1"/>
          <p:nvPr/>
        </p:nvSpPr>
        <p:spPr>
          <a:xfrm>
            <a:off x="1620838" y="518713"/>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8" name="TextBox 27">
            <a:extLst>
              <a:ext uri="{FF2B5EF4-FFF2-40B4-BE49-F238E27FC236}">
                <a16:creationId xmlns:a16="http://schemas.microsoft.com/office/drawing/2014/main" id="{4C52E986-9216-4E1F-9D20-62E0EAA7E827}"/>
              </a:ext>
            </a:extLst>
          </p:cNvPr>
          <p:cNvSpPr txBox="1"/>
          <p:nvPr/>
        </p:nvSpPr>
        <p:spPr>
          <a:xfrm>
            <a:off x="1735778" y="2453490"/>
            <a:ext cx="8839200" cy="8279190"/>
          </a:xfrm>
          <a:prstGeom prst="rect">
            <a:avLst/>
          </a:prstGeom>
          <a:noFill/>
        </p:spPr>
        <p:txBody>
          <a:bodyPr wrap="square" rtlCol="0">
            <a:spAutoFit/>
          </a:bodyPr>
          <a:lstStyle/>
          <a:p>
            <a:r>
              <a:rPr lang="en-US" sz="3200" dirty="0"/>
              <a:t>This dashboard provides a comprehensive analysis of social media content, highlighting the engagement by category, the distribution of content types, and monthly posting trends.</a:t>
            </a:r>
          </a:p>
          <a:p>
            <a:endParaRPr lang="en-US" sz="3200" dirty="0"/>
          </a:p>
          <a:p>
            <a:r>
              <a:rPr lang="en-US" sz="3200" dirty="0"/>
              <a:t>The data indicates that the most popular content categories by reactions are travel, science, and animals, with travel leading slightly. Content types are fairly evenly distributed, with photos being the most common, followed by videos, GIFs, and audio. </a:t>
            </a:r>
          </a:p>
          <a:p>
            <a:endParaRPr lang="en-US" sz="3200" dirty="0"/>
          </a:p>
          <a:p>
            <a:r>
              <a:rPr lang="en-US" sz="3200" dirty="0"/>
              <a:t>This analysis can help in understanding audience preferences and optimizing future content strategies.</a:t>
            </a:r>
          </a:p>
          <a:p>
            <a:endParaRPr lang="en-US" sz="2800" dirty="0"/>
          </a:p>
          <a:p>
            <a:endParaRPr lang="en-US" sz="2800" dirty="0"/>
          </a:p>
          <a:p>
            <a:endParaRPr lang="en-US" sz="2800" dirty="0"/>
          </a:p>
        </p:txBody>
      </p:sp>
      <p:grpSp>
        <p:nvGrpSpPr>
          <p:cNvPr id="16" name="Group 23">
            <a:extLst>
              <a:ext uri="{FF2B5EF4-FFF2-40B4-BE49-F238E27FC236}">
                <a16:creationId xmlns:a16="http://schemas.microsoft.com/office/drawing/2014/main" id="{F36AFC03-90F3-4742-923D-CE35C0FFB56B}"/>
              </a:ext>
            </a:extLst>
          </p:cNvPr>
          <p:cNvGrpSpPr/>
          <p:nvPr/>
        </p:nvGrpSpPr>
        <p:grpSpPr>
          <a:xfrm>
            <a:off x="16515246" y="-1685151"/>
            <a:ext cx="3545508" cy="3370302"/>
            <a:chOff x="0" y="0"/>
            <a:chExt cx="4727344" cy="4493736"/>
          </a:xfrm>
        </p:grpSpPr>
        <p:grpSp>
          <p:nvGrpSpPr>
            <p:cNvPr id="17" name="Group 24">
              <a:extLst>
                <a:ext uri="{FF2B5EF4-FFF2-40B4-BE49-F238E27FC236}">
                  <a16:creationId xmlns:a16="http://schemas.microsoft.com/office/drawing/2014/main" id="{B906AFE1-CBF3-4E93-AE37-4FABE00409C2}"/>
                </a:ext>
              </a:extLst>
            </p:cNvPr>
            <p:cNvGrpSpPr>
              <a:grpSpLocks noChangeAspect="1"/>
            </p:cNvGrpSpPr>
            <p:nvPr/>
          </p:nvGrpSpPr>
          <p:grpSpPr>
            <a:xfrm>
              <a:off x="644072" y="410464"/>
              <a:ext cx="4083272" cy="4083272"/>
              <a:chOff x="0" y="0"/>
              <a:chExt cx="6350000" cy="6350000"/>
            </a:xfrm>
          </p:grpSpPr>
          <p:sp>
            <p:nvSpPr>
              <p:cNvPr id="19" name="Freeform 25">
                <a:extLst>
                  <a:ext uri="{FF2B5EF4-FFF2-40B4-BE49-F238E27FC236}">
                    <a16:creationId xmlns:a16="http://schemas.microsoft.com/office/drawing/2014/main" id="{A9083861-4E1D-4FB4-AA4F-2E3DEA61EE29}"/>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8" name="Picture 26">
              <a:extLst>
                <a:ext uri="{FF2B5EF4-FFF2-40B4-BE49-F238E27FC236}">
                  <a16:creationId xmlns:a16="http://schemas.microsoft.com/office/drawing/2014/main" id="{858DECCC-E9E3-46DF-B1DD-B544961CAC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TotalTime>
  <Words>465</Words>
  <Application>Microsoft Office PowerPoint</Application>
  <PresentationFormat>Custom</PresentationFormat>
  <Paragraphs>69</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Graphik Regular</vt:lpstr>
      <vt:lpstr>Clear Sans Regular Bold</vt:lpstr>
      <vt:lpstr>Wingdings</vt:lpstr>
      <vt:lpstr>Arial</vt:lpstr>
      <vt:lpstr>-apple-system</vt:lpstr>
      <vt:lpstr>Courier New</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laiba rao</cp:lastModifiedBy>
  <cp:revision>38</cp:revision>
  <dcterms:created xsi:type="dcterms:W3CDTF">2006-08-16T00:00:00Z</dcterms:created>
  <dcterms:modified xsi:type="dcterms:W3CDTF">2024-07-24T03:07:52Z</dcterms:modified>
  <dc:identifier>DAEhDyfaYKE</dc:identifier>
</cp:coreProperties>
</file>