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11cb60f52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11cb60f52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9be8f6259afeee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9be8f6259afeee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1cb60f52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1cb60f52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11cb60f52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11cb60f52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11cb60f52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11cb60f52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CCCC"/>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81825" y="1848700"/>
            <a:ext cx="6106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2"/>
                </a:solidFill>
              </a:rPr>
              <a:t>E COMMERCE SALES ANALYTICS </a:t>
            </a:r>
            <a:r>
              <a:rPr lang="en">
                <a:solidFill>
                  <a:schemeClr val="dk2"/>
                </a:solidFill>
              </a:rPr>
              <a:t>&amp; INSIGHTS</a:t>
            </a:r>
            <a:endParaRPr>
              <a:solidFill>
                <a:schemeClr val="dk2"/>
              </a:solidFill>
            </a:endParaRPr>
          </a:p>
        </p:txBody>
      </p:sp>
      <p:sp>
        <p:nvSpPr>
          <p:cNvPr id="278" name="Google Shape;278;p13"/>
          <p:cNvSpPr txBox="1"/>
          <p:nvPr/>
        </p:nvSpPr>
        <p:spPr>
          <a:xfrm>
            <a:off x="591875" y="3721600"/>
            <a:ext cx="2090400" cy="5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BY LAIBA RANI</a:t>
            </a:r>
            <a:endParaRPr sz="18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409975"/>
            <a:ext cx="7030500" cy="3883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sz="1900">
                <a:latin typeface="Times New Roman"/>
                <a:ea typeface="Times New Roman"/>
                <a:cs typeface="Times New Roman"/>
                <a:sym typeface="Times New Roman"/>
              </a:rPr>
              <a:t>E COMMERCE </a:t>
            </a:r>
            <a:r>
              <a:rPr b="1" lang="en" sz="1800">
                <a:latin typeface="Arial"/>
                <a:ea typeface="Arial"/>
                <a:cs typeface="Arial"/>
                <a:sym typeface="Arial"/>
              </a:rPr>
              <a:t> </a:t>
            </a:r>
            <a:endParaRPr b="1" sz="1800">
              <a:latin typeface="Arial"/>
              <a:ea typeface="Arial"/>
              <a:cs typeface="Arial"/>
              <a:sym typeface="Arial"/>
            </a:endParaRPr>
          </a:p>
          <a:p>
            <a:pPr indent="-349250" lvl="1" marL="914400" rtl="0" algn="l">
              <a:spcBef>
                <a:spcPts val="0"/>
              </a:spcBef>
              <a:spcAft>
                <a:spcPts val="0"/>
              </a:spcAft>
              <a:buSzPts val="1900"/>
              <a:buFont typeface="Calibri"/>
              <a:buChar char="○"/>
            </a:pPr>
            <a:r>
              <a:rPr lang="en" sz="1900">
                <a:latin typeface="Arial"/>
                <a:ea typeface="Arial"/>
                <a:cs typeface="Arial"/>
                <a:sym typeface="Arial"/>
              </a:rPr>
              <a:t>buying and selling of goods and services over the internet</a:t>
            </a:r>
            <a:r>
              <a:rPr b="1" lang="en" sz="1900">
                <a:latin typeface="Arial"/>
                <a:ea typeface="Arial"/>
                <a:cs typeface="Arial"/>
                <a:sym typeface="Arial"/>
              </a:rPr>
              <a:t>  </a:t>
            </a:r>
            <a:endParaRPr b="1" sz="1900">
              <a:latin typeface="Arial"/>
              <a:ea typeface="Arial"/>
              <a:cs typeface="Arial"/>
              <a:sym typeface="Arial"/>
            </a:endParaRPr>
          </a:p>
          <a:p>
            <a:pPr indent="-330200" lvl="1" marL="914400" rtl="0" algn="l">
              <a:spcBef>
                <a:spcPts val="0"/>
              </a:spcBef>
              <a:spcAft>
                <a:spcPts val="0"/>
              </a:spcAft>
              <a:buSzPts val="1600"/>
              <a:buFont typeface="Calibri"/>
              <a:buChar char="○"/>
            </a:pPr>
            <a:r>
              <a:rPr lang="en" sz="1800"/>
              <a:t>  </a:t>
            </a:r>
            <a:r>
              <a:rPr lang="en" sz="1900">
                <a:latin typeface="Arial"/>
                <a:ea typeface="Arial"/>
                <a:cs typeface="Arial"/>
                <a:sym typeface="Arial"/>
              </a:rPr>
              <a:t>Published Tourism Data</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Wants to improve the Sales of E Commerce Store</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Hired Data Analyst </a:t>
            </a:r>
            <a:endParaRPr sz="1900">
              <a:latin typeface="Arial"/>
              <a:ea typeface="Arial"/>
              <a:cs typeface="Arial"/>
              <a:sym typeface="Arial"/>
            </a:endParaRPr>
          </a:p>
          <a:p>
            <a:pPr indent="-349250" lvl="1" marL="914400" rtl="0" algn="l">
              <a:spcBef>
                <a:spcPts val="0"/>
              </a:spcBef>
              <a:spcAft>
                <a:spcPts val="0"/>
              </a:spcAft>
              <a:buSzPts val="1900"/>
              <a:buFont typeface="Arial"/>
              <a:buChar char="○"/>
            </a:pPr>
            <a:r>
              <a:rPr lang="en" sz="1900">
                <a:latin typeface="Arial"/>
                <a:ea typeface="Arial"/>
                <a:cs typeface="Arial"/>
                <a:sym typeface="Arial"/>
              </a:rPr>
              <a:t>Identify the Trends</a:t>
            </a:r>
            <a:endParaRPr sz="1900">
              <a:latin typeface="Arial"/>
              <a:ea typeface="Arial"/>
              <a:cs typeface="Arial"/>
              <a:sym typeface="Arial"/>
            </a:endParaRPr>
          </a:p>
          <a:p>
            <a:pPr indent="-349250" lvl="1" marL="914400" rtl="0" algn="l">
              <a:spcBef>
                <a:spcPts val="0"/>
              </a:spcBef>
              <a:spcAft>
                <a:spcPts val="0"/>
              </a:spcAft>
              <a:buSzPts val="1900"/>
              <a:buFont typeface="Arial"/>
              <a:buChar char="○"/>
            </a:pPr>
            <a:r>
              <a:rPr lang="en" sz="1900">
                <a:latin typeface="Arial"/>
                <a:ea typeface="Arial"/>
                <a:cs typeface="Arial"/>
                <a:sym typeface="Arial"/>
              </a:rPr>
              <a:t>Establish the Model</a:t>
            </a:r>
            <a:endParaRPr sz="1900">
              <a:latin typeface="Arial"/>
              <a:ea typeface="Arial"/>
              <a:cs typeface="Arial"/>
              <a:sym typeface="Arial"/>
            </a:endParaRPr>
          </a:p>
          <a:p>
            <a:pPr indent="-349250" lvl="1" marL="914400" rtl="0" algn="l">
              <a:spcBef>
                <a:spcPts val="0"/>
              </a:spcBef>
              <a:spcAft>
                <a:spcPts val="0"/>
              </a:spcAft>
              <a:buSzPts val="1900"/>
              <a:buFont typeface="Arial"/>
              <a:buChar char="○"/>
            </a:pPr>
            <a:r>
              <a:rPr lang="en" sz="1900">
                <a:latin typeface="Arial"/>
                <a:ea typeface="Arial"/>
                <a:cs typeface="Arial"/>
                <a:sym typeface="Arial"/>
              </a:rPr>
              <a:t>Developed the insights</a:t>
            </a: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Insights help to Improve the Revenue</a:t>
            </a:r>
            <a:endParaRPr sz="1900">
              <a:latin typeface="Arial"/>
              <a:ea typeface="Arial"/>
              <a:cs typeface="Arial"/>
              <a:sym typeface="Arial"/>
            </a:endParaRPr>
          </a:p>
          <a:p>
            <a:pPr indent="0" lvl="0" marL="0" rtl="0" algn="l">
              <a:spcBef>
                <a:spcPts val="1600"/>
              </a:spcBef>
              <a:spcAft>
                <a:spcPts val="1600"/>
              </a:spcAft>
              <a:buNone/>
            </a:pPr>
            <a:r>
              <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2608950" y="16352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QUESTIONS AND INSIGHTS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675" y="1606400"/>
            <a:ext cx="7030500" cy="3053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b="0" lang="en" sz="2200">
                <a:latin typeface="Arial"/>
                <a:ea typeface="Arial"/>
                <a:cs typeface="Arial"/>
                <a:sym typeface="Arial"/>
              </a:rPr>
              <a:t>Which months showed the highest and lowest sales in the given year?</a:t>
            </a:r>
            <a:endParaRPr b="0" sz="22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Which categories contributed most and least to the annual profit?</a:t>
            </a:r>
            <a:endParaRPr b="0" sz="22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How does the profit </a:t>
            </a:r>
            <a:r>
              <a:rPr b="0" lang="en" sz="2200">
                <a:latin typeface="Arial"/>
                <a:ea typeface="Arial"/>
                <a:cs typeface="Arial"/>
                <a:sym typeface="Arial"/>
              </a:rPr>
              <a:t>margin in four years?</a:t>
            </a:r>
            <a:endParaRPr b="0" sz="22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Which states are the top performers in terms of sales and profit?</a:t>
            </a:r>
            <a:endParaRPr b="0" sz="2200">
              <a:latin typeface="Arial"/>
              <a:ea typeface="Arial"/>
              <a:cs typeface="Arial"/>
              <a:sym typeface="Arial"/>
            </a:endParaRPr>
          </a:p>
          <a:p>
            <a:pPr indent="0" lvl="0" marL="457200" rtl="0" algn="l">
              <a:spcBef>
                <a:spcPts val="0"/>
              </a:spcBef>
              <a:spcAft>
                <a:spcPts val="0"/>
              </a:spcAft>
              <a:buNone/>
            </a:pPr>
            <a:r>
              <a:t/>
            </a:r>
            <a:endParaRPr b="0" sz="2200">
              <a:latin typeface="Arial"/>
              <a:ea typeface="Arial"/>
              <a:cs typeface="Arial"/>
              <a:sym typeface="Arial"/>
            </a:endParaRPr>
          </a:p>
          <a:p>
            <a:pPr indent="0" lvl="0" marL="457200" rtl="0" algn="l">
              <a:spcBef>
                <a:spcPts val="0"/>
              </a:spcBef>
              <a:spcAft>
                <a:spcPts val="0"/>
              </a:spcAft>
              <a:buNone/>
            </a:pPr>
            <a:r>
              <a:t/>
            </a:r>
            <a:endParaRPr b="0" sz="2200">
              <a:latin typeface="Arial"/>
              <a:ea typeface="Arial"/>
              <a:cs typeface="Arial"/>
              <a:sym typeface="Arial"/>
            </a:endParaRPr>
          </a:p>
        </p:txBody>
      </p:sp>
      <p:sp>
        <p:nvSpPr>
          <p:cNvPr id="295" name="Google Shape;295;p16"/>
          <p:cNvSpPr txBox="1"/>
          <p:nvPr/>
        </p:nvSpPr>
        <p:spPr>
          <a:xfrm>
            <a:off x="1766175" y="385100"/>
            <a:ext cx="4861800" cy="63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2"/>
                </a:solidFill>
              </a:rPr>
              <a:t>QUESTIONS</a:t>
            </a:r>
            <a:endParaRPr b="1" sz="45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43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INSIGHTS</a:t>
            </a:r>
            <a:endParaRPr sz="3000">
              <a:latin typeface="Arial"/>
              <a:ea typeface="Arial"/>
              <a:cs typeface="Arial"/>
              <a:sym typeface="Arial"/>
            </a:endParaRPr>
          </a:p>
          <a:p>
            <a:pPr indent="0" lvl="0" marL="0" rtl="0" algn="l">
              <a:spcBef>
                <a:spcPts val="0"/>
              </a:spcBef>
              <a:spcAft>
                <a:spcPts val="0"/>
              </a:spcAft>
              <a:buNone/>
            </a:pPr>
            <a:r>
              <a:t/>
            </a:r>
            <a:endParaRPr sz="30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December appears to be a peak month for sales, suggesting a strong seasonal influence, possibly due to holiday shopping. February appears to be the lowest month for sales.</a:t>
            </a:r>
            <a:endParaRPr b="0" sz="22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Office Supplies appear to be the most profitable category, while Furniture and Technology lag behind. Focusing on improving the product mix and marketing strategies for these categories could boost overall profitability.</a:t>
            </a:r>
            <a:endParaRPr b="0" sz="2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8"/>
          <p:cNvSpPr txBox="1"/>
          <p:nvPr>
            <p:ph type="title"/>
          </p:nvPr>
        </p:nvSpPr>
        <p:spPr>
          <a:xfrm>
            <a:off x="1303800" y="598575"/>
            <a:ext cx="7030500" cy="424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INSIGHTS</a:t>
            </a:r>
            <a:endParaRPr sz="3000">
              <a:latin typeface="Arial"/>
              <a:ea typeface="Arial"/>
              <a:cs typeface="Arial"/>
              <a:sym typeface="Arial"/>
            </a:endParaRPr>
          </a:p>
          <a:p>
            <a:pPr indent="0" lvl="0" marL="0" rtl="0" algn="ctr">
              <a:spcBef>
                <a:spcPts val="0"/>
              </a:spcBef>
              <a:spcAft>
                <a:spcPts val="0"/>
              </a:spcAft>
              <a:buNone/>
            </a:pPr>
            <a:r>
              <a:t/>
            </a:r>
            <a:endParaRPr sz="30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States like California and New York show high sales but mixed profit margins, indicating a need to analyze operational costs and pricing strategies in these states but Michigan has low profits.</a:t>
            </a:r>
            <a:endParaRPr b="0" sz="2200">
              <a:latin typeface="Arial"/>
              <a:ea typeface="Arial"/>
              <a:cs typeface="Arial"/>
              <a:sym typeface="Arial"/>
            </a:endParaRPr>
          </a:p>
          <a:p>
            <a:pPr indent="-368300" lvl="0" marL="457200" rtl="0" algn="l">
              <a:spcBef>
                <a:spcPts val="0"/>
              </a:spcBef>
              <a:spcAft>
                <a:spcPts val="0"/>
              </a:spcAft>
              <a:buSzPts val="2200"/>
              <a:buFont typeface="Arial"/>
              <a:buChar char="●"/>
            </a:pPr>
            <a:r>
              <a:rPr b="0" lang="en" sz="2200">
                <a:latin typeface="Arial"/>
                <a:ea typeface="Arial"/>
                <a:cs typeface="Arial"/>
                <a:sym typeface="Arial"/>
              </a:rPr>
              <a:t>The fourth quarter shows a significant profit spike, likely driven by holiday sales. Capitalizing on this trend with targeted marketing and promotions could further enhance profits.</a:t>
            </a:r>
            <a:endParaRPr b="0" sz="22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