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6" r:id="rId8"/>
    <p:sldId id="277" r:id="rId9"/>
    <p:sldId id="263" r:id="rId10"/>
    <p:sldId id="264" r:id="rId11"/>
    <p:sldId id="265" r:id="rId12"/>
    <p:sldId id="266" r:id="rId13"/>
    <p:sldId id="267" r:id="rId14"/>
    <p:sldId id="268" r:id="rId15"/>
    <p:sldId id="269" r:id="rId16"/>
    <p:sldId id="270" r:id="rId17"/>
    <p:sldId id="271" r:id="rId18"/>
    <p:sldId id="272" r:id="rId19"/>
    <p:sldId id="275"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p:scale>
          <a:sx n="75" d="100"/>
          <a:sy n="75" d="100"/>
        </p:scale>
        <p:origin x="941"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8C95-6A4A-6CF1-4115-5512073337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C7D807-0C57-43D3-FB9B-71D4C6F6D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3E9AC-2587-2FAA-C214-A54A0DF2A145}"/>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C8315D19-0AEC-7EAE-BD36-31F38A960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B394E-539A-C99B-53E0-C3947C8F59DF}"/>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7040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909E-6FA8-E398-2719-5B3433FA7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43D33C-3BBB-34F3-86D0-070CBF2F82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23530-5844-BE20-CB2D-8589C0BF3F8B}"/>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1BE68F9C-33E5-DC41-61ED-1B14AE03A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986B0-BA65-0B76-CE90-4734FAB6FAE4}"/>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127242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91309-CBBF-1023-242C-2A7E31FAFF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B9B7B9-81A2-0144-7A64-51D9574A9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7B4DA-171D-F48F-EC4E-DC4CDFC0DC76}"/>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82C64F5E-7AE4-AEB0-D9E6-63604602F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A36B2-0A5E-D09A-1BAA-A055AB6CFF10}"/>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41247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1D3D7-7E84-46CA-18DC-BEB88623E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F8131-53F0-EEF0-6828-C5F349B55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F50A4-BD3A-A37C-7C35-8092D0A2105A}"/>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3F564E1E-2143-589B-4661-3CA7AC2BF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240ACC-397F-CC36-1E65-CB1F7B6F8A25}"/>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32558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CAB8-4E20-5392-1203-4E53CAF1B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FDECD-05FE-E02D-A0BD-2E4D88A1F2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48B54-3E81-A8AD-F848-55264AF64D1A}"/>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EA5F55D2-8861-25CD-3500-C823DB865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EA735-4962-F7DB-E101-489074F186EB}"/>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1802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26F76-5404-8DC3-BCC1-F34E8C3AE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CD9DF2-10EC-CC9E-8CE5-2C93A1353C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949E3-7F5F-19BC-DE67-09CF01716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53AEEF-7D19-A81D-3987-96952BFE70BD}"/>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6" name="Footer Placeholder 5">
            <a:extLst>
              <a:ext uri="{FF2B5EF4-FFF2-40B4-BE49-F238E27FC236}">
                <a16:creationId xmlns:a16="http://schemas.microsoft.com/office/drawing/2014/main" id="{4FE9D4C4-6221-94E9-DCF2-40175DC80D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8E45E-6F1C-25F2-F88A-1ABFA3A3E8F2}"/>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74034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B2D4-0042-5279-2F0F-08C64E7BC9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18999-0350-6D5B-E361-F007E5BCB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EDAB3-1139-7B9E-1C56-8ED2F384B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980D3-E45D-9CEC-7AF7-B0BC21F5D4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393DB-738C-9C80-FA8E-117E820C9F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242F39-0D92-C96E-7242-BE0B55E51C1A}"/>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8" name="Footer Placeholder 7">
            <a:extLst>
              <a:ext uri="{FF2B5EF4-FFF2-40B4-BE49-F238E27FC236}">
                <a16:creationId xmlns:a16="http://schemas.microsoft.com/office/drawing/2014/main" id="{1394193C-D322-8515-7BAC-F43F0C48C7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90375A-D51A-D2A8-A7F1-256C927C9B67}"/>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42318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A56E-A1E8-7E90-FAB0-082F98934A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613649-3C3B-10CB-C549-6B3914F6847F}"/>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4" name="Footer Placeholder 3">
            <a:extLst>
              <a:ext uri="{FF2B5EF4-FFF2-40B4-BE49-F238E27FC236}">
                <a16:creationId xmlns:a16="http://schemas.microsoft.com/office/drawing/2014/main" id="{9C9531A1-8E13-027F-BED0-4B937F564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8152CD-E649-69C2-6E25-BB5FB4CE0D1B}"/>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1444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AE2663-1090-B8D9-3891-18FE488EF28E}"/>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3" name="Footer Placeholder 2">
            <a:extLst>
              <a:ext uri="{FF2B5EF4-FFF2-40B4-BE49-F238E27FC236}">
                <a16:creationId xmlns:a16="http://schemas.microsoft.com/office/drawing/2014/main" id="{8DCC07E9-7408-E572-D899-39A4F695AD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CAE785-425F-2E19-D22D-16CA50F7D7D1}"/>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289075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3C9A-7AFC-BC6D-5A89-D3D44F67A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D6AAC8-03C5-55E8-A185-B2539F5A1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A39B07-671A-C540-AE5F-BA15248B87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E70F5-525C-69AA-9022-554EA13024BA}"/>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6" name="Footer Placeholder 5">
            <a:extLst>
              <a:ext uri="{FF2B5EF4-FFF2-40B4-BE49-F238E27FC236}">
                <a16:creationId xmlns:a16="http://schemas.microsoft.com/office/drawing/2014/main" id="{F9E9D555-EE36-F50A-76AA-5013DE6EB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8C216-432F-97FE-54CF-0F348BBA40B0}"/>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1727272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187B-624A-3420-A3BF-74AF78A9D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406A5E-15F1-31B0-7392-E9C9C3E11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EF088E-500B-F4F8-BA42-2DE709CD7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6F299-8642-8F76-30E7-658AA63A5CD3}"/>
              </a:ext>
            </a:extLst>
          </p:cNvPr>
          <p:cNvSpPr>
            <a:spLocks noGrp="1"/>
          </p:cNvSpPr>
          <p:nvPr>
            <p:ph type="dt" sz="half" idx="10"/>
          </p:nvPr>
        </p:nvSpPr>
        <p:spPr/>
        <p:txBody>
          <a:bodyPr/>
          <a:lstStyle/>
          <a:p>
            <a:fld id="{E1829E8D-5314-4468-8BBC-2233E583DAC1}" type="datetimeFigureOut">
              <a:rPr lang="en-US" smtClean="0"/>
              <a:t>6/19/2023</a:t>
            </a:fld>
            <a:endParaRPr lang="en-US"/>
          </a:p>
        </p:txBody>
      </p:sp>
      <p:sp>
        <p:nvSpPr>
          <p:cNvPr id="6" name="Footer Placeholder 5">
            <a:extLst>
              <a:ext uri="{FF2B5EF4-FFF2-40B4-BE49-F238E27FC236}">
                <a16:creationId xmlns:a16="http://schemas.microsoft.com/office/drawing/2014/main" id="{EF65A96C-C7C5-557E-7657-45E27CC8F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86B06-1D69-C018-EFA7-2A720B253054}"/>
              </a:ext>
            </a:extLst>
          </p:cNvPr>
          <p:cNvSpPr>
            <a:spLocks noGrp="1"/>
          </p:cNvSpPr>
          <p:nvPr>
            <p:ph type="sldNum" sz="quarter" idx="12"/>
          </p:nvPr>
        </p:nvSpPr>
        <p:spPr/>
        <p:txBody>
          <a:bodyPr/>
          <a:lstStyle/>
          <a:p>
            <a:fld id="{D95553F9-C6F5-433B-8B86-E0C71A4C7C5F}" type="slidenum">
              <a:rPr lang="en-US" smtClean="0"/>
              <a:t>‹#›</a:t>
            </a:fld>
            <a:endParaRPr lang="en-US"/>
          </a:p>
        </p:txBody>
      </p:sp>
    </p:spTree>
    <p:extLst>
      <p:ext uri="{BB962C8B-B14F-4D97-AF65-F5344CB8AC3E}">
        <p14:creationId xmlns:p14="http://schemas.microsoft.com/office/powerpoint/2010/main" val="113388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69612-7F14-C532-4AA2-278B4169C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FF4196-FF60-EAE3-838E-63438A77FE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D67F5-4942-2A16-3C35-3BEFBE2FFB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29E8D-5314-4468-8BBC-2233E583DAC1}" type="datetimeFigureOut">
              <a:rPr lang="en-US" smtClean="0"/>
              <a:t>6/19/2023</a:t>
            </a:fld>
            <a:endParaRPr lang="en-US"/>
          </a:p>
        </p:txBody>
      </p:sp>
      <p:sp>
        <p:nvSpPr>
          <p:cNvPr id="5" name="Footer Placeholder 4">
            <a:extLst>
              <a:ext uri="{FF2B5EF4-FFF2-40B4-BE49-F238E27FC236}">
                <a16:creationId xmlns:a16="http://schemas.microsoft.com/office/drawing/2014/main" id="{24F6E845-7254-1C34-BBE2-3FB8654E4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79B9C9-6765-32AE-AEB0-7710AD48F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553F9-C6F5-433B-8B86-E0C71A4C7C5F}" type="slidenum">
              <a:rPr lang="en-US" smtClean="0"/>
              <a:t>‹#›</a:t>
            </a:fld>
            <a:endParaRPr lang="en-US"/>
          </a:p>
        </p:txBody>
      </p:sp>
    </p:spTree>
    <p:extLst>
      <p:ext uri="{BB962C8B-B14F-4D97-AF65-F5344CB8AC3E}">
        <p14:creationId xmlns:p14="http://schemas.microsoft.com/office/powerpoint/2010/main" val="1356954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67FA-C42E-632A-DB9F-2ADEF439CB0C}"/>
              </a:ext>
            </a:extLst>
          </p:cNvPr>
          <p:cNvSpPr>
            <a:spLocks noGrp="1"/>
          </p:cNvSpPr>
          <p:nvPr>
            <p:ph type="ctrTitle"/>
          </p:nvPr>
        </p:nvSpPr>
        <p:spPr>
          <a:xfrm>
            <a:off x="749029" y="2101173"/>
            <a:ext cx="10502630" cy="1233691"/>
          </a:xfrm>
        </p:spPr>
        <p:txBody>
          <a:bodyPr>
            <a:normAutofit/>
          </a:bodyPr>
          <a:lstStyle/>
          <a:p>
            <a:r>
              <a:rPr lang="en-US" b="1" dirty="0"/>
              <a:t>STUDENT MANAGEMENT SYSTEM</a:t>
            </a:r>
          </a:p>
        </p:txBody>
      </p:sp>
      <p:sp>
        <p:nvSpPr>
          <p:cNvPr id="3" name="Subtitle 2">
            <a:extLst>
              <a:ext uri="{FF2B5EF4-FFF2-40B4-BE49-F238E27FC236}">
                <a16:creationId xmlns:a16="http://schemas.microsoft.com/office/drawing/2014/main" id="{FEF78C71-F000-349F-70A3-156133E193AD}"/>
              </a:ext>
            </a:extLst>
          </p:cNvPr>
          <p:cNvSpPr>
            <a:spLocks noGrp="1"/>
          </p:cNvSpPr>
          <p:nvPr>
            <p:ph type="subTitle" idx="1"/>
          </p:nvPr>
        </p:nvSpPr>
        <p:spPr/>
        <p:txBody>
          <a:bodyPr/>
          <a:lstStyle/>
          <a:p>
            <a:r>
              <a:rPr lang="en-US" dirty="0"/>
              <a:t>PYQT5</a:t>
            </a:r>
          </a:p>
        </p:txBody>
      </p:sp>
      <p:sp>
        <p:nvSpPr>
          <p:cNvPr id="4" name="TextBox 3">
            <a:extLst>
              <a:ext uri="{FF2B5EF4-FFF2-40B4-BE49-F238E27FC236}">
                <a16:creationId xmlns:a16="http://schemas.microsoft.com/office/drawing/2014/main" id="{1339B8EC-9FA4-3302-560A-20027FC40FE0}"/>
              </a:ext>
            </a:extLst>
          </p:cNvPr>
          <p:cNvSpPr txBox="1"/>
          <p:nvPr/>
        </p:nvSpPr>
        <p:spPr>
          <a:xfrm>
            <a:off x="2020110" y="4888468"/>
            <a:ext cx="8151779" cy="369332"/>
          </a:xfrm>
          <a:prstGeom prst="rect">
            <a:avLst/>
          </a:prstGeom>
          <a:noFill/>
        </p:spPr>
        <p:txBody>
          <a:bodyPr wrap="square" rtlCol="0">
            <a:spAutoFit/>
          </a:bodyPr>
          <a:lstStyle/>
          <a:p>
            <a:r>
              <a:rPr lang="en-US" b="1" dirty="0"/>
              <a:t>Presented by</a:t>
            </a:r>
            <a:r>
              <a:rPr lang="en-US" dirty="0"/>
              <a:t>: Seemal Naeem, Umm-</a:t>
            </a:r>
            <a:r>
              <a:rPr lang="en-US" dirty="0" err="1"/>
              <a:t>ul</a:t>
            </a:r>
            <a:r>
              <a:rPr lang="en-US" dirty="0"/>
              <a:t>-Baneen, </a:t>
            </a:r>
            <a:r>
              <a:rPr lang="en-US" dirty="0" err="1"/>
              <a:t>Laiba</a:t>
            </a:r>
            <a:r>
              <a:rPr lang="en-US" dirty="0"/>
              <a:t>, Isha Imran and </a:t>
            </a:r>
            <a:r>
              <a:rPr lang="en-US" dirty="0" err="1"/>
              <a:t>Muniba</a:t>
            </a:r>
            <a:r>
              <a:rPr lang="en-US" dirty="0"/>
              <a:t> Khalid</a:t>
            </a:r>
          </a:p>
        </p:txBody>
      </p:sp>
    </p:spTree>
    <p:extLst>
      <p:ext uri="{BB962C8B-B14F-4D97-AF65-F5344CB8AC3E}">
        <p14:creationId xmlns:p14="http://schemas.microsoft.com/office/powerpoint/2010/main" val="293069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200" y="1616075"/>
            <a:ext cx="10515600" cy="1812925"/>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code piece is used to add a new student's information to a list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self.students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update a table widget to reflect the new data. It assumes that a custom dialog window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StudentDialog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used to capture the student's information.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save_data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is responsible for persisting the data, but its implementation is not provided 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A picture containing text, screenshot, software, multimedia software&#10;&#10;Description automatically generated">
            <a:extLst>
              <a:ext uri="{FF2B5EF4-FFF2-40B4-BE49-F238E27FC236}">
                <a16:creationId xmlns:a16="http://schemas.microsoft.com/office/drawing/2014/main" id="{A6A13207-2056-D112-1163-C032C96F7F39}"/>
              </a:ext>
            </a:extLst>
          </p:cNvPr>
          <p:cNvPicPr>
            <a:picLocks noChangeAspect="1"/>
          </p:cNvPicPr>
          <p:nvPr/>
        </p:nvPicPr>
        <p:blipFill rotWithShape="1">
          <a:blip r:embed="rId2"/>
          <a:srcRect r="8564"/>
          <a:stretch/>
        </p:blipFill>
        <p:spPr>
          <a:xfrm>
            <a:off x="1114425" y="3305618"/>
            <a:ext cx="6115050" cy="2608580"/>
          </a:xfrm>
          <a:prstGeom prst="rect">
            <a:avLst/>
          </a:prstGeom>
        </p:spPr>
      </p:pic>
      <p:pic>
        <p:nvPicPr>
          <p:cNvPr id="5" name="Picture 4">
            <a:extLst>
              <a:ext uri="{FF2B5EF4-FFF2-40B4-BE49-F238E27FC236}">
                <a16:creationId xmlns:a16="http://schemas.microsoft.com/office/drawing/2014/main" id="{C1C4C2DB-979B-2551-320E-90A58DFFD2E9}"/>
              </a:ext>
            </a:extLst>
          </p:cNvPr>
          <p:cNvPicPr>
            <a:picLocks noChangeAspect="1"/>
          </p:cNvPicPr>
          <p:nvPr/>
        </p:nvPicPr>
        <p:blipFill>
          <a:blip r:embed="rId3"/>
          <a:stretch>
            <a:fillRect/>
          </a:stretch>
        </p:blipFill>
        <p:spPr>
          <a:xfrm>
            <a:off x="7662862" y="3305618"/>
            <a:ext cx="3257550" cy="2618932"/>
          </a:xfrm>
          <a:prstGeom prst="rect">
            <a:avLst/>
          </a:prstGeom>
        </p:spPr>
      </p:pic>
    </p:spTree>
    <p:extLst>
      <p:ext uri="{BB962C8B-B14F-4D97-AF65-F5344CB8AC3E}">
        <p14:creationId xmlns:p14="http://schemas.microsoft.com/office/powerpoint/2010/main" val="333542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200" y="1616075"/>
            <a:ext cx="10515600" cy="1812925"/>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Delete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delete_student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deletes the selected student(s) from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self.students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list based on the selected rows in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table_widget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asks for confirmation from the user before performing the deletion. After deleting the selected student(s), it updates the table widget and saves the updated data. If any exceptions occur, they will be caught, and an error message is printed.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01C2547F-9C61-63EA-CA10-848085FA1F27}"/>
              </a:ext>
            </a:extLst>
          </p:cNvPr>
          <p:cNvPicPr>
            <a:picLocks noChangeAspect="1"/>
          </p:cNvPicPr>
          <p:nvPr/>
        </p:nvPicPr>
        <p:blipFill>
          <a:blip r:embed="rId2"/>
          <a:stretch>
            <a:fillRect/>
          </a:stretch>
        </p:blipFill>
        <p:spPr>
          <a:xfrm>
            <a:off x="1175702" y="3429000"/>
            <a:ext cx="5885137" cy="2486025"/>
          </a:xfrm>
          <a:prstGeom prst="rect">
            <a:avLst/>
          </a:prstGeom>
        </p:spPr>
      </p:pic>
      <p:pic>
        <p:nvPicPr>
          <p:cNvPr id="9" name="Picture 8">
            <a:extLst>
              <a:ext uri="{FF2B5EF4-FFF2-40B4-BE49-F238E27FC236}">
                <a16:creationId xmlns:a16="http://schemas.microsoft.com/office/drawing/2014/main" id="{4FC3DDDD-378E-78BE-D0F6-778C69C91570}"/>
              </a:ext>
            </a:extLst>
          </p:cNvPr>
          <p:cNvPicPr>
            <a:picLocks noChangeAspect="1"/>
          </p:cNvPicPr>
          <p:nvPr/>
        </p:nvPicPr>
        <p:blipFill>
          <a:blip r:embed="rId3"/>
          <a:stretch>
            <a:fillRect/>
          </a:stretch>
        </p:blipFill>
        <p:spPr>
          <a:xfrm>
            <a:off x="7639663" y="3428256"/>
            <a:ext cx="3135313" cy="2486769"/>
          </a:xfrm>
          <a:prstGeom prst="rect">
            <a:avLst/>
          </a:prstGeom>
        </p:spPr>
      </p:pic>
    </p:spTree>
    <p:extLst>
      <p:ext uri="{BB962C8B-B14F-4D97-AF65-F5344CB8AC3E}">
        <p14:creationId xmlns:p14="http://schemas.microsoft.com/office/powerpoint/2010/main" val="216131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200" y="1616075"/>
            <a:ext cx="5391150" cy="2841625"/>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code snippet is used to update a selected student's information in the students list depending on modifications made in a custom dialogue window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StudentDialog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update_table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is in charge of updating the table widget, and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save_data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is in charge of storing the modified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BFD257A-A93A-2A9A-9B4A-DF173FD3F70B}"/>
              </a:ext>
            </a:extLst>
          </p:cNvPr>
          <p:cNvPicPr>
            <a:picLocks noChangeAspect="1"/>
          </p:cNvPicPr>
          <p:nvPr/>
        </p:nvPicPr>
        <p:blipFill>
          <a:blip r:embed="rId2"/>
          <a:stretch>
            <a:fillRect/>
          </a:stretch>
        </p:blipFill>
        <p:spPr>
          <a:xfrm>
            <a:off x="6892666" y="1558925"/>
            <a:ext cx="4596595" cy="4070350"/>
          </a:xfrm>
          <a:prstGeom prst="rect">
            <a:avLst/>
          </a:prstGeom>
        </p:spPr>
      </p:pic>
    </p:spTree>
    <p:extLst>
      <p:ext uri="{BB962C8B-B14F-4D97-AF65-F5344CB8AC3E}">
        <p14:creationId xmlns:p14="http://schemas.microsoft.com/office/powerpoint/2010/main" val="648221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2841625"/>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code snippet is used to handle a specific student's fees. It displays the current fee information in a custom dialogue window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FeesDialog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allows the user to edit it. Following the acceptance of the modifications, the code updates the students list, and the table widget, and stores the updated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84EBCAF-51E2-2594-086D-1D02E36277BB}"/>
              </a:ext>
            </a:extLst>
          </p:cNvPr>
          <p:cNvPicPr>
            <a:picLocks noChangeAspect="1"/>
          </p:cNvPicPr>
          <p:nvPr/>
        </p:nvPicPr>
        <p:blipFill>
          <a:blip r:embed="rId2"/>
          <a:stretch>
            <a:fillRect/>
          </a:stretch>
        </p:blipFill>
        <p:spPr>
          <a:xfrm>
            <a:off x="1238250" y="3327717"/>
            <a:ext cx="5634910" cy="2380933"/>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D7071815-78E3-B281-DA09-F9E809F70E6F}"/>
              </a:ext>
            </a:extLst>
          </p:cNvPr>
          <p:cNvPicPr>
            <a:picLocks noChangeAspect="1"/>
          </p:cNvPicPr>
          <p:nvPr/>
        </p:nvPicPr>
        <p:blipFill>
          <a:blip r:embed="rId3"/>
          <a:stretch>
            <a:fillRect/>
          </a:stretch>
        </p:blipFill>
        <p:spPr>
          <a:xfrm>
            <a:off x="7625634" y="3273106"/>
            <a:ext cx="2975690" cy="2369187"/>
          </a:xfrm>
          <a:prstGeom prst="rect">
            <a:avLst/>
          </a:prstGeom>
        </p:spPr>
      </p:pic>
    </p:spTree>
    <p:extLst>
      <p:ext uri="{BB962C8B-B14F-4D97-AF65-F5344CB8AC3E}">
        <p14:creationId xmlns:p14="http://schemas.microsoft.com/office/powerpoint/2010/main" val="894447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1717675"/>
          </a:xfrm>
        </p:spPr>
        <p:txBody>
          <a:bodyPr>
            <a:normAutofit lnSpcReduction="10000"/>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Attendance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code snippet is used to track a specific student's attendance. It displays the current attendance status in a custom dialogue window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AttendanceDialog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allows the user to adjust it with a checkbox. Following the acceptance of the modifications, the code updates the students list, and the table widget, and stores the updated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C6545E93-2FFD-A685-3869-CB766A6C04C6}"/>
              </a:ext>
            </a:extLst>
          </p:cNvPr>
          <p:cNvPicPr>
            <a:picLocks noChangeAspect="1"/>
          </p:cNvPicPr>
          <p:nvPr/>
        </p:nvPicPr>
        <p:blipFill rotWithShape="1">
          <a:blip r:embed="rId2"/>
          <a:srcRect l="3444" r="5644"/>
          <a:stretch/>
        </p:blipFill>
        <p:spPr bwMode="auto">
          <a:xfrm>
            <a:off x="1254125" y="3429000"/>
            <a:ext cx="6003872" cy="239077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86CEC0E-8E0E-64BA-E20E-B1DD9E46BBF7}"/>
              </a:ext>
            </a:extLst>
          </p:cNvPr>
          <p:cNvPicPr>
            <a:picLocks noChangeAspect="1"/>
          </p:cNvPicPr>
          <p:nvPr/>
        </p:nvPicPr>
        <p:blipFill>
          <a:blip r:embed="rId3"/>
          <a:stretch>
            <a:fillRect/>
          </a:stretch>
        </p:blipFill>
        <p:spPr>
          <a:xfrm>
            <a:off x="7926107" y="3429000"/>
            <a:ext cx="3011768" cy="2390775"/>
          </a:xfrm>
          <a:prstGeom prst="rect">
            <a:avLst/>
          </a:prstGeom>
        </p:spPr>
      </p:pic>
    </p:spTree>
    <p:extLst>
      <p:ext uri="{BB962C8B-B14F-4D97-AF65-F5344CB8AC3E}">
        <p14:creationId xmlns:p14="http://schemas.microsoft.com/office/powerpoint/2010/main" val="266328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1717675"/>
          </a:xfrm>
        </p:spPr>
        <p:txBody>
          <a:bodyP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Logout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logout function is in charge of configuring and displaying the main form (after the user logs out), using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Ui_Form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 and its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setupUi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to configure the UI components before displaying the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E1EE339-6909-5647-64BC-2918218602B7}"/>
              </a:ext>
            </a:extLst>
          </p:cNvPr>
          <p:cNvPicPr>
            <a:picLocks noChangeAspect="1"/>
          </p:cNvPicPr>
          <p:nvPr/>
        </p:nvPicPr>
        <p:blipFill>
          <a:blip r:embed="rId2"/>
          <a:stretch>
            <a:fillRect/>
          </a:stretch>
        </p:blipFill>
        <p:spPr>
          <a:xfrm>
            <a:off x="3367205" y="3183890"/>
            <a:ext cx="5457590" cy="2162810"/>
          </a:xfrm>
          <a:prstGeom prst="rect">
            <a:avLst/>
          </a:prstGeom>
        </p:spPr>
      </p:pic>
    </p:spTree>
    <p:extLst>
      <p:ext uri="{BB962C8B-B14F-4D97-AF65-F5344CB8AC3E}">
        <p14:creationId xmlns:p14="http://schemas.microsoft.com/office/powerpoint/2010/main" val="366917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1717675"/>
          </a:xfrm>
        </p:spPr>
        <p:txBody>
          <a:bodyP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Load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load_data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tries to open and read the "record.csv" CSV file. If the file is located, the data is read using a CSV reader and stored in the students property. If the file cannot be retrieved, pupils are allocated to an empty list. Finally,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update_table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is used to update the GUI table with the supplied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descr="A picture containing text, screenshot, font, software&#10;&#10;Description automatically generated">
            <a:extLst>
              <a:ext uri="{FF2B5EF4-FFF2-40B4-BE49-F238E27FC236}">
                <a16:creationId xmlns:a16="http://schemas.microsoft.com/office/drawing/2014/main" id="{ACC7B82B-B284-1CE4-C9A1-331D38AADB67}"/>
              </a:ext>
            </a:extLst>
          </p:cNvPr>
          <p:cNvPicPr>
            <a:picLocks noChangeAspect="1"/>
          </p:cNvPicPr>
          <p:nvPr/>
        </p:nvPicPr>
        <p:blipFill>
          <a:blip r:embed="rId2"/>
          <a:stretch>
            <a:fillRect/>
          </a:stretch>
        </p:blipFill>
        <p:spPr>
          <a:xfrm>
            <a:off x="3337906" y="3429000"/>
            <a:ext cx="5516188" cy="2276474"/>
          </a:xfrm>
          <a:prstGeom prst="rect">
            <a:avLst/>
          </a:prstGeom>
        </p:spPr>
      </p:pic>
    </p:spTree>
    <p:extLst>
      <p:ext uri="{BB962C8B-B14F-4D97-AF65-F5344CB8AC3E}">
        <p14:creationId xmlns:p14="http://schemas.microsoft.com/office/powerpoint/2010/main" val="328810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1717675"/>
          </a:xfrm>
        </p:spPr>
        <p:txBody>
          <a:bodyPr>
            <a:normAutofit/>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Save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save_data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opens the "record.csv" file in write mode, creates a CSV writer object, and then writes the data from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self.students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list to the file using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writerows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method. This ensures that the data is saved in CSV format and persists for future use.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94A26D20-CD78-F755-216C-D783E50B936F}"/>
              </a:ext>
            </a:extLst>
          </p:cNvPr>
          <p:cNvPicPr>
            <a:picLocks noChangeAspect="1"/>
          </p:cNvPicPr>
          <p:nvPr/>
        </p:nvPicPr>
        <p:blipFill>
          <a:blip r:embed="rId2"/>
          <a:stretch>
            <a:fillRect/>
          </a:stretch>
        </p:blipFill>
        <p:spPr>
          <a:xfrm>
            <a:off x="2855592" y="3621722"/>
            <a:ext cx="6480812" cy="1620203"/>
          </a:xfrm>
          <a:prstGeom prst="rect">
            <a:avLst/>
          </a:prstGeom>
        </p:spPr>
      </p:pic>
    </p:spTree>
    <p:extLst>
      <p:ext uri="{BB962C8B-B14F-4D97-AF65-F5344CB8AC3E}">
        <p14:creationId xmlns:p14="http://schemas.microsoft.com/office/powerpoint/2010/main" val="46704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a:t>FUNCTIONS</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199" y="1616075"/>
            <a:ext cx="10515599" cy="1717675"/>
          </a:xfrm>
        </p:spPr>
        <p:txBody>
          <a:bodyPr>
            <a:normAutofit lnSpcReduction="10000"/>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Update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update_table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function updates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table_widget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 display the student records stored in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self.students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list. It sets the number of rows in the table, creates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QTableWidgetItem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objects for each field of a student record, and sets these items in the appropriate cells of the table. This ensures that the table reflects the current state of the student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2983706-3000-6D37-CE10-C07A088C9F1B}"/>
              </a:ext>
            </a:extLst>
          </p:cNvPr>
          <p:cNvPicPr>
            <a:picLocks noChangeAspect="1"/>
          </p:cNvPicPr>
          <p:nvPr/>
        </p:nvPicPr>
        <p:blipFill>
          <a:blip r:embed="rId2"/>
          <a:stretch>
            <a:fillRect/>
          </a:stretch>
        </p:blipFill>
        <p:spPr>
          <a:xfrm>
            <a:off x="3521709" y="3293184"/>
            <a:ext cx="5148582" cy="3159272"/>
          </a:xfrm>
          <a:prstGeom prst="rect">
            <a:avLst/>
          </a:prstGeom>
        </p:spPr>
      </p:pic>
    </p:spTree>
    <p:extLst>
      <p:ext uri="{BB962C8B-B14F-4D97-AF65-F5344CB8AC3E}">
        <p14:creationId xmlns:p14="http://schemas.microsoft.com/office/powerpoint/2010/main" val="56773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3058F-70D8-2929-6B87-9BC64C103552}"/>
              </a:ext>
            </a:extLst>
          </p:cNvPr>
          <p:cNvSpPr>
            <a:spLocks noGrp="1"/>
          </p:cNvSpPr>
          <p:nvPr>
            <p:ph type="title"/>
          </p:nvPr>
        </p:nvSpPr>
        <p:spPr/>
        <p:txBody>
          <a:bodyPr/>
          <a:lstStyle/>
          <a:p>
            <a:r>
              <a:rPr lang="en-US" dirty="0"/>
              <a:t>STUDENT MANAGEMENT DATABASE EXE</a:t>
            </a:r>
          </a:p>
        </p:txBody>
      </p:sp>
      <p:pic>
        <p:nvPicPr>
          <p:cNvPr id="5" name="Content Placeholder 4">
            <a:extLst>
              <a:ext uri="{FF2B5EF4-FFF2-40B4-BE49-F238E27FC236}">
                <a16:creationId xmlns:a16="http://schemas.microsoft.com/office/drawing/2014/main" id="{50EC2F1A-D56B-EE7B-987E-CBB194863041}"/>
              </a:ext>
            </a:extLst>
          </p:cNvPr>
          <p:cNvPicPr>
            <a:picLocks noGrp="1" noChangeAspect="1"/>
          </p:cNvPicPr>
          <p:nvPr>
            <p:ph idx="1"/>
          </p:nvPr>
        </p:nvPicPr>
        <p:blipFill>
          <a:blip r:embed="rId2"/>
          <a:stretch>
            <a:fillRect/>
          </a:stretch>
        </p:blipFill>
        <p:spPr>
          <a:xfrm>
            <a:off x="6835949" y="1792571"/>
            <a:ext cx="4517851" cy="3571200"/>
          </a:xfrm>
        </p:spPr>
      </p:pic>
      <p:pic>
        <p:nvPicPr>
          <p:cNvPr id="7" name="Picture 6">
            <a:extLst>
              <a:ext uri="{FF2B5EF4-FFF2-40B4-BE49-F238E27FC236}">
                <a16:creationId xmlns:a16="http://schemas.microsoft.com/office/drawing/2014/main" id="{19DB0C23-3649-8001-F745-96603044C2E9}"/>
              </a:ext>
            </a:extLst>
          </p:cNvPr>
          <p:cNvPicPr>
            <a:picLocks noChangeAspect="1"/>
          </p:cNvPicPr>
          <p:nvPr/>
        </p:nvPicPr>
        <p:blipFill>
          <a:blip r:embed="rId3"/>
          <a:stretch>
            <a:fillRect/>
          </a:stretch>
        </p:blipFill>
        <p:spPr>
          <a:xfrm>
            <a:off x="2354094" y="2718231"/>
            <a:ext cx="2478932" cy="2662314"/>
          </a:xfrm>
          <a:prstGeom prst="rect">
            <a:avLst/>
          </a:prstGeom>
        </p:spPr>
      </p:pic>
      <p:pic>
        <p:nvPicPr>
          <p:cNvPr id="9" name="Picture 8">
            <a:extLst>
              <a:ext uri="{FF2B5EF4-FFF2-40B4-BE49-F238E27FC236}">
                <a16:creationId xmlns:a16="http://schemas.microsoft.com/office/drawing/2014/main" id="{EAD35C54-49DF-5B29-BC9F-295848B4177C}"/>
              </a:ext>
            </a:extLst>
          </p:cNvPr>
          <p:cNvPicPr>
            <a:picLocks noChangeAspect="1"/>
          </p:cNvPicPr>
          <p:nvPr/>
        </p:nvPicPr>
        <p:blipFill>
          <a:blip r:embed="rId4"/>
          <a:stretch>
            <a:fillRect/>
          </a:stretch>
        </p:blipFill>
        <p:spPr>
          <a:xfrm>
            <a:off x="1032753" y="1809345"/>
            <a:ext cx="5299953" cy="583796"/>
          </a:xfrm>
          <a:prstGeom prst="rect">
            <a:avLst/>
          </a:prstGeom>
        </p:spPr>
      </p:pic>
    </p:spTree>
    <p:extLst>
      <p:ext uri="{BB962C8B-B14F-4D97-AF65-F5344CB8AC3E}">
        <p14:creationId xmlns:p14="http://schemas.microsoft.com/office/powerpoint/2010/main" val="258930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9587-1A91-1A58-73D0-515E9354DCA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C550D2C-04FC-1DDD-6BD9-C5B6E7FF5057}"/>
              </a:ext>
            </a:extLst>
          </p:cNvPr>
          <p:cNvSpPr>
            <a:spLocks noGrp="1"/>
          </p:cNvSpPr>
          <p:nvPr>
            <p:ph idx="1"/>
          </p:nvPr>
        </p:nvSpPr>
        <p:spPr>
          <a:xfrm>
            <a:off x="838200" y="2209799"/>
            <a:ext cx="6410325" cy="3967163"/>
          </a:xfrm>
        </p:spPr>
        <p:txBody>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Student Management System is a software which is helpful for school management. In this current system, all the activities are done manually. In this software, management can log in as a user and can add, delete, and update students. Also, there is an option to manage the fees and attendance of students. This proposed system has several advantages including a user-friendly interface, fast access to a database, look and feel environment.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pic>
        <p:nvPicPr>
          <p:cNvPr id="5" name="Picture 4">
            <a:extLst>
              <a:ext uri="{FF2B5EF4-FFF2-40B4-BE49-F238E27FC236}">
                <a16:creationId xmlns:a16="http://schemas.microsoft.com/office/drawing/2014/main" id="{1B50B258-BDB6-0A6F-19B2-4E357CF3AF4A}"/>
              </a:ext>
            </a:extLst>
          </p:cNvPr>
          <p:cNvPicPr>
            <a:picLocks noChangeAspect="1"/>
          </p:cNvPicPr>
          <p:nvPr/>
        </p:nvPicPr>
        <p:blipFill>
          <a:blip r:embed="rId2"/>
          <a:stretch>
            <a:fillRect/>
          </a:stretch>
        </p:blipFill>
        <p:spPr>
          <a:xfrm>
            <a:off x="8621984" y="1968500"/>
            <a:ext cx="2084115" cy="2388367"/>
          </a:xfrm>
          <a:prstGeom prst="rect">
            <a:avLst/>
          </a:prstGeom>
        </p:spPr>
      </p:pic>
    </p:spTree>
    <p:extLst>
      <p:ext uri="{BB962C8B-B14F-4D97-AF65-F5344CB8AC3E}">
        <p14:creationId xmlns:p14="http://schemas.microsoft.com/office/powerpoint/2010/main" val="291054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0D4C-E061-B4F1-0798-45C1048082D5}"/>
              </a:ext>
            </a:extLst>
          </p:cNvPr>
          <p:cNvSpPr>
            <a:spLocks noGrp="1"/>
          </p:cNvSpPr>
          <p:nvPr>
            <p:ph type="title"/>
          </p:nvPr>
        </p:nvSpPr>
        <p:spPr/>
        <p:txBody>
          <a:bodyPr/>
          <a:lstStyle/>
          <a:p>
            <a:r>
              <a:rPr lang="en-US" sz="4400" dirty="0">
                <a:effectLst/>
                <a:ea typeface="Calibri" panose="020F0502020204030204" pitchFamily="34" charset="0"/>
                <a:cs typeface="Times New Roman" panose="02020603050405020304" pitchFamily="18" charset="0"/>
              </a:rPr>
              <a:t>CONCLUSION</a:t>
            </a:r>
            <a:endParaRPr lang="en-US" dirty="0"/>
          </a:p>
        </p:txBody>
      </p:sp>
      <p:sp>
        <p:nvSpPr>
          <p:cNvPr id="3" name="Content Placeholder 2">
            <a:extLst>
              <a:ext uri="{FF2B5EF4-FFF2-40B4-BE49-F238E27FC236}">
                <a16:creationId xmlns:a16="http://schemas.microsoft.com/office/drawing/2014/main" id="{F41AF386-B32E-54BB-ABDB-A00D7552DA44}"/>
              </a:ext>
            </a:extLst>
          </p:cNvPr>
          <p:cNvSpPr>
            <a:spLocks noGrp="1"/>
          </p:cNvSpPr>
          <p:nvPr>
            <p:ph idx="1"/>
          </p:nvPr>
        </p:nvSpPr>
        <p:spPr>
          <a:xfrm>
            <a:off x="838200" y="1616075"/>
            <a:ext cx="10353676" cy="2289175"/>
          </a:xfrm>
        </p:spPr>
        <p:txBody>
          <a:bodyPr>
            <a:noAutofit/>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 of this software is to provide a framework that enables administrators to conveniently store the data of students. Several proposals are made to improve the functioning and usefulness of the Student Management System. Improving data validation, implementing search and filtering functionalities, enhancing reporting and analytics, implementing notifications and reminders, integrating with existing systems, improving the user interface, implementing data backup and recovery, providing user training and support, and gathering user feedback are some of these. These additions will provide effective data management and decision-making capabilities to school administrators, instructors, and staff.</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353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05AA-A978-BA7E-6772-8409FBEC2705}"/>
              </a:ext>
            </a:extLst>
          </p:cNvPr>
          <p:cNvSpPr>
            <a:spLocks noGrp="1"/>
          </p:cNvSpPr>
          <p:nvPr>
            <p:ph type="title"/>
          </p:nvPr>
        </p:nvSpPr>
        <p:spPr>
          <a:xfrm>
            <a:off x="838200" y="2762250"/>
            <a:ext cx="10515600" cy="933450"/>
          </a:xfrm>
        </p:spPr>
        <p:txBody>
          <a:bodyPr/>
          <a:lstStyle/>
          <a:p>
            <a:pPr algn="ctr"/>
            <a:r>
              <a:rPr lang="en-US" dirty="0"/>
              <a:t>THANK YOU</a:t>
            </a:r>
          </a:p>
        </p:txBody>
      </p:sp>
    </p:spTree>
    <p:extLst>
      <p:ext uri="{BB962C8B-B14F-4D97-AF65-F5344CB8AC3E}">
        <p14:creationId xmlns:p14="http://schemas.microsoft.com/office/powerpoint/2010/main" val="31377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9587-1A91-1A58-73D0-515E9354DCA1}"/>
              </a:ext>
            </a:extLst>
          </p:cNvPr>
          <p:cNvSpPr>
            <a:spLocks noGrp="1"/>
          </p:cNvSpPr>
          <p:nvPr>
            <p:ph type="title"/>
          </p:nvPr>
        </p:nvSpPr>
        <p:spPr/>
        <p:txBody>
          <a:bodyPr/>
          <a:lstStyle/>
          <a:p>
            <a:r>
              <a:rPr lang="en-US" dirty="0"/>
              <a:t>SOFTWARES &amp; DATABASE</a:t>
            </a:r>
          </a:p>
        </p:txBody>
      </p:sp>
      <p:sp>
        <p:nvSpPr>
          <p:cNvPr id="3" name="Content Placeholder 2">
            <a:extLst>
              <a:ext uri="{FF2B5EF4-FFF2-40B4-BE49-F238E27FC236}">
                <a16:creationId xmlns:a16="http://schemas.microsoft.com/office/drawing/2014/main" id="{9C550D2C-04FC-1DDD-6BD9-C5B6E7FF5057}"/>
              </a:ext>
            </a:extLst>
          </p:cNvPr>
          <p:cNvSpPr>
            <a:spLocks noGrp="1"/>
          </p:cNvSpPr>
          <p:nvPr>
            <p:ph idx="1"/>
          </p:nvPr>
        </p:nvSpPr>
        <p:spPr>
          <a:xfrm>
            <a:off x="914400" y="1914524"/>
            <a:ext cx="6410325" cy="3967163"/>
          </a:xfrm>
        </p:spPr>
        <p:txBody>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software used in this project includes:</a:t>
            </a: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PyCharm </a:t>
            </a: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Qt Designer (UI)</a:t>
            </a:r>
          </a:p>
          <a:p>
            <a:pPr marL="0" marR="0" lvl="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Excel is used as a database.</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1026" name="Picture 2" descr="PyCharm Logo transparent PNG - StickPNG">
            <a:extLst>
              <a:ext uri="{FF2B5EF4-FFF2-40B4-BE49-F238E27FC236}">
                <a16:creationId xmlns:a16="http://schemas.microsoft.com/office/drawing/2014/main" id="{6C529E3A-EB2A-F2A4-5ED3-6EE3B4FD4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4" y="2133210"/>
            <a:ext cx="1857374" cy="185737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16918C5-3051-5ECB-4761-9A5D7035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3148" y="2323710"/>
            <a:ext cx="2015170" cy="14767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ownload Microsoft Excel Logo in SVG Vector or PNG File Format - Logo.wine">
            <a:extLst>
              <a:ext uri="{FF2B5EF4-FFF2-40B4-BE49-F238E27FC236}">
                <a16:creationId xmlns:a16="http://schemas.microsoft.com/office/drawing/2014/main" id="{2A4103B8-B401-C5DF-4A36-220547A69F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4092977"/>
            <a:ext cx="2952750" cy="196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94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9587-1A91-1A58-73D0-515E9354DCA1}"/>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9C550D2C-04FC-1DDD-6BD9-C5B6E7FF5057}"/>
              </a:ext>
            </a:extLst>
          </p:cNvPr>
          <p:cNvSpPr>
            <a:spLocks noGrp="1"/>
          </p:cNvSpPr>
          <p:nvPr>
            <p:ph idx="1"/>
          </p:nvPr>
        </p:nvSpPr>
        <p:spPr>
          <a:xfrm>
            <a:off x="914400" y="1914524"/>
            <a:ext cx="10439400" cy="2647951"/>
          </a:xfrm>
        </p:spPr>
        <p:txBody>
          <a:bodyPr/>
          <a:lstStyle/>
          <a:p>
            <a:pPr marL="0" marR="0" indent="0" algn="just">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project, different Python libraries are used including:</a:t>
            </a:r>
          </a:p>
          <a:p>
            <a:pPr marL="342900" marR="0" lvl="0" indent="-342900" algn="just">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sys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library provides access to some variables used or maintained by the interpreter and to functions that interact with the interpreter.</a:t>
            </a:r>
          </a:p>
          <a:p>
            <a:pPr marL="342900" marR="0" lvl="0" indent="-342900" algn="just">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CSV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library provides functionality for reading and writing CSV (Comma Separated Values) files.</a:t>
            </a:r>
          </a:p>
          <a:p>
            <a:pPr marL="342900" marR="0" lvl="0" indent="-342900" algn="just">
              <a:lnSpc>
                <a:spcPct val="107000"/>
              </a:lnSpc>
              <a:spcBef>
                <a:spcPts val="0"/>
              </a:spcBef>
              <a:spcAft>
                <a:spcPts val="8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PyQt5</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This library provides a set of Python bindings for Qt, a powerful cross-platform application framework. It is used for creating graphical user interfaces (GUIs).</a:t>
            </a:r>
          </a:p>
          <a:p>
            <a:pPr marL="0" marR="0" indent="0" algn="just">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F6B751-0372-01E3-E498-0094966B92EA}"/>
              </a:ext>
            </a:extLst>
          </p:cNvPr>
          <p:cNvPicPr>
            <a:picLocks noChangeAspect="1"/>
          </p:cNvPicPr>
          <p:nvPr/>
        </p:nvPicPr>
        <p:blipFill>
          <a:blip r:embed="rId2"/>
          <a:stretch>
            <a:fillRect/>
          </a:stretch>
        </p:blipFill>
        <p:spPr>
          <a:xfrm>
            <a:off x="1154001" y="4028989"/>
            <a:ext cx="9883997" cy="1981372"/>
          </a:xfrm>
          <a:prstGeom prst="rect">
            <a:avLst/>
          </a:prstGeom>
        </p:spPr>
      </p:pic>
    </p:spTree>
    <p:extLst>
      <p:ext uri="{BB962C8B-B14F-4D97-AF65-F5344CB8AC3E}">
        <p14:creationId xmlns:p14="http://schemas.microsoft.com/office/powerpoint/2010/main" val="11082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C9587-1A91-1A58-73D0-515E9354DCA1}"/>
              </a:ext>
            </a:extLst>
          </p:cNvPr>
          <p:cNvSpPr>
            <a:spLocks noGrp="1"/>
          </p:cNvSpPr>
          <p:nvPr>
            <p:ph type="title"/>
          </p:nvPr>
        </p:nvSpPr>
        <p:spPr/>
        <p:txBody>
          <a:bodyPr/>
          <a:lstStyle/>
          <a:p>
            <a:r>
              <a:rPr lang="en-US" dirty="0"/>
              <a:t>MAIN FUNCTIONS</a:t>
            </a:r>
          </a:p>
        </p:txBody>
      </p:sp>
      <p:sp>
        <p:nvSpPr>
          <p:cNvPr id="3" name="Content Placeholder 2">
            <a:extLst>
              <a:ext uri="{FF2B5EF4-FFF2-40B4-BE49-F238E27FC236}">
                <a16:creationId xmlns:a16="http://schemas.microsoft.com/office/drawing/2014/main" id="{9C550D2C-04FC-1DDD-6BD9-C5B6E7FF5057}"/>
              </a:ext>
            </a:extLst>
          </p:cNvPr>
          <p:cNvSpPr>
            <a:spLocks noGrp="1"/>
          </p:cNvSpPr>
          <p:nvPr>
            <p:ph idx="1"/>
          </p:nvPr>
        </p:nvSpPr>
        <p:spPr>
          <a:xfrm>
            <a:off x="914400" y="1914524"/>
            <a:ext cx="10401300" cy="2647951"/>
          </a:xfrm>
        </p:spPr>
        <p:txBody>
          <a:bodyPr/>
          <a:lstStyle/>
          <a:p>
            <a:pPr algn="just">
              <a:lnSpc>
                <a:spcPct val="107000"/>
              </a:lnSpc>
              <a:spcBef>
                <a:spcPts val="0"/>
              </a:spcBef>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setupUi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Sets up the UI layout, and styles, and connects the login button to the openwindow1 function.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retranslateUi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Translates text on UI elements.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__</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__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MainWindow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constructor): Initializes the main window, creates widgets, and connects button clicks to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14080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B235-3AB1-2542-6DAE-6FACF131C097}"/>
              </a:ext>
            </a:extLst>
          </p:cNvPr>
          <p:cNvSpPr>
            <a:spLocks noGrp="1"/>
          </p:cNvSpPr>
          <p:nvPr>
            <p:ph type="title"/>
          </p:nvPr>
        </p:nvSpPr>
        <p:spPr/>
        <p:txBody>
          <a:bodyPr/>
          <a:lstStyle/>
          <a:p>
            <a:r>
              <a:rPr lang="en-US" dirty="0"/>
              <a:t>FLOW DIAGRAM</a:t>
            </a:r>
          </a:p>
        </p:txBody>
      </p:sp>
      <p:grpSp>
        <p:nvGrpSpPr>
          <p:cNvPr id="4" name="Group 3">
            <a:extLst>
              <a:ext uri="{FF2B5EF4-FFF2-40B4-BE49-F238E27FC236}">
                <a16:creationId xmlns:a16="http://schemas.microsoft.com/office/drawing/2014/main" id="{226F05A7-26F9-4F6F-E902-D2FB3F10F344}"/>
              </a:ext>
            </a:extLst>
          </p:cNvPr>
          <p:cNvGrpSpPr/>
          <p:nvPr/>
        </p:nvGrpSpPr>
        <p:grpSpPr>
          <a:xfrm>
            <a:off x="3149775" y="1609725"/>
            <a:ext cx="5613225" cy="4610100"/>
            <a:chOff x="0" y="0"/>
            <a:chExt cx="5778080" cy="4745354"/>
          </a:xfrm>
        </p:grpSpPr>
        <p:grpSp>
          <p:nvGrpSpPr>
            <p:cNvPr id="5" name="Group 4">
              <a:extLst>
                <a:ext uri="{FF2B5EF4-FFF2-40B4-BE49-F238E27FC236}">
                  <a16:creationId xmlns:a16="http://schemas.microsoft.com/office/drawing/2014/main" id="{E39DBF99-DB70-4C82-AF38-74FA2BD76F33}"/>
                </a:ext>
              </a:extLst>
            </p:cNvPr>
            <p:cNvGrpSpPr/>
            <p:nvPr/>
          </p:nvGrpSpPr>
          <p:grpSpPr>
            <a:xfrm>
              <a:off x="0" y="0"/>
              <a:ext cx="5672134" cy="4745354"/>
              <a:chOff x="0" y="0"/>
              <a:chExt cx="5672134" cy="4745354"/>
            </a:xfrm>
          </p:grpSpPr>
          <p:grpSp>
            <p:nvGrpSpPr>
              <p:cNvPr id="10" name="Group 9">
                <a:extLst>
                  <a:ext uri="{FF2B5EF4-FFF2-40B4-BE49-F238E27FC236}">
                    <a16:creationId xmlns:a16="http://schemas.microsoft.com/office/drawing/2014/main" id="{F349DCE4-9D97-F88A-6FC0-F9F7A770EBFE}"/>
                  </a:ext>
                </a:extLst>
              </p:cNvPr>
              <p:cNvGrpSpPr/>
              <p:nvPr/>
            </p:nvGrpSpPr>
            <p:grpSpPr>
              <a:xfrm rot="10800000">
                <a:off x="527892" y="3045705"/>
                <a:ext cx="4613909" cy="524510"/>
                <a:chOff x="0" y="0"/>
                <a:chExt cx="4614334" cy="524933"/>
              </a:xfrm>
            </p:grpSpPr>
            <p:grpSp>
              <p:nvGrpSpPr>
                <p:cNvPr id="65" name="Group 64">
                  <a:extLst>
                    <a:ext uri="{FF2B5EF4-FFF2-40B4-BE49-F238E27FC236}">
                      <a16:creationId xmlns:a16="http://schemas.microsoft.com/office/drawing/2014/main" id="{40FBD058-B2F7-AB12-78C1-346AE740152A}"/>
                    </a:ext>
                  </a:extLst>
                </p:cNvPr>
                <p:cNvGrpSpPr/>
                <p:nvPr/>
              </p:nvGrpSpPr>
              <p:grpSpPr>
                <a:xfrm>
                  <a:off x="0" y="228600"/>
                  <a:ext cx="4614334" cy="296333"/>
                  <a:chOff x="0" y="0"/>
                  <a:chExt cx="4614334" cy="296333"/>
                </a:xfrm>
              </p:grpSpPr>
              <p:cxnSp>
                <p:nvCxnSpPr>
                  <p:cNvPr id="67" name="Straight Connector 66">
                    <a:extLst>
                      <a:ext uri="{FF2B5EF4-FFF2-40B4-BE49-F238E27FC236}">
                        <a16:creationId xmlns:a16="http://schemas.microsoft.com/office/drawing/2014/main" id="{95BCF665-661A-4939-C0D4-0798357FF36C}"/>
                      </a:ext>
                    </a:extLst>
                  </p:cNvPr>
                  <p:cNvCxnSpPr/>
                  <p:nvPr/>
                </p:nvCxnSpPr>
                <p:spPr>
                  <a:xfrm flipH="1">
                    <a:off x="0" y="0"/>
                    <a:ext cx="2302934" cy="0"/>
                  </a:xfrm>
                  <a:prstGeom prst="line">
                    <a:avLst/>
                  </a:prstGeom>
                </p:spPr>
                <p:style>
                  <a:lnRef idx="1">
                    <a:schemeClr val="dk1"/>
                  </a:lnRef>
                  <a:fillRef idx="0">
                    <a:schemeClr val="dk1"/>
                  </a:fillRef>
                  <a:effectRef idx="0">
                    <a:schemeClr val="dk1"/>
                  </a:effectRef>
                  <a:fontRef idx="minor">
                    <a:schemeClr val="tx1"/>
                  </a:fontRef>
                </p:style>
              </p:cxnSp>
              <p:grpSp>
                <p:nvGrpSpPr>
                  <p:cNvPr id="68" name="Group 67">
                    <a:extLst>
                      <a:ext uri="{FF2B5EF4-FFF2-40B4-BE49-F238E27FC236}">
                        <a16:creationId xmlns:a16="http://schemas.microsoft.com/office/drawing/2014/main" id="{FE2D588C-D154-5847-433B-2900E7560E15}"/>
                      </a:ext>
                    </a:extLst>
                  </p:cNvPr>
                  <p:cNvGrpSpPr/>
                  <p:nvPr/>
                </p:nvGrpSpPr>
                <p:grpSpPr>
                  <a:xfrm>
                    <a:off x="0" y="0"/>
                    <a:ext cx="4614334" cy="296333"/>
                    <a:chOff x="0" y="0"/>
                    <a:chExt cx="4614334" cy="296333"/>
                  </a:xfrm>
                </p:grpSpPr>
                <p:grpSp>
                  <p:nvGrpSpPr>
                    <p:cNvPr id="69" name="Group 68">
                      <a:extLst>
                        <a:ext uri="{FF2B5EF4-FFF2-40B4-BE49-F238E27FC236}">
                          <a16:creationId xmlns:a16="http://schemas.microsoft.com/office/drawing/2014/main" id="{3A684809-7884-27FB-E3D4-3F9F77D7795A}"/>
                        </a:ext>
                      </a:extLst>
                    </p:cNvPr>
                    <p:cNvGrpSpPr/>
                    <p:nvPr/>
                  </p:nvGrpSpPr>
                  <p:grpSpPr>
                    <a:xfrm>
                      <a:off x="0" y="0"/>
                      <a:ext cx="2302934" cy="296333"/>
                      <a:chOff x="0" y="0"/>
                      <a:chExt cx="2302934" cy="296333"/>
                    </a:xfrm>
                  </p:grpSpPr>
                  <p:cxnSp>
                    <p:nvCxnSpPr>
                      <p:cNvPr id="73" name="Straight Arrow Connector 72">
                        <a:extLst>
                          <a:ext uri="{FF2B5EF4-FFF2-40B4-BE49-F238E27FC236}">
                            <a16:creationId xmlns:a16="http://schemas.microsoft.com/office/drawing/2014/main" id="{78151E57-1A8A-C5B8-DF2E-2A0BD03B62C8}"/>
                          </a:ext>
                        </a:extLst>
                      </p:cNvPr>
                      <p:cNvCxnSpPr/>
                      <p:nvPr/>
                    </p:nvCxnSpPr>
                    <p:spPr>
                      <a:xfrm>
                        <a:off x="0"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0D27451F-19AE-FC49-B902-37810B9E1E6D}"/>
                          </a:ext>
                        </a:extLst>
                      </p:cNvPr>
                      <p:cNvCxnSpPr/>
                      <p:nvPr/>
                    </p:nvCxnSpPr>
                    <p:spPr>
                      <a:xfrm>
                        <a:off x="1143000"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856E19C5-A1B9-E64B-856C-B6A78869C456}"/>
                          </a:ext>
                        </a:extLst>
                      </p:cNvPr>
                      <p:cNvCxnSpPr/>
                      <p:nvPr/>
                    </p:nvCxnSpPr>
                    <p:spPr>
                      <a:xfrm>
                        <a:off x="2302934" y="0"/>
                        <a:ext cx="0" cy="295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0" name="Straight Arrow Connector 69">
                      <a:extLst>
                        <a:ext uri="{FF2B5EF4-FFF2-40B4-BE49-F238E27FC236}">
                          <a16:creationId xmlns:a16="http://schemas.microsoft.com/office/drawing/2014/main" id="{E7D9E517-046B-A430-D429-AC917A8B5975}"/>
                        </a:ext>
                      </a:extLst>
                    </p:cNvPr>
                    <p:cNvCxnSpPr/>
                    <p:nvPr/>
                  </p:nvCxnSpPr>
                  <p:spPr>
                    <a:xfrm>
                      <a:off x="3539067"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3754F7A2-7D38-8D56-4D6E-4636A998E67E}"/>
                        </a:ext>
                      </a:extLst>
                    </p:cNvPr>
                    <p:cNvCxnSpPr/>
                    <p:nvPr/>
                  </p:nvCxnSpPr>
                  <p:spPr>
                    <a:xfrm>
                      <a:off x="4614334" y="0"/>
                      <a:ext cx="0" cy="295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BA1296D9-E512-3482-0489-415AF3156895}"/>
                        </a:ext>
                      </a:extLst>
                    </p:cNvPr>
                    <p:cNvCxnSpPr/>
                    <p:nvPr/>
                  </p:nvCxnSpPr>
                  <p:spPr>
                    <a:xfrm flipH="1">
                      <a:off x="2311400" y="0"/>
                      <a:ext cx="2302934" cy="0"/>
                    </a:xfrm>
                    <a:prstGeom prst="line">
                      <a:avLst/>
                    </a:prstGeom>
                  </p:spPr>
                  <p:style>
                    <a:lnRef idx="1">
                      <a:schemeClr val="dk1"/>
                    </a:lnRef>
                    <a:fillRef idx="0">
                      <a:schemeClr val="dk1"/>
                    </a:fillRef>
                    <a:effectRef idx="0">
                      <a:schemeClr val="dk1"/>
                    </a:effectRef>
                    <a:fontRef idx="minor">
                      <a:schemeClr val="tx1"/>
                    </a:fontRef>
                  </p:style>
                </p:cxnSp>
              </p:grpSp>
            </p:grpSp>
            <p:cxnSp>
              <p:nvCxnSpPr>
                <p:cNvPr id="66" name="Straight Connector 65">
                  <a:extLst>
                    <a:ext uri="{FF2B5EF4-FFF2-40B4-BE49-F238E27FC236}">
                      <a16:creationId xmlns:a16="http://schemas.microsoft.com/office/drawing/2014/main" id="{D6A4CEE6-7DD3-525B-8749-DF824E441169}"/>
                    </a:ext>
                  </a:extLst>
                </p:cNvPr>
                <p:cNvCxnSpPr/>
                <p:nvPr/>
              </p:nvCxnSpPr>
              <p:spPr>
                <a:xfrm flipV="1">
                  <a:off x="2302934" y="0"/>
                  <a:ext cx="0" cy="224578"/>
                </a:xfrm>
                <a:prstGeom prst="line">
                  <a:avLst/>
                </a:prstGeom>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643CCE66-01AB-B0DA-9F8C-B550CDE601EB}"/>
                  </a:ext>
                </a:extLst>
              </p:cNvPr>
              <p:cNvGrpSpPr/>
              <p:nvPr/>
            </p:nvGrpSpPr>
            <p:grpSpPr>
              <a:xfrm>
                <a:off x="0" y="0"/>
                <a:ext cx="5672134" cy="4745354"/>
                <a:chOff x="0" y="0"/>
                <a:chExt cx="5672134" cy="4745354"/>
              </a:xfrm>
            </p:grpSpPr>
            <p:sp>
              <p:nvSpPr>
                <p:cNvPr id="12" name="Rectangle 11">
                  <a:extLst>
                    <a:ext uri="{FF2B5EF4-FFF2-40B4-BE49-F238E27FC236}">
                      <a16:creationId xmlns:a16="http://schemas.microsoft.com/office/drawing/2014/main" id="{D5401595-618C-AA5F-EB83-9164D1F58646}"/>
                    </a:ext>
                  </a:extLst>
                </p:cNvPr>
                <p:cNvSpPr/>
                <p:nvPr/>
              </p:nvSpPr>
              <p:spPr>
                <a:xfrm>
                  <a:off x="0" y="2137272"/>
                  <a:ext cx="1002453" cy="358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Add</a:t>
                  </a:r>
                  <a:endParaRPr lang="en-US" sz="1100">
                    <a:effectLst/>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D7DAC8A2-19A5-95DE-F8A7-71AEF8833CDC}"/>
                    </a:ext>
                  </a:extLst>
                </p:cNvPr>
                <p:cNvSpPr/>
                <p:nvPr/>
              </p:nvSpPr>
              <p:spPr>
                <a:xfrm>
                  <a:off x="1101687" y="2148289"/>
                  <a:ext cx="1112520" cy="358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Delete</a:t>
                  </a:r>
                  <a:endParaRPr lang="en-US" sz="1100">
                    <a:effectLst/>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E6337C57-7487-FAB1-B0F7-A470B6CC239E}"/>
                    </a:ext>
                  </a:extLst>
                </p:cNvPr>
                <p:cNvSpPr/>
                <p:nvPr/>
              </p:nvSpPr>
              <p:spPr>
                <a:xfrm>
                  <a:off x="2302525" y="2137272"/>
                  <a:ext cx="1112520" cy="358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Update</a:t>
                  </a:r>
                  <a:endParaRPr lang="en-US" sz="1100">
                    <a:effectLst/>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2646D1B5-4F00-D300-198E-ED3D9F5EA4C9}"/>
                    </a:ext>
                  </a:extLst>
                </p:cNvPr>
                <p:cNvSpPr/>
                <p:nvPr/>
              </p:nvSpPr>
              <p:spPr>
                <a:xfrm>
                  <a:off x="3492347" y="2137272"/>
                  <a:ext cx="1112520" cy="358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Manage Fees</a:t>
                  </a:r>
                  <a:endParaRPr lang="en-US" sz="1100">
                    <a:effectLst/>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75586EF8-8D7B-9EFB-B624-C40C5B510619}"/>
                    </a:ext>
                  </a:extLst>
                </p:cNvPr>
                <p:cNvSpPr/>
                <p:nvPr/>
              </p:nvSpPr>
              <p:spPr>
                <a:xfrm>
                  <a:off x="4682169" y="2126256"/>
                  <a:ext cx="989965" cy="3581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Attendance</a:t>
                  </a:r>
                  <a:r>
                    <a:rPr lang="en-US" sz="1100">
                      <a:effectLst/>
                      <a:ea typeface="Calibri" panose="020F0502020204030204" pitchFamily="34" charset="0"/>
                      <a:cs typeface="Times New Roman" panose="02020603050405020304" pitchFamily="18" charset="0"/>
                    </a:rPr>
                    <a:t> </a:t>
                  </a:r>
                </a:p>
              </p:txBody>
            </p:sp>
            <p:grpSp>
              <p:nvGrpSpPr>
                <p:cNvPr id="17" name="Group 16">
                  <a:extLst>
                    <a:ext uri="{FF2B5EF4-FFF2-40B4-BE49-F238E27FC236}">
                      <a16:creationId xmlns:a16="http://schemas.microsoft.com/office/drawing/2014/main" id="{11155564-EDC2-F98B-BE19-220170A5162C}"/>
                    </a:ext>
                  </a:extLst>
                </p:cNvPr>
                <p:cNvGrpSpPr/>
                <p:nvPr/>
              </p:nvGrpSpPr>
              <p:grpSpPr>
                <a:xfrm>
                  <a:off x="77118" y="0"/>
                  <a:ext cx="5520055" cy="4745354"/>
                  <a:chOff x="0" y="0"/>
                  <a:chExt cx="5520055" cy="4745354"/>
                </a:xfrm>
              </p:grpSpPr>
              <p:grpSp>
                <p:nvGrpSpPr>
                  <p:cNvPr id="18" name="Group 17">
                    <a:extLst>
                      <a:ext uri="{FF2B5EF4-FFF2-40B4-BE49-F238E27FC236}">
                        <a16:creationId xmlns:a16="http://schemas.microsoft.com/office/drawing/2014/main" id="{B555A813-0740-1D4B-C65C-B27C356E4E68}"/>
                      </a:ext>
                    </a:extLst>
                  </p:cNvPr>
                  <p:cNvGrpSpPr/>
                  <p:nvPr/>
                </p:nvGrpSpPr>
                <p:grpSpPr>
                  <a:xfrm>
                    <a:off x="0" y="0"/>
                    <a:ext cx="5520055" cy="4745354"/>
                    <a:chOff x="0" y="0"/>
                    <a:chExt cx="5520055" cy="4745354"/>
                  </a:xfrm>
                </p:grpSpPr>
                <p:grpSp>
                  <p:nvGrpSpPr>
                    <p:cNvPr id="21" name="Group 20">
                      <a:extLst>
                        <a:ext uri="{FF2B5EF4-FFF2-40B4-BE49-F238E27FC236}">
                          <a16:creationId xmlns:a16="http://schemas.microsoft.com/office/drawing/2014/main" id="{E63CC15E-D426-26F7-39EA-575372A67EC6}"/>
                        </a:ext>
                      </a:extLst>
                    </p:cNvPr>
                    <p:cNvGrpSpPr/>
                    <p:nvPr/>
                  </p:nvGrpSpPr>
                  <p:grpSpPr>
                    <a:xfrm>
                      <a:off x="0" y="0"/>
                      <a:ext cx="5520055" cy="4745354"/>
                      <a:chOff x="0" y="0"/>
                      <a:chExt cx="5520055" cy="4745354"/>
                    </a:xfrm>
                  </p:grpSpPr>
                  <p:grpSp>
                    <p:nvGrpSpPr>
                      <p:cNvPr id="29" name="Group 28">
                        <a:extLst>
                          <a:ext uri="{FF2B5EF4-FFF2-40B4-BE49-F238E27FC236}">
                            <a16:creationId xmlns:a16="http://schemas.microsoft.com/office/drawing/2014/main" id="{6DABF2F9-88C6-DEF6-94EE-041036DAC47C}"/>
                          </a:ext>
                        </a:extLst>
                      </p:cNvPr>
                      <p:cNvGrpSpPr/>
                      <p:nvPr/>
                    </p:nvGrpSpPr>
                    <p:grpSpPr>
                      <a:xfrm>
                        <a:off x="448733" y="1617133"/>
                        <a:ext cx="4614334" cy="524933"/>
                        <a:chOff x="0" y="0"/>
                        <a:chExt cx="4614334" cy="524933"/>
                      </a:xfrm>
                    </p:grpSpPr>
                    <p:grpSp>
                      <p:nvGrpSpPr>
                        <p:cNvPr id="54" name="Group 53">
                          <a:extLst>
                            <a:ext uri="{FF2B5EF4-FFF2-40B4-BE49-F238E27FC236}">
                              <a16:creationId xmlns:a16="http://schemas.microsoft.com/office/drawing/2014/main" id="{54270EA2-0B2E-7350-CF4C-5845DA4E5110}"/>
                            </a:ext>
                          </a:extLst>
                        </p:cNvPr>
                        <p:cNvGrpSpPr/>
                        <p:nvPr/>
                      </p:nvGrpSpPr>
                      <p:grpSpPr>
                        <a:xfrm>
                          <a:off x="0" y="228600"/>
                          <a:ext cx="4614334" cy="296333"/>
                          <a:chOff x="0" y="0"/>
                          <a:chExt cx="4614334" cy="296333"/>
                        </a:xfrm>
                      </p:grpSpPr>
                      <p:cxnSp>
                        <p:nvCxnSpPr>
                          <p:cNvPr id="56" name="Straight Connector 55">
                            <a:extLst>
                              <a:ext uri="{FF2B5EF4-FFF2-40B4-BE49-F238E27FC236}">
                                <a16:creationId xmlns:a16="http://schemas.microsoft.com/office/drawing/2014/main" id="{A2CC5B32-9023-DA09-2EC7-435A89096F82}"/>
                              </a:ext>
                            </a:extLst>
                          </p:cNvPr>
                          <p:cNvCxnSpPr/>
                          <p:nvPr/>
                        </p:nvCxnSpPr>
                        <p:spPr>
                          <a:xfrm flipH="1">
                            <a:off x="0" y="0"/>
                            <a:ext cx="2302934" cy="0"/>
                          </a:xfrm>
                          <a:prstGeom prst="line">
                            <a:avLst/>
                          </a:prstGeom>
                        </p:spPr>
                        <p:style>
                          <a:lnRef idx="1">
                            <a:schemeClr val="dk1"/>
                          </a:lnRef>
                          <a:fillRef idx="0">
                            <a:schemeClr val="dk1"/>
                          </a:fillRef>
                          <a:effectRef idx="0">
                            <a:schemeClr val="dk1"/>
                          </a:effectRef>
                          <a:fontRef idx="minor">
                            <a:schemeClr val="tx1"/>
                          </a:fontRef>
                        </p:style>
                      </p:cxnSp>
                      <p:grpSp>
                        <p:nvGrpSpPr>
                          <p:cNvPr id="57" name="Group 56">
                            <a:extLst>
                              <a:ext uri="{FF2B5EF4-FFF2-40B4-BE49-F238E27FC236}">
                                <a16:creationId xmlns:a16="http://schemas.microsoft.com/office/drawing/2014/main" id="{F6B5DCFD-A246-8F1F-4B4D-90D05AEF02C2}"/>
                              </a:ext>
                            </a:extLst>
                          </p:cNvPr>
                          <p:cNvGrpSpPr/>
                          <p:nvPr/>
                        </p:nvGrpSpPr>
                        <p:grpSpPr>
                          <a:xfrm>
                            <a:off x="0" y="0"/>
                            <a:ext cx="4614334" cy="296333"/>
                            <a:chOff x="0" y="0"/>
                            <a:chExt cx="4614334" cy="296333"/>
                          </a:xfrm>
                        </p:grpSpPr>
                        <p:grpSp>
                          <p:nvGrpSpPr>
                            <p:cNvPr id="58" name="Group 57">
                              <a:extLst>
                                <a:ext uri="{FF2B5EF4-FFF2-40B4-BE49-F238E27FC236}">
                                  <a16:creationId xmlns:a16="http://schemas.microsoft.com/office/drawing/2014/main" id="{2B4E41D2-FF96-8D27-8F41-A1171BFC1601}"/>
                                </a:ext>
                              </a:extLst>
                            </p:cNvPr>
                            <p:cNvGrpSpPr/>
                            <p:nvPr/>
                          </p:nvGrpSpPr>
                          <p:grpSpPr>
                            <a:xfrm>
                              <a:off x="0" y="0"/>
                              <a:ext cx="2302934" cy="296333"/>
                              <a:chOff x="0" y="0"/>
                              <a:chExt cx="2302934" cy="296333"/>
                            </a:xfrm>
                          </p:grpSpPr>
                          <p:cxnSp>
                            <p:nvCxnSpPr>
                              <p:cNvPr id="62" name="Straight Arrow Connector 61">
                                <a:extLst>
                                  <a:ext uri="{FF2B5EF4-FFF2-40B4-BE49-F238E27FC236}">
                                    <a16:creationId xmlns:a16="http://schemas.microsoft.com/office/drawing/2014/main" id="{7AE29CCB-35A2-BC25-644C-D8A60E20EBA0}"/>
                                  </a:ext>
                                </a:extLst>
                              </p:cNvPr>
                              <p:cNvCxnSpPr/>
                              <p:nvPr/>
                            </p:nvCxnSpPr>
                            <p:spPr>
                              <a:xfrm>
                                <a:off x="0"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253AAAA-67BE-5399-A94F-249AEFB03BB1}"/>
                                  </a:ext>
                                </a:extLst>
                              </p:cNvPr>
                              <p:cNvCxnSpPr/>
                              <p:nvPr/>
                            </p:nvCxnSpPr>
                            <p:spPr>
                              <a:xfrm>
                                <a:off x="1143000"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9C78D276-B37C-34B0-C050-F73236238E80}"/>
                                  </a:ext>
                                </a:extLst>
                              </p:cNvPr>
                              <p:cNvCxnSpPr/>
                              <p:nvPr/>
                            </p:nvCxnSpPr>
                            <p:spPr>
                              <a:xfrm>
                                <a:off x="2302934" y="0"/>
                                <a:ext cx="0" cy="295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59" name="Straight Arrow Connector 58">
                              <a:extLst>
                                <a:ext uri="{FF2B5EF4-FFF2-40B4-BE49-F238E27FC236}">
                                  <a16:creationId xmlns:a16="http://schemas.microsoft.com/office/drawing/2014/main" id="{793B88F0-CB5B-6208-08D3-21AD863363C7}"/>
                                </a:ext>
                              </a:extLst>
                            </p:cNvPr>
                            <p:cNvCxnSpPr/>
                            <p:nvPr/>
                          </p:nvCxnSpPr>
                          <p:spPr>
                            <a:xfrm>
                              <a:off x="3539067" y="0"/>
                              <a:ext cx="0" cy="296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04559EC0-0F61-D94B-1EB9-0DF32F788A2D}"/>
                                </a:ext>
                              </a:extLst>
                            </p:cNvPr>
                            <p:cNvCxnSpPr/>
                            <p:nvPr/>
                          </p:nvCxnSpPr>
                          <p:spPr>
                            <a:xfrm>
                              <a:off x="4614334" y="0"/>
                              <a:ext cx="0" cy="2959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D0805F-A934-D786-5D0F-C57A30693089}"/>
                                </a:ext>
                              </a:extLst>
                            </p:cNvPr>
                            <p:cNvCxnSpPr/>
                            <p:nvPr/>
                          </p:nvCxnSpPr>
                          <p:spPr>
                            <a:xfrm flipH="1">
                              <a:off x="2311400" y="0"/>
                              <a:ext cx="2302934" cy="0"/>
                            </a:xfrm>
                            <a:prstGeom prst="line">
                              <a:avLst/>
                            </a:prstGeom>
                          </p:spPr>
                          <p:style>
                            <a:lnRef idx="1">
                              <a:schemeClr val="dk1"/>
                            </a:lnRef>
                            <a:fillRef idx="0">
                              <a:schemeClr val="dk1"/>
                            </a:fillRef>
                            <a:effectRef idx="0">
                              <a:schemeClr val="dk1"/>
                            </a:effectRef>
                            <a:fontRef idx="minor">
                              <a:schemeClr val="tx1"/>
                            </a:fontRef>
                          </p:style>
                        </p:cxnSp>
                      </p:grpSp>
                    </p:grpSp>
                    <p:cxnSp>
                      <p:nvCxnSpPr>
                        <p:cNvPr id="55" name="Straight Connector 54">
                          <a:extLst>
                            <a:ext uri="{FF2B5EF4-FFF2-40B4-BE49-F238E27FC236}">
                              <a16:creationId xmlns:a16="http://schemas.microsoft.com/office/drawing/2014/main" id="{0AC41FE1-986B-54CA-CF68-AF456216C4B6}"/>
                            </a:ext>
                          </a:extLst>
                        </p:cNvPr>
                        <p:cNvCxnSpPr/>
                        <p:nvPr/>
                      </p:nvCxnSpPr>
                      <p:spPr>
                        <a:xfrm flipV="1">
                          <a:off x="2302934" y="0"/>
                          <a:ext cx="0" cy="224578"/>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4F467553-E637-540C-7987-1A4E61C6522A}"/>
                          </a:ext>
                        </a:extLst>
                      </p:cNvPr>
                      <p:cNvGrpSpPr/>
                      <p:nvPr/>
                    </p:nvGrpSpPr>
                    <p:grpSpPr>
                      <a:xfrm>
                        <a:off x="0" y="0"/>
                        <a:ext cx="5520055" cy="4745354"/>
                        <a:chOff x="0" y="0"/>
                        <a:chExt cx="5520055" cy="4745354"/>
                      </a:xfrm>
                    </p:grpSpPr>
                    <p:grpSp>
                      <p:nvGrpSpPr>
                        <p:cNvPr id="31" name="Group 30">
                          <a:extLst>
                            <a:ext uri="{FF2B5EF4-FFF2-40B4-BE49-F238E27FC236}">
                              <a16:creationId xmlns:a16="http://schemas.microsoft.com/office/drawing/2014/main" id="{255B77C0-5E18-680D-62A5-4BA92ACA2768}"/>
                            </a:ext>
                          </a:extLst>
                        </p:cNvPr>
                        <p:cNvGrpSpPr/>
                        <p:nvPr/>
                      </p:nvGrpSpPr>
                      <p:grpSpPr>
                        <a:xfrm>
                          <a:off x="1947333" y="0"/>
                          <a:ext cx="1600200" cy="1621367"/>
                          <a:chOff x="0" y="0"/>
                          <a:chExt cx="1600200" cy="1621367"/>
                        </a:xfrm>
                      </p:grpSpPr>
                      <p:sp>
                        <p:nvSpPr>
                          <p:cNvPr id="49" name="Flowchart: Terminator 48">
                            <a:extLst>
                              <a:ext uri="{FF2B5EF4-FFF2-40B4-BE49-F238E27FC236}">
                                <a16:creationId xmlns:a16="http://schemas.microsoft.com/office/drawing/2014/main" id="{0EEBEE2E-109F-0FDB-BADA-5042E3DA1464}"/>
                              </a:ext>
                            </a:extLst>
                          </p:cNvPr>
                          <p:cNvSpPr/>
                          <p:nvPr/>
                        </p:nvSpPr>
                        <p:spPr>
                          <a:xfrm>
                            <a:off x="0" y="635000"/>
                            <a:ext cx="1600200" cy="388620"/>
                          </a:xfrm>
                          <a:prstGeom prst="flowChartTerminator">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Login Authentication</a:t>
                            </a:r>
                            <a:endParaRPr lang="en-US" sz="1100">
                              <a:effectLst/>
                              <a:ea typeface="Calibri" panose="020F0502020204030204" pitchFamily="34" charset="0"/>
                              <a:cs typeface="Times New Roman" panose="02020603050405020304" pitchFamily="18" charset="0"/>
                            </a:endParaRPr>
                          </a:p>
                        </p:txBody>
                      </p:sp>
                      <p:sp>
                        <p:nvSpPr>
                          <p:cNvPr id="50" name="Rectangle: Rounded Corners 49">
                            <a:extLst>
                              <a:ext uri="{FF2B5EF4-FFF2-40B4-BE49-F238E27FC236}">
                                <a16:creationId xmlns:a16="http://schemas.microsoft.com/office/drawing/2014/main" id="{1D5A7660-EF7B-A923-34DF-510AA4BD4B62}"/>
                              </a:ext>
                            </a:extLst>
                          </p:cNvPr>
                          <p:cNvSpPr/>
                          <p:nvPr/>
                        </p:nvSpPr>
                        <p:spPr>
                          <a:xfrm>
                            <a:off x="194733" y="1278467"/>
                            <a:ext cx="1249680" cy="342900"/>
                          </a:xfrm>
                          <a:prstGeom prst="roundRect">
                            <a:avLst>
                              <a:gd name="adj" fmla="val 20667"/>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SMD Window</a:t>
                            </a:r>
                            <a:endParaRPr lang="en-US" sz="1100">
                              <a:effectLst/>
                              <a:ea typeface="Calibri" panose="020F0502020204030204" pitchFamily="34" charset="0"/>
                              <a:cs typeface="Times New Roman" panose="02020603050405020304" pitchFamily="18" charset="0"/>
                            </a:endParaRPr>
                          </a:p>
                        </p:txBody>
                      </p:sp>
                      <p:sp>
                        <p:nvSpPr>
                          <p:cNvPr id="51" name="Rectangle: Rounded Corners 50">
                            <a:extLst>
                              <a:ext uri="{FF2B5EF4-FFF2-40B4-BE49-F238E27FC236}">
                                <a16:creationId xmlns:a16="http://schemas.microsoft.com/office/drawing/2014/main" id="{0FAB92E5-9665-2200-BFF4-F9D81683516D}"/>
                              </a:ext>
                            </a:extLst>
                          </p:cNvPr>
                          <p:cNvSpPr/>
                          <p:nvPr/>
                        </p:nvSpPr>
                        <p:spPr>
                          <a:xfrm>
                            <a:off x="84666" y="0"/>
                            <a:ext cx="1386840" cy="381000"/>
                          </a:xfrm>
                          <a:prstGeom prst="roundRect">
                            <a:avLst>
                              <a:gd name="adj" fmla="val 20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Login Window</a:t>
                            </a:r>
                            <a:endParaRPr lang="en-US" sz="1100">
                              <a:effectLst/>
                              <a:ea typeface="Calibri" panose="020F0502020204030204" pitchFamily="34" charset="0"/>
                              <a:cs typeface="Times New Roman" panose="02020603050405020304" pitchFamily="18" charset="0"/>
                            </a:endParaRPr>
                          </a:p>
                        </p:txBody>
                      </p:sp>
                      <p:cxnSp>
                        <p:nvCxnSpPr>
                          <p:cNvPr id="52" name="Straight Arrow Connector 51">
                            <a:extLst>
                              <a:ext uri="{FF2B5EF4-FFF2-40B4-BE49-F238E27FC236}">
                                <a16:creationId xmlns:a16="http://schemas.microsoft.com/office/drawing/2014/main" id="{BB9BD43C-BD39-E209-F5D1-2A34FB953360}"/>
                              </a:ext>
                            </a:extLst>
                          </p:cNvPr>
                          <p:cNvCxnSpPr/>
                          <p:nvPr/>
                        </p:nvCxnSpPr>
                        <p:spPr>
                          <a:xfrm>
                            <a:off x="787400" y="381000"/>
                            <a:ext cx="0" cy="2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0261A2B0-AB0B-1586-1314-634E0BFDD735}"/>
                              </a:ext>
                            </a:extLst>
                          </p:cNvPr>
                          <p:cNvCxnSpPr/>
                          <p:nvPr/>
                        </p:nvCxnSpPr>
                        <p:spPr>
                          <a:xfrm>
                            <a:off x="787400" y="1024467"/>
                            <a:ext cx="0" cy="254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C3A33BC7-14E6-4B16-D3AD-EC4C31FBAF21}"/>
                            </a:ext>
                          </a:extLst>
                        </p:cNvPr>
                        <p:cNvGrpSpPr/>
                        <p:nvPr/>
                      </p:nvGrpSpPr>
                      <p:grpSpPr>
                        <a:xfrm>
                          <a:off x="186267" y="3581400"/>
                          <a:ext cx="5139055" cy="1163954"/>
                          <a:chOff x="0" y="0"/>
                          <a:chExt cx="5139055" cy="1164167"/>
                        </a:xfrm>
                      </p:grpSpPr>
                      <p:sp>
                        <p:nvSpPr>
                          <p:cNvPr id="46" name="Rectangle 45">
                            <a:extLst>
                              <a:ext uri="{FF2B5EF4-FFF2-40B4-BE49-F238E27FC236}">
                                <a16:creationId xmlns:a16="http://schemas.microsoft.com/office/drawing/2014/main" id="{6ECD5301-C5D0-10A8-C712-556D709C582B}"/>
                              </a:ext>
                            </a:extLst>
                          </p:cNvPr>
                          <p:cNvSpPr/>
                          <p:nvPr/>
                        </p:nvSpPr>
                        <p:spPr>
                          <a:xfrm>
                            <a:off x="0" y="0"/>
                            <a:ext cx="5139055" cy="50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solidFill>
                                  <a:srgbClr val="000000"/>
                                </a:solidFill>
                                <a:effectLst/>
                                <a:ea typeface="Calibri" panose="020F0502020204030204" pitchFamily="34" charset="0"/>
                                <a:cs typeface="Times New Roman" panose="02020603050405020304" pitchFamily="18" charset="0"/>
                              </a:rPr>
                              <a:t>Output Table</a:t>
                            </a:r>
                            <a:endParaRPr lang="en-US" sz="1100" dirty="0">
                              <a:effectLst/>
                              <a:ea typeface="Calibri" panose="020F0502020204030204" pitchFamily="34" charset="0"/>
                              <a:cs typeface="Times New Roman" panose="02020603050405020304" pitchFamily="18" charset="0"/>
                            </a:endParaRPr>
                          </a:p>
                        </p:txBody>
                      </p:sp>
                      <p:sp>
                        <p:nvSpPr>
                          <p:cNvPr id="47" name="Rectangle: Rounded Corners 46">
                            <a:extLst>
                              <a:ext uri="{FF2B5EF4-FFF2-40B4-BE49-F238E27FC236}">
                                <a16:creationId xmlns:a16="http://schemas.microsoft.com/office/drawing/2014/main" id="{80E6A688-6518-2670-78D2-E3CE1C841705}"/>
                              </a:ext>
                            </a:extLst>
                          </p:cNvPr>
                          <p:cNvSpPr/>
                          <p:nvPr/>
                        </p:nvSpPr>
                        <p:spPr>
                          <a:xfrm>
                            <a:off x="1972733" y="821267"/>
                            <a:ext cx="1249680" cy="342900"/>
                          </a:xfrm>
                          <a:prstGeom prst="roundRect">
                            <a:avLst>
                              <a:gd name="adj" fmla="val 2066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Logout</a:t>
                            </a:r>
                            <a:endParaRPr lang="en-US" sz="1100">
                              <a:effectLst/>
                              <a:ea typeface="Calibri" panose="020F0502020204030204" pitchFamily="34" charset="0"/>
                              <a:cs typeface="Times New Roman" panose="02020603050405020304" pitchFamily="18" charset="0"/>
                            </a:endParaRPr>
                          </a:p>
                        </p:txBody>
                      </p:sp>
                      <p:cxnSp>
                        <p:nvCxnSpPr>
                          <p:cNvPr id="48" name="Straight Arrow Connector 47">
                            <a:extLst>
                              <a:ext uri="{FF2B5EF4-FFF2-40B4-BE49-F238E27FC236}">
                                <a16:creationId xmlns:a16="http://schemas.microsoft.com/office/drawing/2014/main" id="{EE2640A2-885B-61AF-E73F-C6CCB14A768A}"/>
                              </a:ext>
                            </a:extLst>
                          </p:cNvPr>
                          <p:cNvCxnSpPr/>
                          <p:nvPr/>
                        </p:nvCxnSpPr>
                        <p:spPr>
                          <a:xfrm>
                            <a:off x="2573866" y="508000"/>
                            <a:ext cx="0" cy="3132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E1F47A50-2249-BCD2-F550-C768D1545035}"/>
                            </a:ext>
                          </a:extLst>
                        </p:cNvPr>
                        <p:cNvGrpSpPr/>
                        <p:nvPr/>
                      </p:nvGrpSpPr>
                      <p:grpSpPr>
                        <a:xfrm>
                          <a:off x="0" y="2480733"/>
                          <a:ext cx="5520055" cy="579967"/>
                          <a:chOff x="0" y="0"/>
                          <a:chExt cx="5520055" cy="579967"/>
                        </a:xfrm>
                      </p:grpSpPr>
                      <p:sp>
                        <p:nvSpPr>
                          <p:cNvPr id="34" name="Rectangle: Rounded Corners 33">
                            <a:extLst>
                              <a:ext uri="{FF2B5EF4-FFF2-40B4-BE49-F238E27FC236}">
                                <a16:creationId xmlns:a16="http://schemas.microsoft.com/office/drawing/2014/main" id="{0C042160-4F05-2143-A9D8-8C5649F9BA89}"/>
                              </a:ext>
                            </a:extLst>
                          </p:cNvPr>
                          <p:cNvSpPr/>
                          <p:nvPr/>
                        </p:nvSpPr>
                        <p:spPr>
                          <a:xfrm>
                            <a:off x="0" y="237067"/>
                            <a:ext cx="770255" cy="342900"/>
                          </a:xfrm>
                          <a:prstGeom prst="roundRect">
                            <a:avLst>
                              <a:gd name="adj" fmla="val 20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Input</a:t>
                            </a:r>
                            <a:endParaRPr lang="en-US" sz="1100">
                              <a:effectLst/>
                              <a:ea typeface="Calibri" panose="020F0502020204030204" pitchFamily="34"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303F4B56-C94A-E022-FEB2-28B9B1689C09}"/>
                              </a:ext>
                            </a:extLst>
                          </p:cNvPr>
                          <p:cNvSpPr/>
                          <p:nvPr/>
                        </p:nvSpPr>
                        <p:spPr>
                          <a:xfrm>
                            <a:off x="1210733" y="237067"/>
                            <a:ext cx="770255" cy="342900"/>
                          </a:xfrm>
                          <a:prstGeom prst="roundRect">
                            <a:avLst>
                              <a:gd name="adj" fmla="val 20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Selection</a:t>
                            </a:r>
                            <a:endParaRPr lang="en-US" sz="1100">
                              <a:effectLst/>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18905E5F-BB1E-EF16-0DB7-80C1D3268DE5}"/>
                              </a:ext>
                            </a:extLst>
                          </p:cNvPr>
                          <p:cNvSpPr/>
                          <p:nvPr/>
                        </p:nvSpPr>
                        <p:spPr>
                          <a:xfrm>
                            <a:off x="2429933" y="228600"/>
                            <a:ext cx="770255" cy="342900"/>
                          </a:xfrm>
                          <a:prstGeom prst="roundRect">
                            <a:avLst>
                              <a:gd name="adj" fmla="val 20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Input</a:t>
                            </a:r>
                            <a:endParaRPr lang="en-US" sz="1100">
                              <a:effectLst/>
                              <a:ea typeface="Calibri" panose="020F0502020204030204" pitchFamily="34"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D89F5E27-C593-AEE1-E483-D156BB68003A}"/>
                              </a:ext>
                            </a:extLst>
                          </p:cNvPr>
                          <p:cNvSpPr/>
                          <p:nvPr/>
                        </p:nvSpPr>
                        <p:spPr>
                          <a:xfrm>
                            <a:off x="3657600" y="228600"/>
                            <a:ext cx="770255" cy="342900"/>
                          </a:xfrm>
                          <a:prstGeom prst="roundRect">
                            <a:avLst>
                              <a:gd name="adj" fmla="val 20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Input</a:t>
                            </a:r>
                            <a:endParaRPr lang="en-US" sz="1100">
                              <a:effectLst/>
                              <a:ea typeface="Calibri" panose="020F0502020204030204" pitchFamily="34"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1D60FD36-32A0-A105-2070-61BFDD5218A1}"/>
                              </a:ext>
                            </a:extLst>
                          </p:cNvPr>
                          <p:cNvSpPr/>
                          <p:nvPr/>
                        </p:nvSpPr>
                        <p:spPr>
                          <a:xfrm>
                            <a:off x="4749800" y="211667"/>
                            <a:ext cx="770255" cy="342900"/>
                          </a:xfrm>
                          <a:prstGeom prst="roundRect">
                            <a:avLst>
                              <a:gd name="adj" fmla="val 20667"/>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solidFill>
                                  <a:srgbClr val="000000"/>
                                </a:solidFill>
                                <a:effectLst/>
                                <a:ea typeface="Calibri" panose="020F0502020204030204" pitchFamily="34" charset="0"/>
                                <a:cs typeface="Times New Roman" panose="02020603050405020304" pitchFamily="18" charset="0"/>
                              </a:rPr>
                              <a:t>Input</a:t>
                            </a:r>
                            <a:endParaRPr lang="en-US" sz="1100">
                              <a:effectLst/>
                              <a:ea typeface="Calibri" panose="020F0502020204030204" pitchFamily="34" charset="0"/>
                              <a:cs typeface="Times New Roman" panose="02020603050405020304" pitchFamily="18" charset="0"/>
                            </a:endParaRPr>
                          </a:p>
                        </p:txBody>
                      </p:sp>
                      <p:grpSp>
                        <p:nvGrpSpPr>
                          <p:cNvPr id="39" name="Group 38">
                            <a:extLst>
                              <a:ext uri="{FF2B5EF4-FFF2-40B4-BE49-F238E27FC236}">
                                <a16:creationId xmlns:a16="http://schemas.microsoft.com/office/drawing/2014/main" id="{7988E0D0-902F-BAFA-6D1E-89EFD5E63C84}"/>
                              </a:ext>
                            </a:extLst>
                          </p:cNvPr>
                          <p:cNvGrpSpPr/>
                          <p:nvPr/>
                        </p:nvGrpSpPr>
                        <p:grpSpPr>
                          <a:xfrm>
                            <a:off x="448733" y="0"/>
                            <a:ext cx="4673600" cy="234527"/>
                            <a:chOff x="0" y="0"/>
                            <a:chExt cx="4673600" cy="234527"/>
                          </a:xfrm>
                        </p:grpSpPr>
                        <p:cxnSp>
                          <p:nvCxnSpPr>
                            <p:cNvPr id="40" name="Straight Connector 39">
                              <a:extLst>
                                <a:ext uri="{FF2B5EF4-FFF2-40B4-BE49-F238E27FC236}">
                                  <a16:creationId xmlns:a16="http://schemas.microsoft.com/office/drawing/2014/main" id="{F9AD9947-C3BC-6CDF-398B-97311CD0C5D5}"/>
                                </a:ext>
                              </a:extLst>
                            </p:cNvPr>
                            <p:cNvCxnSpPr/>
                            <p:nvPr/>
                          </p:nvCxnSpPr>
                          <p:spPr>
                            <a:xfrm>
                              <a:off x="0" y="16933"/>
                              <a:ext cx="0" cy="21759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560205F-310F-1F9E-FF3B-D4B36FA28215}"/>
                                </a:ext>
                              </a:extLst>
                            </p:cNvPr>
                            <p:cNvCxnSpPr/>
                            <p:nvPr/>
                          </p:nvCxnSpPr>
                          <p:spPr>
                            <a:xfrm>
                              <a:off x="1159934" y="16933"/>
                              <a:ext cx="0" cy="217594"/>
                            </a:xfrm>
                            <a:prstGeom prst="line">
                              <a:avLst/>
                            </a:prstGeom>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0B7D6164-CB74-F529-D2B0-5DD7533C3B22}"/>
                                </a:ext>
                              </a:extLst>
                            </p:cNvPr>
                            <p:cNvGrpSpPr/>
                            <p:nvPr/>
                          </p:nvGrpSpPr>
                          <p:grpSpPr>
                            <a:xfrm>
                              <a:off x="2319867" y="0"/>
                              <a:ext cx="2353733" cy="234527"/>
                              <a:chOff x="0" y="0"/>
                              <a:chExt cx="2353733" cy="234527"/>
                            </a:xfrm>
                          </p:grpSpPr>
                          <p:cxnSp>
                            <p:nvCxnSpPr>
                              <p:cNvPr id="43" name="Straight Connector 42">
                                <a:extLst>
                                  <a:ext uri="{FF2B5EF4-FFF2-40B4-BE49-F238E27FC236}">
                                    <a16:creationId xmlns:a16="http://schemas.microsoft.com/office/drawing/2014/main" id="{D53DF0B8-D8F8-586E-E1AE-BBAEA2216155}"/>
                                  </a:ext>
                                </a:extLst>
                              </p:cNvPr>
                              <p:cNvCxnSpPr/>
                              <p:nvPr/>
                            </p:nvCxnSpPr>
                            <p:spPr>
                              <a:xfrm>
                                <a:off x="0" y="16933"/>
                                <a:ext cx="0" cy="21759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C935ECC-BCE8-AEFD-7E5D-08D7E736B035}"/>
                                  </a:ext>
                                </a:extLst>
                              </p:cNvPr>
                              <p:cNvCxnSpPr/>
                              <p:nvPr/>
                            </p:nvCxnSpPr>
                            <p:spPr>
                              <a:xfrm>
                                <a:off x="1227667" y="16933"/>
                                <a:ext cx="0" cy="21759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DC1085E-99E5-75DA-F372-EB7B763D1670}"/>
                                  </a:ext>
                                </a:extLst>
                              </p:cNvPr>
                              <p:cNvCxnSpPr/>
                              <p:nvPr/>
                            </p:nvCxnSpPr>
                            <p:spPr>
                              <a:xfrm>
                                <a:off x="2353733" y="0"/>
                                <a:ext cx="0" cy="217170"/>
                              </a:xfrm>
                              <a:prstGeom prst="line">
                                <a:avLst/>
                              </a:prstGeom>
                            </p:spPr>
                            <p:style>
                              <a:lnRef idx="1">
                                <a:schemeClr val="dk1"/>
                              </a:lnRef>
                              <a:fillRef idx="0">
                                <a:schemeClr val="dk1"/>
                              </a:fillRef>
                              <a:effectRef idx="0">
                                <a:schemeClr val="dk1"/>
                              </a:effectRef>
                              <a:fontRef idx="minor">
                                <a:schemeClr val="tx1"/>
                              </a:fontRef>
                            </p:style>
                          </p:cxnSp>
                        </p:grpSp>
                      </p:grpSp>
                    </p:grpSp>
                  </p:grpSp>
                </p:grpSp>
                <p:grpSp>
                  <p:nvGrpSpPr>
                    <p:cNvPr id="22" name="Group 21">
                      <a:extLst>
                        <a:ext uri="{FF2B5EF4-FFF2-40B4-BE49-F238E27FC236}">
                          <a16:creationId xmlns:a16="http://schemas.microsoft.com/office/drawing/2014/main" id="{589198F4-D353-E362-E83D-3DAD4335680B}"/>
                        </a:ext>
                      </a:extLst>
                    </p:cNvPr>
                    <p:cNvGrpSpPr/>
                    <p:nvPr/>
                  </p:nvGrpSpPr>
                  <p:grpSpPr>
                    <a:xfrm>
                      <a:off x="237067" y="211666"/>
                      <a:ext cx="1791969" cy="865717"/>
                      <a:chOff x="0" y="0"/>
                      <a:chExt cx="1791969" cy="865717"/>
                    </a:xfrm>
                  </p:grpSpPr>
                  <p:grpSp>
                    <p:nvGrpSpPr>
                      <p:cNvPr id="23" name="Group 22">
                        <a:extLst>
                          <a:ext uri="{FF2B5EF4-FFF2-40B4-BE49-F238E27FC236}">
                            <a16:creationId xmlns:a16="http://schemas.microsoft.com/office/drawing/2014/main" id="{6E489023-E33A-A5FA-DBC3-637B0228F1E0}"/>
                          </a:ext>
                        </a:extLst>
                      </p:cNvPr>
                      <p:cNvGrpSpPr/>
                      <p:nvPr/>
                    </p:nvGrpSpPr>
                    <p:grpSpPr>
                      <a:xfrm>
                        <a:off x="0" y="313267"/>
                        <a:ext cx="1707726" cy="552450"/>
                        <a:chOff x="0" y="0"/>
                        <a:chExt cx="1707726" cy="552450"/>
                      </a:xfrm>
                    </p:grpSpPr>
                    <p:sp>
                      <p:nvSpPr>
                        <p:cNvPr id="27" name="Diamond 26">
                          <a:extLst>
                            <a:ext uri="{FF2B5EF4-FFF2-40B4-BE49-F238E27FC236}">
                              <a16:creationId xmlns:a16="http://schemas.microsoft.com/office/drawing/2014/main" id="{761FE5A2-683D-0C25-D307-5FF575BF6D33}"/>
                            </a:ext>
                          </a:extLst>
                        </p:cNvPr>
                        <p:cNvSpPr/>
                        <p:nvPr/>
                      </p:nvSpPr>
                      <p:spPr>
                        <a:xfrm>
                          <a:off x="0" y="0"/>
                          <a:ext cx="1348740" cy="552450"/>
                        </a:xfrm>
                        <a:prstGeom prst="diamond">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000">
                              <a:solidFill>
                                <a:srgbClr val="000000"/>
                              </a:solidFill>
                              <a:effectLst/>
                              <a:ea typeface="Calibri" panose="020F0502020204030204" pitchFamily="34" charset="0"/>
                              <a:cs typeface="Times New Roman" panose="02020603050405020304" pitchFamily="18" charset="0"/>
                            </a:rPr>
                            <a:t>Warning</a:t>
                          </a:r>
                          <a:endParaRPr lang="en-US" sz="1100">
                            <a:effectLst/>
                            <a:ea typeface="Calibri" panose="020F0502020204030204" pitchFamily="34" charset="0"/>
                            <a:cs typeface="Times New Roman" panose="02020603050405020304" pitchFamily="18" charset="0"/>
                          </a:endParaRPr>
                        </a:p>
                      </p:txBody>
                    </p:sp>
                    <p:cxnSp>
                      <p:nvCxnSpPr>
                        <p:cNvPr id="28" name="Straight Connector 27">
                          <a:extLst>
                            <a:ext uri="{FF2B5EF4-FFF2-40B4-BE49-F238E27FC236}">
                              <a16:creationId xmlns:a16="http://schemas.microsoft.com/office/drawing/2014/main" id="{17DD522D-779B-7A6D-4D8F-1C12A3A5B748}"/>
                            </a:ext>
                          </a:extLst>
                        </p:cNvPr>
                        <p:cNvCxnSpPr/>
                        <p:nvPr/>
                      </p:nvCxnSpPr>
                      <p:spPr>
                        <a:xfrm flipH="1">
                          <a:off x="1346200" y="270933"/>
                          <a:ext cx="361526" cy="0"/>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4BB1E214-6CF6-35C6-603F-53A0055C52CC}"/>
                          </a:ext>
                        </a:extLst>
                      </p:cNvPr>
                      <p:cNvGrpSpPr/>
                      <p:nvPr/>
                    </p:nvGrpSpPr>
                    <p:grpSpPr>
                      <a:xfrm>
                        <a:off x="685800" y="0"/>
                        <a:ext cx="1106169" cy="313267"/>
                        <a:chOff x="0" y="0"/>
                        <a:chExt cx="1106169" cy="313267"/>
                      </a:xfrm>
                    </p:grpSpPr>
                    <p:cxnSp>
                      <p:nvCxnSpPr>
                        <p:cNvPr id="25" name="Straight Connector 24">
                          <a:extLst>
                            <a:ext uri="{FF2B5EF4-FFF2-40B4-BE49-F238E27FC236}">
                              <a16:creationId xmlns:a16="http://schemas.microsoft.com/office/drawing/2014/main" id="{1E3A3B56-270B-0949-CA30-6D2A3953831B}"/>
                            </a:ext>
                          </a:extLst>
                        </p:cNvPr>
                        <p:cNvCxnSpPr/>
                        <p:nvPr/>
                      </p:nvCxnSpPr>
                      <p:spPr>
                        <a:xfrm flipV="1">
                          <a:off x="0" y="0"/>
                          <a:ext cx="0" cy="313267"/>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58559DC-5E9A-A845-2B5E-6114A1FE4BFA}"/>
                            </a:ext>
                          </a:extLst>
                        </p:cNvPr>
                        <p:cNvCxnSpPr/>
                        <p:nvPr/>
                      </p:nvCxnSpPr>
                      <p:spPr>
                        <a:xfrm>
                          <a:off x="0" y="0"/>
                          <a:ext cx="1106169" cy="0"/>
                        </a:xfrm>
                        <a:prstGeom prst="line">
                          <a:avLst/>
                        </a:prstGeom>
                      </p:spPr>
                      <p:style>
                        <a:lnRef idx="1">
                          <a:schemeClr val="dk1"/>
                        </a:lnRef>
                        <a:fillRef idx="0">
                          <a:schemeClr val="dk1"/>
                        </a:fillRef>
                        <a:effectRef idx="0">
                          <a:schemeClr val="dk1"/>
                        </a:effectRef>
                        <a:fontRef idx="minor">
                          <a:schemeClr val="tx1"/>
                        </a:fontRef>
                      </p:style>
                    </p:cxnSp>
                  </p:grpSp>
                </p:grpSp>
              </p:grpSp>
              <p:sp>
                <p:nvSpPr>
                  <p:cNvPr id="19" name="Text Box 41">
                    <a:extLst>
                      <a:ext uri="{FF2B5EF4-FFF2-40B4-BE49-F238E27FC236}">
                        <a16:creationId xmlns:a16="http://schemas.microsoft.com/office/drawing/2014/main" id="{9975947F-B2A3-52BC-6B61-080B41FA8F3B}"/>
                      </a:ext>
                    </a:extLst>
                  </p:cNvPr>
                  <p:cNvSpPr txBox="1"/>
                  <p:nvPr/>
                </p:nvSpPr>
                <p:spPr>
                  <a:xfrm>
                    <a:off x="1608667" y="508000"/>
                    <a:ext cx="355599" cy="262467"/>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41">
                    <a:extLst>
                      <a:ext uri="{FF2B5EF4-FFF2-40B4-BE49-F238E27FC236}">
                        <a16:creationId xmlns:a16="http://schemas.microsoft.com/office/drawing/2014/main" id="{D4FFAB47-A63C-6449-F68E-F314563844A1}"/>
                      </a:ext>
                    </a:extLst>
                  </p:cNvPr>
                  <p:cNvSpPr txBox="1"/>
                  <p:nvPr/>
                </p:nvSpPr>
                <p:spPr>
                  <a:xfrm>
                    <a:off x="2226733" y="1024466"/>
                    <a:ext cx="482600" cy="25378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nvGrpSpPr>
            <p:cNvPr id="6" name="Group 5">
              <a:extLst>
                <a:ext uri="{FF2B5EF4-FFF2-40B4-BE49-F238E27FC236}">
                  <a16:creationId xmlns:a16="http://schemas.microsoft.com/office/drawing/2014/main" id="{734A727C-F934-A9EE-70A0-85D8A5E464F9}"/>
                </a:ext>
              </a:extLst>
            </p:cNvPr>
            <p:cNvGrpSpPr/>
            <p:nvPr/>
          </p:nvGrpSpPr>
          <p:grpSpPr>
            <a:xfrm>
              <a:off x="3486379" y="186369"/>
              <a:ext cx="2291701" cy="4407665"/>
              <a:chOff x="0" y="0"/>
              <a:chExt cx="2291701" cy="4407665"/>
            </a:xfrm>
          </p:grpSpPr>
          <p:cxnSp>
            <p:nvCxnSpPr>
              <p:cNvPr id="7" name="Straight Connector 6">
                <a:extLst>
                  <a:ext uri="{FF2B5EF4-FFF2-40B4-BE49-F238E27FC236}">
                    <a16:creationId xmlns:a16="http://schemas.microsoft.com/office/drawing/2014/main" id="{871765A9-3702-9E57-8E81-3A2AF027D1B7}"/>
                  </a:ext>
                </a:extLst>
              </p:cNvPr>
              <p:cNvCxnSpPr/>
              <p:nvPr/>
            </p:nvCxnSpPr>
            <p:spPr>
              <a:xfrm>
                <a:off x="0" y="4407665"/>
                <a:ext cx="229170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EDD5C99-5724-7DC6-F67B-4868114CA0A5}"/>
                  </a:ext>
                </a:extLst>
              </p:cNvPr>
              <p:cNvCxnSpPr/>
              <p:nvPr/>
            </p:nvCxnSpPr>
            <p:spPr>
              <a:xfrm flipV="1">
                <a:off x="2291508" y="918"/>
                <a:ext cx="0" cy="440445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DD5DDCB-AB65-B5E2-FF26-C11621BC8B7A}"/>
                  </a:ext>
                </a:extLst>
              </p:cNvPr>
              <p:cNvCxnSpPr/>
              <p:nvPr/>
            </p:nvCxnSpPr>
            <p:spPr>
              <a:xfrm flipH="1">
                <a:off x="5049" y="0"/>
                <a:ext cx="2286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923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4C32-2BD2-EF14-CA07-744BBCA39446}"/>
              </a:ext>
            </a:extLst>
          </p:cNvPr>
          <p:cNvSpPr>
            <a:spLocks noGrp="1"/>
          </p:cNvSpPr>
          <p:nvPr>
            <p:ph type="title"/>
          </p:nvPr>
        </p:nvSpPr>
        <p:spPr>
          <a:xfrm>
            <a:off x="838200" y="346075"/>
            <a:ext cx="10515600" cy="1325563"/>
          </a:xfrm>
        </p:spPr>
        <p:txBody>
          <a:bodyPr/>
          <a:lstStyle/>
          <a:p>
            <a:r>
              <a:rPr lang="en-US" dirty="0"/>
              <a:t>User Interface</a:t>
            </a:r>
          </a:p>
        </p:txBody>
      </p:sp>
      <p:pic>
        <p:nvPicPr>
          <p:cNvPr id="9" name="Picture 8">
            <a:extLst>
              <a:ext uri="{FF2B5EF4-FFF2-40B4-BE49-F238E27FC236}">
                <a16:creationId xmlns:a16="http://schemas.microsoft.com/office/drawing/2014/main" id="{CCC7983B-E190-0A6F-9568-051A35ACE216}"/>
              </a:ext>
            </a:extLst>
          </p:cNvPr>
          <p:cNvPicPr>
            <a:picLocks noChangeAspect="1"/>
          </p:cNvPicPr>
          <p:nvPr/>
        </p:nvPicPr>
        <p:blipFill>
          <a:blip r:embed="rId2"/>
          <a:stretch>
            <a:fillRect/>
          </a:stretch>
        </p:blipFill>
        <p:spPr>
          <a:xfrm>
            <a:off x="2752678" y="1671638"/>
            <a:ext cx="6686644" cy="4345247"/>
          </a:xfrm>
          <a:prstGeom prst="rect">
            <a:avLst/>
          </a:prstGeom>
        </p:spPr>
      </p:pic>
      <p:sp>
        <p:nvSpPr>
          <p:cNvPr id="12" name="Rectangle 11">
            <a:extLst>
              <a:ext uri="{FF2B5EF4-FFF2-40B4-BE49-F238E27FC236}">
                <a16:creationId xmlns:a16="http://schemas.microsoft.com/office/drawing/2014/main" id="{A39FE5E9-D971-80DF-BAC3-6F0BAF4F182D}"/>
              </a:ext>
            </a:extLst>
          </p:cNvPr>
          <p:cNvSpPr/>
          <p:nvPr/>
        </p:nvSpPr>
        <p:spPr>
          <a:xfrm>
            <a:off x="3850640" y="2143760"/>
            <a:ext cx="4490720" cy="48768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09954B8-B5DD-260E-55A4-A4D4D9307F0D}"/>
              </a:ext>
            </a:extLst>
          </p:cNvPr>
          <p:cNvSpPr/>
          <p:nvPr/>
        </p:nvSpPr>
        <p:spPr>
          <a:xfrm>
            <a:off x="5283200" y="3065304"/>
            <a:ext cx="1778000" cy="116125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B318307-636C-4C5A-5A9F-0D85B3982775}"/>
              </a:ext>
            </a:extLst>
          </p:cNvPr>
          <p:cNvSpPr/>
          <p:nvPr/>
        </p:nvSpPr>
        <p:spPr>
          <a:xfrm>
            <a:off x="4856480" y="4293157"/>
            <a:ext cx="660400" cy="7345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3E2660B-840C-B05A-A299-70FB5F97CEAE}"/>
              </a:ext>
            </a:extLst>
          </p:cNvPr>
          <p:cNvSpPr/>
          <p:nvPr/>
        </p:nvSpPr>
        <p:spPr>
          <a:xfrm>
            <a:off x="5577840" y="4328159"/>
            <a:ext cx="1391920" cy="62841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8A6F4E-64E1-DC54-790C-0FD6FD90C6ED}"/>
              </a:ext>
            </a:extLst>
          </p:cNvPr>
          <p:cNvSpPr/>
          <p:nvPr/>
        </p:nvSpPr>
        <p:spPr>
          <a:xfrm>
            <a:off x="5765800" y="5012135"/>
            <a:ext cx="660400" cy="31170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89265C-BCCC-9FED-A9F4-2C67C4DFB294}"/>
              </a:ext>
            </a:extLst>
          </p:cNvPr>
          <p:cNvSpPr txBox="1"/>
          <p:nvPr/>
        </p:nvSpPr>
        <p:spPr>
          <a:xfrm>
            <a:off x="1151114" y="4454210"/>
            <a:ext cx="886954" cy="369332"/>
          </a:xfrm>
          <a:prstGeom prst="rect">
            <a:avLst/>
          </a:prstGeom>
          <a:noFill/>
          <a:ln>
            <a:solidFill>
              <a:schemeClr val="tx1"/>
            </a:solidFill>
          </a:ln>
        </p:spPr>
        <p:txBody>
          <a:bodyPr wrap="square" rtlCol="0">
            <a:spAutoFit/>
          </a:bodyPr>
          <a:lstStyle/>
          <a:p>
            <a:r>
              <a:rPr lang="en-US" dirty="0"/>
              <a:t>Labels</a:t>
            </a:r>
          </a:p>
        </p:txBody>
      </p:sp>
      <p:sp>
        <p:nvSpPr>
          <p:cNvPr id="19" name="TextBox 18">
            <a:extLst>
              <a:ext uri="{FF2B5EF4-FFF2-40B4-BE49-F238E27FC236}">
                <a16:creationId xmlns:a16="http://schemas.microsoft.com/office/drawing/2014/main" id="{E1441440-EE0E-58D5-6A07-0A08E3DAF9A9}"/>
              </a:ext>
            </a:extLst>
          </p:cNvPr>
          <p:cNvSpPr txBox="1"/>
          <p:nvPr/>
        </p:nvSpPr>
        <p:spPr>
          <a:xfrm>
            <a:off x="10153932" y="2202934"/>
            <a:ext cx="886954" cy="369332"/>
          </a:xfrm>
          <a:prstGeom prst="rect">
            <a:avLst/>
          </a:prstGeom>
          <a:noFill/>
          <a:ln>
            <a:solidFill>
              <a:schemeClr val="tx1"/>
            </a:solidFill>
          </a:ln>
        </p:spPr>
        <p:txBody>
          <a:bodyPr wrap="square" rtlCol="0">
            <a:spAutoFit/>
          </a:bodyPr>
          <a:lstStyle/>
          <a:p>
            <a:r>
              <a:rPr lang="en-US" dirty="0"/>
              <a:t>Label</a:t>
            </a:r>
          </a:p>
        </p:txBody>
      </p:sp>
      <p:sp>
        <p:nvSpPr>
          <p:cNvPr id="20" name="TextBox 19">
            <a:extLst>
              <a:ext uri="{FF2B5EF4-FFF2-40B4-BE49-F238E27FC236}">
                <a16:creationId xmlns:a16="http://schemas.microsoft.com/office/drawing/2014/main" id="{41BCE4D0-342A-6864-93C9-BF5547685778}"/>
              </a:ext>
            </a:extLst>
          </p:cNvPr>
          <p:cNvSpPr txBox="1"/>
          <p:nvPr/>
        </p:nvSpPr>
        <p:spPr>
          <a:xfrm>
            <a:off x="10153932" y="3276600"/>
            <a:ext cx="886954" cy="369332"/>
          </a:xfrm>
          <a:prstGeom prst="rect">
            <a:avLst/>
          </a:prstGeom>
          <a:noFill/>
          <a:ln>
            <a:solidFill>
              <a:schemeClr val="tx1"/>
            </a:solidFill>
          </a:ln>
        </p:spPr>
        <p:txBody>
          <a:bodyPr wrap="square" rtlCol="0">
            <a:spAutoFit/>
          </a:bodyPr>
          <a:lstStyle/>
          <a:p>
            <a:r>
              <a:rPr lang="en-US" dirty="0"/>
              <a:t>Image</a:t>
            </a:r>
          </a:p>
        </p:txBody>
      </p:sp>
      <p:sp>
        <p:nvSpPr>
          <p:cNvPr id="22" name="TextBox 21">
            <a:extLst>
              <a:ext uri="{FF2B5EF4-FFF2-40B4-BE49-F238E27FC236}">
                <a16:creationId xmlns:a16="http://schemas.microsoft.com/office/drawing/2014/main" id="{3FB732FE-5873-6115-9DFC-644571D151A1}"/>
              </a:ext>
            </a:extLst>
          </p:cNvPr>
          <p:cNvSpPr txBox="1"/>
          <p:nvPr/>
        </p:nvSpPr>
        <p:spPr>
          <a:xfrm>
            <a:off x="721360" y="5036345"/>
            <a:ext cx="1327738" cy="369332"/>
          </a:xfrm>
          <a:prstGeom prst="rect">
            <a:avLst/>
          </a:prstGeom>
          <a:noFill/>
          <a:ln>
            <a:solidFill>
              <a:schemeClr val="tx1"/>
            </a:solidFill>
          </a:ln>
        </p:spPr>
        <p:txBody>
          <a:bodyPr wrap="square" rtlCol="0">
            <a:spAutoFit/>
          </a:bodyPr>
          <a:lstStyle/>
          <a:p>
            <a:r>
              <a:rPr lang="en-US" dirty="0"/>
              <a:t>Pushbutton</a:t>
            </a:r>
          </a:p>
        </p:txBody>
      </p:sp>
      <p:sp>
        <p:nvSpPr>
          <p:cNvPr id="23" name="TextBox 22">
            <a:extLst>
              <a:ext uri="{FF2B5EF4-FFF2-40B4-BE49-F238E27FC236}">
                <a16:creationId xmlns:a16="http://schemas.microsoft.com/office/drawing/2014/main" id="{CBD72340-9626-8446-A93A-55A7FA608894}"/>
              </a:ext>
            </a:extLst>
          </p:cNvPr>
          <p:cNvSpPr txBox="1"/>
          <p:nvPr/>
        </p:nvSpPr>
        <p:spPr>
          <a:xfrm>
            <a:off x="1151114" y="3174087"/>
            <a:ext cx="886954" cy="369332"/>
          </a:xfrm>
          <a:prstGeom prst="rect">
            <a:avLst/>
          </a:prstGeom>
          <a:noFill/>
          <a:ln>
            <a:solidFill>
              <a:schemeClr val="tx1"/>
            </a:solidFill>
          </a:ln>
        </p:spPr>
        <p:txBody>
          <a:bodyPr wrap="square" rtlCol="0">
            <a:spAutoFit/>
          </a:bodyPr>
          <a:lstStyle/>
          <a:p>
            <a:r>
              <a:rPr lang="en-US" dirty="0"/>
              <a:t>Frame2</a:t>
            </a:r>
          </a:p>
        </p:txBody>
      </p:sp>
      <p:sp>
        <p:nvSpPr>
          <p:cNvPr id="24" name="TextBox 23">
            <a:extLst>
              <a:ext uri="{FF2B5EF4-FFF2-40B4-BE49-F238E27FC236}">
                <a16:creationId xmlns:a16="http://schemas.microsoft.com/office/drawing/2014/main" id="{5D49B02F-280D-0A55-4A55-928094CD29AD}"/>
              </a:ext>
            </a:extLst>
          </p:cNvPr>
          <p:cNvSpPr txBox="1"/>
          <p:nvPr/>
        </p:nvSpPr>
        <p:spPr>
          <a:xfrm>
            <a:off x="1151114" y="2167374"/>
            <a:ext cx="886954" cy="369332"/>
          </a:xfrm>
          <a:prstGeom prst="rect">
            <a:avLst/>
          </a:prstGeom>
          <a:noFill/>
          <a:ln>
            <a:solidFill>
              <a:schemeClr val="tx1"/>
            </a:solidFill>
          </a:ln>
        </p:spPr>
        <p:txBody>
          <a:bodyPr wrap="square" rtlCol="0">
            <a:spAutoFit/>
          </a:bodyPr>
          <a:lstStyle/>
          <a:p>
            <a:r>
              <a:rPr lang="en-US" dirty="0"/>
              <a:t>Frame1</a:t>
            </a:r>
          </a:p>
        </p:txBody>
      </p:sp>
      <p:sp>
        <p:nvSpPr>
          <p:cNvPr id="25" name="TextBox 24">
            <a:extLst>
              <a:ext uri="{FF2B5EF4-FFF2-40B4-BE49-F238E27FC236}">
                <a16:creationId xmlns:a16="http://schemas.microsoft.com/office/drawing/2014/main" id="{DDA5A8A4-F233-7F87-29E1-96DA670D1AE4}"/>
              </a:ext>
            </a:extLst>
          </p:cNvPr>
          <p:cNvSpPr txBox="1"/>
          <p:nvPr/>
        </p:nvSpPr>
        <p:spPr>
          <a:xfrm>
            <a:off x="10153932" y="4454210"/>
            <a:ext cx="1072868" cy="369332"/>
          </a:xfrm>
          <a:prstGeom prst="rect">
            <a:avLst/>
          </a:prstGeom>
          <a:noFill/>
          <a:ln>
            <a:solidFill>
              <a:schemeClr val="tx1"/>
            </a:solidFill>
          </a:ln>
        </p:spPr>
        <p:txBody>
          <a:bodyPr wrap="square" rtlCol="0">
            <a:spAutoFit/>
          </a:bodyPr>
          <a:lstStyle/>
          <a:p>
            <a:r>
              <a:rPr lang="en-US" dirty="0"/>
              <a:t>Line Edit</a:t>
            </a:r>
          </a:p>
        </p:txBody>
      </p:sp>
      <p:cxnSp>
        <p:nvCxnSpPr>
          <p:cNvPr id="27" name="Straight Arrow Connector 26">
            <a:extLst>
              <a:ext uri="{FF2B5EF4-FFF2-40B4-BE49-F238E27FC236}">
                <a16:creationId xmlns:a16="http://schemas.microsoft.com/office/drawing/2014/main" id="{42B35E88-9EA9-81A5-3D6E-2A611757C5FD}"/>
              </a:ext>
            </a:extLst>
          </p:cNvPr>
          <p:cNvCxnSpPr>
            <a:cxnSpLocks/>
          </p:cNvCxnSpPr>
          <p:nvPr/>
        </p:nvCxnSpPr>
        <p:spPr>
          <a:xfrm flipH="1">
            <a:off x="2049098" y="2387600"/>
            <a:ext cx="121226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7FF936A-3629-6A3C-6578-C5FC614169FF}"/>
              </a:ext>
            </a:extLst>
          </p:cNvPr>
          <p:cNvCxnSpPr>
            <a:cxnSpLocks/>
          </p:cNvCxnSpPr>
          <p:nvPr/>
        </p:nvCxnSpPr>
        <p:spPr>
          <a:xfrm flipH="1">
            <a:off x="2049098" y="3368913"/>
            <a:ext cx="121226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B0A5ADA-EFC4-9570-87FD-98D67E0DF0D7}"/>
              </a:ext>
            </a:extLst>
          </p:cNvPr>
          <p:cNvCxnSpPr>
            <a:cxnSpLocks/>
          </p:cNvCxnSpPr>
          <p:nvPr/>
        </p:nvCxnSpPr>
        <p:spPr>
          <a:xfrm flipH="1">
            <a:off x="2049098" y="4638876"/>
            <a:ext cx="280738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CBC8FDBC-3D21-FDC4-0043-E1EFDD4EA5B8}"/>
              </a:ext>
            </a:extLst>
          </p:cNvPr>
          <p:cNvCxnSpPr>
            <a:cxnSpLocks/>
          </p:cNvCxnSpPr>
          <p:nvPr/>
        </p:nvCxnSpPr>
        <p:spPr>
          <a:xfrm flipH="1">
            <a:off x="2049098" y="5243040"/>
            <a:ext cx="371670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FC367C3-8D0C-63DF-F7FC-A4AD98CBBF98}"/>
              </a:ext>
            </a:extLst>
          </p:cNvPr>
          <p:cNvCxnSpPr>
            <a:cxnSpLocks/>
            <a:stCxn id="12" idx="3"/>
          </p:cNvCxnSpPr>
          <p:nvPr/>
        </p:nvCxnSpPr>
        <p:spPr>
          <a:xfrm>
            <a:off x="8341360" y="2387600"/>
            <a:ext cx="1801542" cy="709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28C3DBD-1740-D735-5F20-9D434A2F46CD}"/>
              </a:ext>
            </a:extLst>
          </p:cNvPr>
          <p:cNvCxnSpPr>
            <a:cxnSpLocks/>
          </p:cNvCxnSpPr>
          <p:nvPr/>
        </p:nvCxnSpPr>
        <p:spPr>
          <a:xfrm>
            <a:off x="7061200" y="3479121"/>
            <a:ext cx="308170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ABBFFA3-6368-457E-2DF3-945363632F95}"/>
              </a:ext>
            </a:extLst>
          </p:cNvPr>
          <p:cNvCxnSpPr>
            <a:cxnSpLocks/>
            <a:endCxn id="25" idx="1"/>
          </p:cNvCxnSpPr>
          <p:nvPr/>
        </p:nvCxnSpPr>
        <p:spPr>
          <a:xfrm>
            <a:off x="6969760" y="4638876"/>
            <a:ext cx="318417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4718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4C32-2BD2-EF14-CA07-744BBCA39446}"/>
              </a:ext>
            </a:extLst>
          </p:cNvPr>
          <p:cNvSpPr>
            <a:spLocks noGrp="1"/>
          </p:cNvSpPr>
          <p:nvPr>
            <p:ph type="title"/>
          </p:nvPr>
        </p:nvSpPr>
        <p:spPr>
          <a:xfrm>
            <a:off x="838200" y="346075"/>
            <a:ext cx="10515600" cy="1325563"/>
          </a:xfrm>
        </p:spPr>
        <p:txBody>
          <a:bodyPr/>
          <a:lstStyle/>
          <a:p>
            <a:r>
              <a:rPr lang="en-US" dirty="0"/>
              <a:t>User Interface</a:t>
            </a:r>
          </a:p>
        </p:txBody>
      </p:sp>
      <p:grpSp>
        <p:nvGrpSpPr>
          <p:cNvPr id="4" name="Group 3">
            <a:extLst>
              <a:ext uri="{FF2B5EF4-FFF2-40B4-BE49-F238E27FC236}">
                <a16:creationId xmlns:a16="http://schemas.microsoft.com/office/drawing/2014/main" id="{80BADA86-8B0E-349B-71CF-B6A841C66655}"/>
              </a:ext>
            </a:extLst>
          </p:cNvPr>
          <p:cNvGrpSpPr/>
          <p:nvPr/>
        </p:nvGrpSpPr>
        <p:grpSpPr>
          <a:xfrm>
            <a:off x="2375581" y="1463832"/>
            <a:ext cx="7440838" cy="4766787"/>
            <a:chOff x="2434683" y="1671638"/>
            <a:chExt cx="7322634" cy="4691062"/>
          </a:xfrm>
        </p:grpSpPr>
        <p:pic>
          <p:nvPicPr>
            <p:cNvPr id="11" name="Picture 10">
              <a:extLst>
                <a:ext uri="{FF2B5EF4-FFF2-40B4-BE49-F238E27FC236}">
                  <a16:creationId xmlns:a16="http://schemas.microsoft.com/office/drawing/2014/main" id="{2FB03BE6-60C9-6945-47B9-45C1FB0FD891}"/>
                </a:ext>
              </a:extLst>
            </p:cNvPr>
            <p:cNvPicPr>
              <a:picLocks noChangeAspect="1"/>
            </p:cNvPicPr>
            <p:nvPr/>
          </p:nvPicPr>
          <p:blipFill>
            <a:blip r:embed="rId2"/>
            <a:stretch>
              <a:fillRect/>
            </a:stretch>
          </p:blipFill>
          <p:spPr>
            <a:xfrm>
              <a:off x="2434683" y="1671638"/>
              <a:ext cx="7322634" cy="4691062"/>
            </a:xfrm>
            <a:prstGeom prst="rect">
              <a:avLst/>
            </a:prstGeom>
          </p:spPr>
        </p:pic>
        <p:pic>
          <p:nvPicPr>
            <p:cNvPr id="3" name="Picture 2">
              <a:extLst>
                <a:ext uri="{FF2B5EF4-FFF2-40B4-BE49-F238E27FC236}">
                  <a16:creationId xmlns:a16="http://schemas.microsoft.com/office/drawing/2014/main" id="{BCA74AB9-9D69-FCFB-E58A-69B02EF31149}"/>
                </a:ext>
              </a:extLst>
            </p:cNvPr>
            <p:cNvPicPr>
              <a:picLocks noChangeAspect="1"/>
            </p:cNvPicPr>
            <p:nvPr/>
          </p:nvPicPr>
          <p:blipFill rotWithShape="1">
            <a:blip r:embed="rId2"/>
            <a:srcRect l="961" t="53045" b="8579"/>
            <a:stretch/>
          </p:blipFill>
          <p:spPr>
            <a:xfrm>
              <a:off x="2505075" y="2889250"/>
              <a:ext cx="7252242" cy="1800225"/>
            </a:xfrm>
            <a:prstGeom prst="rect">
              <a:avLst/>
            </a:prstGeom>
          </p:spPr>
        </p:pic>
      </p:grpSp>
      <p:sp>
        <p:nvSpPr>
          <p:cNvPr id="5" name="Rectangle 4">
            <a:extLst>
              <a:ext uri="{FF2B5EF4-FFF2-40B4-BE49-F238E27FC236}">
                <a16:creationId xmlns:a16="http://schemas.microsoft.com/office/drawing/2014/main" id="{52E05DE9-2478-34DB-FD55-CF3C8174091C}"/>
              </a:ext>
            </a:extLst>
          </p:cNvPr>
          <p:cNvSpPr/>
          <p:nvPr/>
        </p:nvSpPr>
        <p:spPr>
          <a:xfrm>
            <a:off x="3861670" y="1747767"/>
            <a:ext cx="4490720" cy="34795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475F16F-1EAE-AC67-95BA-FE2A3EA51A26}"/>
              </a:ext>
            </a:extLst>
          </p:cNvPr>
          <p:cNvSpPr txBox="1"/>
          <p:nvPr/>
        </p:nvSpPr>
        <p:spPr>
          <a:xfrm>
            <a:off x="10153932" y="1713715"/>
            <a:ext cx="886954" cy="369332"/>
          </a:xfrm>
          <a:prstGeom prst="rect">
            <a:avLst/>
          </a:prstGeom>
          <a:noFill/>
          <a:ln>
            <a:solidFill>
              <a:schemeClr val="tx1"/>
            </a:solidFill>
          </a:ln>
        </p:spPr>
        <p:txBody>
          <a:bodyPr wrap="square" rtlCol="0">
            <a:spAutoFit/>
          </a:bodyPr>
          <a:lstStyle/>
          <a:p>
            <a:r>
              <a:rPr lang="en-US" dirty="0"/>
              <a:t>Label</a:t>
            </a:r>
          </a:p>
        </p:txBody>
      </p:sp>
      <p:cxnSp>
        <p:nvCxnSpPr>
          <p:cNvPr id="8" name="Straight Arrow Connector 7">
            <a:extLst>
              <a:ext uri="{FF2B5EF4-FFF2-40B4-BE49-F238E27FC236}">
                <a16:creationId xmlns:a16="http://schemas.microsoft.com/office/drawing/2014/main" id="{7A390202-3E6B-1008-CF71-D838664BFEA9}"/>
              </a:ext>
            </a:extLst>
          </p:cNvPr>
          <p:cNvCxnSpPr>
            <a:cxnSpLocks/>
            <a:stCxn id="5" idx="3"/>
            <a:endCxn id="6" idx="1"/>
          </p:cNvCxnSpPr>
          <p:nvPr/>
        </p:nvCxnSpPr>
        <p:spPr>
          <a:xfrm flipV="1">
            <a:off x="8352390" y="1898381"/>
            <a:ext cx="1801542" cy="2336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47E5E615-0BC1-70C1-A19E-6B2AD81C551A}"/>
              </a:ext>
            </a:extLst>
          </p:cNvPr>
          <p:cNvSpPr/>
          <p:nvPr/>
        </p:nvSpPr>
        <p:spPr>
          <a:xfrm>
            <a:off x="2255520" y="5764340"/>
            <a:ext cx="7680960" cy="59602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73E0FB6-5A22-C5CF-FBA0-BA8248A28FD7}"/>
              </a:ext>
            </a:extLst>
          </p:cNvPr>
          <p:cNvSpPr txBox="1"/>
          <p:nvPr/>
        </p:nvSpPr>
        <p:spPr>
          <a:xfrm>
            <a:off x="391160" y="5849510"/>
            <a:ext cx="1327738" cy="369332"/>
          </a:xfrm>
          <a:prstGeom prst="rect">
            <a:avLst/>
          </a:prstGeom>
          <a:noFill/>
          <a:ln>
            <a:solidFill>
              <a:schemeClr val="tx1"/>
            </a:solidFill>
          </a:ln>
        </p:spPr>
        <p:txBody>
          <a:bodyPr wrap="square" rtlCol="0">
            <a:spAutoFit/>
          </a:bodyPr>
          <a:lstStyle/>
          <a:p>
            <a:r>
              <a:rPr lang="en-US" dirty="0"/>
              <a:t>Pushbutton</a:t>
            </a:r>
          </a:p>
        </p:txBody>
      </p:sp>
      <p:cxnSp>
        <p:nvCxnSpPr>
          <p:cNvPr id="13" name="Straight Arrow Connector 12">
            <a:extLst>
              <a:ext uri="{FF2B5EF4-FFF2-40B4-BE49-F238E27FC236}">
                <a16:creationId xmlns:a16="http://schemas.microsoft.com/office/drawing/2014/main" id="{129CE607-BC9F-DFF7-EFBC-29521707295E}"/>
              </a:ext>
            </a:extLst>
          </p:cNvPr>
          <p:cNvCxnSpPr>
            <a:cxnSpLocks/>
          </p:cNvCxnSpPr>
          <p:nvPr/>
        </p:nvCxnSpPr>
        <p:spPr>
          <a:xfrm flipH="1">
            <a:off x="1718898" y="6056205"/>
            <a:ext cx="53662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2C674A0C-D1F7-FD34-290E-FA27B3694B4B}"/>
              </a:ext>
            </a:extLst>
          </p:cNvPr>
          <p:cNvSpPr/>
          <p:nvPr/>
        </p:nvSpPr>
        <p:spPr>
          <a:xfrm>
            <a:off x="2255520" y="2127018"/>
            <a:ext cx="7680960" cy="36223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0A0F2B2-90C4-5ECE-99DC-A4C1D4E877AB}"/>
              </a:ext>
            </a:extLst>
          </p:cNvPr>
          <p:cNvSpPr txBox="1"/>
          <p:nvPr/>
        </p:nvSpPr>
        <p:spPr>
          <a:xfrm>
            <a:off x="284480" y="2100428"/>
            <a:ext cx="1434418" cy="369332"/>
          </a:xfrm>
          <a:prstGeom prst="rect">
            <a:avLst/>
          </a:prstGeom>
          <a:noFill/>
          <a:ln>
            <a:solidFill>
              <a:schemeClr val="tx1"/>
            </a:solidFill>
          </a:ln>
        </p:spPr>
        <p:txBody>
          <a:bodyPr wrap="square" rtlCol="0">
            <a:spAutoFit/>
          </a:bodyPr>
          <a:lstStyle/>
          <a:p>
            <a:r>
              <a:rPr lang="en-US" dirty="0"/>
              <a:t>Pushbuttons</a:t>
            </a:r>
          </a:p>
        </p:txBody>
      </p:sp>
      <p:cxnSp>
        <p:nvCxnSpPr>
          <p:cNvPr id="17" name="Straight Arrow Connector 16">
            <a:extLst>
              <a:ext uri="{FF2B5EF4-FFF2-40B4-BE49-F238E27FC236}">
                <a16:creationId xmlns:a16="http://schemas.microsoft.com/office/drawing/2014/main" id="{6DCDCFE0-7582-4643-706C-723EA093147F}"/>
              </a:ext>
            </a:extLst>
          </p:cNvPr>
          <p:cNvCxnSpPr>
            <a:cxnSpLocks/>
          </p:cNvCxnSpPr>
          <p:nvPr/>
        </p:nvCxnSpPr>
        <p:spPr>
          <a:xfrm flipH="1">
            <a:off x="1718898" y="2307123"/>
            <a:ext cx="536622"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E35F917-48AF-C17F-336F-9CA2665537C3}"/>
              </a:ext>
            </a:extLst>
          </p:cNvPr>
          <p:cNvSpPr txBox="1"/>
          <p:nvPr/>
        </p:nvSpPr>
        <p:spPr>
          <a:xfrm>
            <a:off x="10296172" y="3662559"/>
            <a:ext cx="1434418" cy="369332"/>
          </a:xfrm>
          <a:prstGeom prst="rect">
            <a:avLst/>
          </a:prstGeom>
          <a:noFill/>
          <a:ln>
            <a:solidFill>
              <a:schemeClr val="tx1"/>
            </a:solidFill>
          </a:ln>
        </p:spPr>
        <p:txBody>
          <a:bodyPr wrap="square" rtlCol="0">
            <a:spAutoFit/>
          </a:bodyPr>
          <a:lstStyle/>
          <a:p>
            <a:r>
              <a:rPr lang="en-US" dirty="0"/>
              <a:t>Table Widget</a:t>
            </a:r>
          </a:p>
        </p:txBody>
      </p:sp>
      <p:cxnSp>
        <p:nvCxnSpPr>
          <p:cNvPr id="23" name="Straight Arrow Connector 22">
            <a:extLst>
              <a:ext uri="{FF2B5EF4-FFF2-40B4-BE49-F238E27FC236}">
                <a16:creationId xmlns:a16="http://schemas.microsoft.com/office/drawing/2014/main" id="{E137E42F-342A-9213-2F59-E69B1D6F0F8E}"/>
              </a:ext>
            </a:extLst>
          </p:cNvPr>
          <p:cNvCxnSpPr>
            <a:cxnSpLocks/>
          </p:cNvCxnSpPr>
          <p:nvPr/>
        </p:nvCxnSpPr>
        <p:spPr>
          <a:xfrm>
            <a:off x="9958659" y="3855756"/>
            <a:ext cx="317188" cy="0"/>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771AE3E1-F30B-AD9F-91E4-AED427776353}"/>
              </a:ext>
            </a:extLst>
          </p:cNvPr>
          <p:cNvSpPr/>
          <p:nvPr/>
        </p:nvSpPr>
        <p:spPr>
          <a:xfrm>
            <a:off x="2255520" y="2531579"/>
            <a:ext cx="7680960" cy="310301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758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6B14-1F63-A45E-8476-F0D45D00A661}"/>
              </a:ext>
            </a:extLst>
          </p:cNvPr>
          <p:cNvSpPr>
            <a:spLocks noGrp="1"/>
          </p:cNvSpPr>
          <p:nvPr>
            <p:ph type="title"/>
          </p:nvPr>
        </p:nvSpPr>
        <p:spPr/>
        <p:txBody>
          <a:bodyPr>
            <a:normAutofit/>
          </a:bodyPr>
          <a:lstStyle/>
          <a:p>
            <a:r>
              <a:rPr lang="en-US" dirty="0">
                <a:effectLst/>
                <a:ea typeface="Calibri" panose="020F0502020204030204" pitchFamily="34" charset="0"/>
                <a:cs typeface="Times New Roman" panose="02020603050405020304" pitchFamily="18" charset="0"/>
              </a:rPr>
              <a:t>FUNCTIONS</a:t>
            </a:r>
            <a:endParaRPr lang="en-US" dirty="0"/>
          </a:p>
        </p:txBody>
      </p:sp>
      <p:sp>
        <p:nvSpPr>
          <p:cNvPr id="3" name="Content Placeholder 2">
            <a:extLst>
              <a:ext uri="{FF2B5EF4-FFF2-40B4-BE49-F238E27FC236}">
                <a16:creationId xmlns:a16="http://schemas.microsoft.com/office/drawing/2014/main" id="{3A7EE52E-CFC5-4191-4B3C-29D3F5BD1C0B}"/>
              </a:ext>
            </a:extLst>
          </p:cNvPr>
          <p:cNvSpPr>
            <a:spLocks noGrp="1"/>
          </p:cNvSpPr>
          <p:nvPr>
            <p:ph idx="1"/>
          </p:nvPr>
        </p:nvSpPr>
        <p:spPr>
          <a:xfrm>
            <a:off x="838200" y="1646747"/>
            <a:ext cx="10515600" cy="1479550"/>
          </a:xfrm>
        </p:spPr>
        <p:txBody>
          <a:bodyPr/>
          <a:lstStyle/>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effectLst/>
                <a:latin typeface="Times New Roman" panose="02020603050405020304" pitchFamily="18" charset="0"/>
                <a:ea typeface="Calibri" panose="020F0502020204030204" pitchFamily="34" charset="0"/>
              </a:rPr>
              <a:t>In login functionality, code captures the values entered in two line edit widgets (username and password), checks if they match a specific username and password, and based on the result, either open a new window or displays a warning message using a </a:t>
            </a:r>
            <a:r>
              <a:rPr lang="en-US" sz="1800" dirty="0" err="1">
                <a:effectLst/>
                <a:latin typeface="Times New Roman" panose="02020603050405020304" pitchFamily="18" charset="0"/>
                <a:ea typeface="Calibri" panose="020F0502020204030204" pitchFamily="34" charset="0"/>
              </a:rPr>
              <a:t>QMessageBox</a:t>
            </a:r>
            <a:endParaRPr lang="en-US" dirty="0"/>
          </a:p>
        </p:txBody>
      </p:sp>
      <p:pic>
        <p:nvPicPr>
          <p:cNvPr id="4" name="Picture 3" descr="A picture containing text, screenshot, software&#10;&#10;Description automatically generated">
            <a:extLst>
              <a:ext uri="{FF2B5EF4-FFF2-40B4-BE49-F238E27FC236}">
                <a16:creationId xmlns:a16="http://schemas.microsoft.com/office/drawing/2014/main" id="{166FE7A0-92D9-BDA9-42F4-A4548832DBA4}"/>
              </a:ext>
            </a:extLst>
          </p:cNvPr>
          <p:cNvPicPr>
            <a:picLocks noChangeAspect="1"/>
          </p:cNvPicPr>
          <p:nvPr/>
        </p:nvPicPr>
        <p:blipFill>
          <a:blip r:embed="rId2"/>
          <a:stretch>
            <a:fillRect/>
          </a:stretch>
        </p:blipFill>
        <p:spPr>
          <a:xfrm>
            <a:off x="1204913" y="3305175"/>
            <a:ext cx="4724400" cy="3016348"/>
          </a:xfrm>
          <a:prstGeom prst="rect">
            <a:avLst/>
          </a:prstGeom>
        </p:spPr>
      </p:pic>
      <p:pic>
        <p:nvPicPr>
          <p:cNvPr id="5" name="Picture 4" descr="A screen shot of a computer&#10;&#10;Description automatically generated with medium confidence">
            <a:extLst>
              <a:ext uri="{FF2B5EF4-FFF2-40B4-BE49-F238E27FC236}">
                <a16:creationId xmlns:a16="http://schemas.microsoft.com/office/drawing/2014/main" id="{BA5CAD52-4D9E-F200-F26A-B37798A952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2689" y="3301431"/>
            <a:ext cx="4638675" cy="3020092"/>
          </a:xfrm>
          <a:prstGeom prst="rect">
            <a:avLst/>
          </a:prstGeom>
        </p:spPr>
      </p:pic>
    </p:spTree>
    <p:extLst>
      <p:ext uri="{BB962C8B-B14F-4D97-AF65-F5344CB8AC3E}">
        <p14:creationId xmlns:p14="http://schemas.microsoft.com/office/powerpoint/2010/main" val="310245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1058</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STUDENT MANAGEMENT SYSTEM</vt:lpstr>
      <vt:lpstr>INTRODUCTION</vt:lpstr>
      <vt:lpstr>SOFTWARES &amp; DATABASE</vt:lpstr>
      <vt:lpstr>LIBRARIES</vt:lpstr>
      <vt:lpstr>MAIN FUNCTIONS</vt:lpstr>
      <vt:lpstr>FLOW DIAGRAM</vt:lpstr>
      <vt:lpstr>User Interface</vt:lpstr>
      <vt:lpstr>User Interface</vt:lpstr>
      <vt:lpstr>FUNCTIONS</vt:lpstr>
      <vt:lpstr>FUNCTIONS</vt:lpstr>
      <vt:lpstr>FUNCTIONS</vt:lpstr>
      <vt:lpstr>FUNCTIONS</vt:lpstr>
      <vt:lpstr>FUNCTIONS</vt:lpstr>
      <vt:lpstr>FUNCTIONS</vt:lpstr>
      <vt:lpstr>FUNCTIONS</vt:lpstr>
      <vt:lpstr>FUNCTIONS</vt:lpstr>
      <vt:lpstr>FUNCTIONS</vt:lpstr>
      <vt:lpstr>FUNCTIONS</vt:lpstr>
      <vt:lpstr>STUDENT MANAGEMENT DATABASE EXE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Umaza Naeem</dc:creator>
  <cp:lastModifiedBy>Umaza Naeem</cp:lastModifiedBy>
  <cp:revision>3</cp:revision>
  <dcterms:created xsi:type="dcterms:W3CDTF">2023-06-18T17:56:20Z</dcterms:created>
  <dcterms:modified xsi:type="dcterms:W3CDTF">2023-06-18T20:43:34Z</dcterms:modified>
</cp:coreProperties>
</file>