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60" r:id="rId3"/>
    <p:sldId id="272" r:id="rId4"/>
    <p:sldId id="268" r:id="rId5"/>
    <p:sldId id="333" r:id="rId6"/>
    <p:sldId id="335" r:id="rId7"/>
    <p:sldId id="337" r:id="rId8"/>
    <p:sldId id="296" r:id="rId9"/>
    <p:sldId id="274" r:id="rId10"/>
    <p:sldId id="355" r:id="rId1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0" y="0"/>
      </p:cViewPr>
      <p:guideLst>
        <p:guide orient="horz" pos="2158"/>
        <p:guide pos="384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8" name="Rectangle 3"/>
          <p:cNvSpPr/>
          <p:nvPr/>
        </p:nvSpPr>
        <p:spPr>
          <a:xfrm>
            <a:off x="6820535" y="2026920"/>
            <a:ext cx="5149850" cy="2487295"/>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pPr marL="571500" indent="-571500">
              <a:buFont typeface="Wingdings" panose="05000000000000000000" charset="0"/>
              <a:buChar char="q"/>
            </a:pPr>
            <a:r>
              <a:rPr lang="en-US" altLang="zh-CN" sz="4000" b="1">
                <a:sym typeface="+mn-ea"/>
              </a:rPr>
              <a:t>HOW TO PERFORM SOFTWARE TESTING?</a:t>
            </a:r>
            <a:endParaRPr lang="zh-CN" altLang="en-US" sz="4000" b="1"/>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814705" y="962025"/>
            <a:ext cx="10604500" cy="814070"/>
          </a:xfrm>
          <a:prstGeom prst="rect">
            <a:avLst/>
          </a:prstGeom>
          <a:noFill/>
          <a:ln w="9525">
            <a:noFill/>
          </a:ln>
        </p:spPr>
        <p:txBody>
          <a:bodyPr wrap="none">
            <a:noAutofit/>
          </a:bodyPr>
          <a:p>
            <a:pPr eaLnBrk="1" hangingPunct="1"/>
            <a:endParaRPr lang="en-US" altLang="zh-CN" sz="4400" b="1" u="sng" dirty="0">
              <a:gradFill>
                <a:gsLst>
                  <a:gs pos="0">
                    <a:srgbClr val="012D86"/>
                  </a:gs>
                  <a:gs pos="100000">
                    <a:srgbClr val="0E2557"/>
                  </a:gs>
                </a:gsLst>
                <a:lin scaled="0"/>
              </a:gra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498475" y="2242185"/>
            <a:ext cx="4096385" cy="1322070"/>
          </a:xfrm>
          <a:prstGeom prst="rect">
            <a:avLst/>
          </a:prstGeom>
          <a:noFill/>
          <a:ln w="9525">
            <a:noFill/>
          </a:ln>
        </p:spPr>
        <p:txBody>
          <a:bodyPr wrap="none">
            <a:spAutoFit/>
          </a:bodyPr>
          <a:p>
            <a:pPr marL="1143000" indent="-1143000" eaLnBrk="1" hangingPunct="1">
              <a:buFont typeface="Wingdings" panose="05000000000000000000" charset="0"/>
              <a:buChar char="ü"/>
            </a:pPr>
            <a:r>
              <a:rPr lang="en-US" altLang="zh-CN" sz="80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Steps </a:t>
            </a:r>
            <a:endParaRPr lang="en-US" altLang="zh-CN" sz="80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8" name="文本框 4"/>
          <p:cNvSpPr/>
          <p:nvPr/>
        </p:nvSpPr>
        <p:spPr>
          <a:xfrm>
            <a:off x="498475" y="3641725"/>
            <a:ext cx="5470525" cy="829945"/>
          </a:xfrm>
          <a:prstGeom prst="rect">
            <a:avLst/>
          </a:prstGeom>
          <a:noFill/>
          <a:ln w="9525">
            <a:noFill/>
          </a:ln>
        </p:spPr>
        <p:txBody>
          <a:bodyPr wrap="none">
            <a:spAutoFit/>
          </a:bodyPr>
          <a:p>
            <a:pPr eaLnBrk="1" hangingPunct="1"/>
            <a:r>
              <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for software testing</a:t>
            </a:r>
            <a:endPar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335395" y="0"/>
            <a:ext cx="5690870" cy="7234555"/>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Develop the Test Plan</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a:t>
            </a: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a:t>
            </a: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 </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altLang="en-US" sz="22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Text Box 1"/>
          <p:cNvSpPr txBox="1"/>
          <p:nvPr/>
        </p:nvSpPr>
        <p:spPr>
          <a:xfrm>
            <a:off x="292735" y="6146800"/>
            <a:ext cx="5505450" cy="566420"/>
          </a:xfrm>
          <a:prstGeom prst="rect">
            <a:avLst/>
          </a:prstGeom>
          <a:noFill/>
        </p:spPr>
        <p:txBody>
          <a:bodyPr wrap="square" rtlCol="0">
            <a:noAutofit/>
          </a:bodyPr>
          <a:p>
            <a:r>
              <a:rPr lang="en-US" altLang="en-US" sz="1200" b="1">
                <a:latin typeface="Times New Roman" panose="02020603050405020304" charset="0"/>
                <a:cs typeface="Times New Roman" panose="02020603050405020304" charset="0"/>
              </a:rPr>
              <a:t>https://www.geeksforgeeks.org/general-steps-of-software-testing-process/</a:t>
            </a:r>
            <a:endParaRPr lang="en-US" altLang="en-US" sz="12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sz="2400"/>
          </a:p>
        </p:txBody>
      </p:sp>
      <p:sp>
        <p:nvSpPr>
          <p:cNvPr id="3" name="Text Box 2"/>
          <p:cNvSpPr txBox="1"/>
          <p:nvPr/>
        </p:nvSpPr>
        <p:spPr>
          <a:xfrm>
            <a:off x="374650" y="2513330"/>
            <a:ext cx="4044950" cy="2861310"/>
          </a:xfrm>
          <a:prstGeom prst="rect">
            <a:avLst/>
          </a:prstGeom>
          <a:noFill/>
        </p:spPr>
        <p:txBody>
          <a:bodyPr wrap="square" rtlCol="0">
            <a:spAutoFit/>
          </a:bodyPr>
          <a:p>
            <a:r>
              <a:rPr lang="en-US" altLang="en-US" sz="2000"/>
              <a:t>This step is essential for creating a Verification, Validation, and Testing Plan to evaluate the software. Testers check if the event plan is complete and accurate. Based on the project's details, they can estimate the resources needed to test the software.</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Develop the Test Plan</a:t>
            </a:r>
            <a:endParaRPr lang="en-US" sz="2400"/>
          </a:p>
        </p:txBody>
      </p:sp>
      <p:sp>
        <p:nvSpPr>
          <p:cNvPr id="5" name="Text Box 4"/>
          <p:cNvSpPr txBox="1"/>
          <p:nvPr/>
        </p:nvSpPr>
        <p:spPr>
          <a:xfrm>
            <a:off x="4592955" y="2513330"/>
            <a:ext cx="3587750" cy="2860675"/>
          </a:xfrm>
          <a:prstGeom prst="rect">
            <a:avLst/>
          </a:prstGeom>
          <a:noFill/>
        </p:spPr>
        <p:txBody>
          <a:bodyPr wrap="square" rtlCol="0">
            <a:noAutofit/>
          </a:bodyPr>
          <a:p>
            <a:r>
              <a:rPr lang="en-US" altLang="en-US" sz="2000"/>
              <a:t>Creating a testing plan is similar to any other software planning process. The plan's structure stays the same, but its details depend on how risky the testers think the software is.</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sz="2400"/>
          </a:p>
        </p:txBody>
      </p:sp>
      <p:sp>
        <p:nvSpPr>
          <p:cNvPr id="8" name="Text Box 7"/>
          <p:cNvSpPr txBox="1"/>
          <p:nvPr/>
        </p:nvSpPr>
        <p:spPr>
          <a:xfrm>
            <a:off x="8341995" y="2536825"/>
            <a:ext cx="3667760" cy="3476625"/>
          </a:xfrm>
          <a:prstGeom prst="rect">
            <a:avLst/>
          </a:prstGeom>
          <a:noFill/>
        </p:spPr>
        <p:txBody>
          <a:bodyPr wrap="square" rtlCol="0">
            <a:spAutoFit/>
          </a:bodyPr>
          <a:p>
            <a:r>
              <a:rPr lang="en-US" altLang="en-US" sz="2000"/>
              <a:t>Most software failures happen because the requirements are incomplete, incorrect, or inconsistent. If requirements are not clear during the planning phase, it can lead to higher implementation costs. Testers need to verify that the requirements are accurate, complete, and don’t conflict with each other.</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This step tests the external and internal design using verification techniques. Testers check if the design meets the requirements and works effectively and efficiently on the chosen hardware.</a:t>
            </a:r>
            <a:endParaRPr lang="en-US" altLang="en-US" sz="2000"/>
          </a:p>
        </p:txBody>
      </p:sp>
      <p:sp>
        <p:nvSpPr>
          <p:cNvPr id="4" name="Text Box 3"/>
          <p:cNvSpPr txBox="1"/>
          <p:nvPr/>
        </p:nvSpPr>
        <p:spPr>
          <a:xfrm>
            <a:off x="4718685" y="1291590"/>
            <a:ext cx="3267710" cy="46037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The method used to build software affects the type and amount of testing needed. More automation means less testing is required. However, if the software is developed using the waterfall method, it’s more prone to errors and needs verification. Fixing issues during development is much cheaper than finding them later during testing.</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This step tests the code while it is running. The methods and tools from the test plan are used to check if the code meets the software requirements and matches the design structure.</a:t>
            </a: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lvl="0" indent="-285750" eaLnBrk="1" hangingPunct="1">
              <a:lnSpc>
                <a:spcPct val="150000"/>
              </a:lnSpc>
              <a:buFont typeface="Wingdings" panose="05000000000000000000" charset="0"/>
              <a:buChar char="Ø"/>
            </a:pPr>
            <a:endParaRPr lang="en-US" sz="2400"/>
          </a:p>
        </p:txBody>
      </p:sp>
      <p:sp>
        <p:nvSpPr>
          <p:cNvPr id="3" name="Text Box 2"/>
          <p:cNvSpPr txBox="1"/>
          <p:nvPr/>
        </p:nvSpPr>
        <p:spPr>
          <a:xfrm>
            <a:off x="374650" y="2513330"/>
            <a:ext cx="4044950" cy="1938020"/>
          </a:xfrm>
          <a:prstGeom prst="rect">
            <a:avLst/>
          </a:prstGeom>
          <a:noFill/>
        </p:spPr>
        <p:txBody>
          <a:bodyPr wrap="square" rtlCol="0">
            <a:spAutoFit/>
          </a:bodyPr>
          <a:p>
            <a:r>
              <a:rPr lang="en-US" altLang="en-US" sz="2000"/>
              <a:t>Acceptance testing helps users see if the software is practical and useful for their daily tasks. It checks if the software works as users expect, not just what the requirements say it should do.</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marL="285750" indent="-285750">
              <a:buFont typeface="Wingdings" panose="05000000000000000000" charset="0"/>
              <a:buChar char="Ø"/>
            </a:pP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p>
            <a:r>
              <a:rPr lang="en-US" altLang="en-US" sz="2000"/>
              <a:t>Test reporting is an ongoing process, done through speaking and writing. It's important to report problems early so they can be fixed quickly and cheaply.</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p>
            <a:r>
              <a:rPr lang="en-US" altLang="en-US" sz="2000"/>
              <a:t>After the test team confirms the software is ready, it should be tested in the production environment to ensure it works with the operating system, other software, and procedures.</a:t>
            </a: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p>
            <a:r>
              <a:rPr lang="en-US" altLang="en-US" sz="2000"/>
              <a:t>Although it's often seen as Step 10, this idea applies during both maintenance and implementation. Whenever requirements change, the test plan must be updated, and the effect of the change on the software should be tested.</a:t>
            </a:r>
            <a:endParaRPr lang="en-US" altLang="en-US" sz="2000"/>
          </a:p>
        </p:txBody>
      </p:sp>
      <p:sp>
        <p:nvSpPr>
          <p:cNvPr id="5" name="Text Box 4"/>
          <p:cNvSpPr txBox="1"/>
          <p:nvPr/>
        </p:nvSpPr>
        <p:spPr>
          <a:xfrm>
            <a:off x="4559935" y="2332355"/>
            <a:ext cx="3587750" cy="2860675"/>
          </a:xfrm>
          <a:prstGeom prst="rect">
            <a:avLst/>
          </a:prstGeom>
          <a:noFill/>
        </p:spPr>
        <p:txBody>
          <a:bodyPr wrap="square" rtlCol="0">
            <a:noAutofit/>
          </a:bodyPr>
          <a:p>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sz="2400"/>
          </a:p>
        </p:txBody>
      </p:sp>
      <p:sp>
        <p:nvSpPr>
          <p:cNvPr id="8" name="Text Box 7"/>
          <p:cNvSpPr txBox="1"/>
          <p:nvPr/>
        </p:nvSpPr>
        <p:spPr>
          <a:xfrm>
            <a:off x="8341995" y="2536825"/>
            <a:ext cx="3667760" cy="2553335"/>
          </a:xfrm>
          <a:prstGeom prst="rect">
            <a:avLst/>
          </a:prstGeom>
          <a:noFill/>
        </p:spPr>
        <p:txBody>
          <a:bodyPr wrap="square" rtlCol="0">
            <a:spAutoFit/>
          </a:bodyPr>
          <a:p>
            <a:r>
              <a:rPr lang="en-US" altLang="en-US" sz="2000"/>
              <a:t>Testing improvements are best made by evaluating how well the testing works after each test. While testers mainly do this, developers, users, and quality assurance professionals should also be involved if available.</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pic>
        <p:nvPicPr>
          <p:cNvPr id="2" name="Picture 1" descr="type-of-software-testing"/>
          <p:cNvPicPr>
            <a:picLocks noChangeAspect="1"/>
          </p:cNvPicPr>
          <p:nvPr/>
        </p:nvPicPr>
        <p:blipFill>
          <a:blip r:embed="rId1"/>
          <a:stretch>
            <a:fillRect/>
          </a:stretch>
        </p:blipFill>
        <p:spPr>
          <a:xfrm>
            <a:off x="570865" y="711835"/>
            <a:ext cx="11114405" cy="5435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组合 4"/>
          <p:cNvGrpSpPr/>
          <p:nvPr/>
        </p:nvGrpSpPr>
        <p:grpSpPr>
          <a:xfrm>
            <a:off x="0" y="0"/>
            <a:ext cx="12247563" cy="711200"/>
            <a:chOff x="0" y="0"/>
            <a:chExt cx="12247809" cy="711200"/>
          </a:xfrm>
        </p:grpSpPr>
        <p:sp>
          <p:nvSpPr>
            <p:cNvPr id="19478"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9"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0"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1"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2"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3"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9459" name="组合 11"/>
          <p:cNvGrpSpPr/>
          <p:nvPr/>
        </p:nvGrpSpPr>
        <p:grpSpPr>
          <a:xfrm>
            <a:off x="0" y="6146800"/>
            <a:ext cx="12239625" cy="711200"/>
            <a:chOff x="0" y="0"/>
            <a:chExt cx="12239224" cy="711200"/>
          </a:xfrm>
        </p:grpSpPr>
        <p:sp>
          <p:nvSpPr>
            <p:cNvPr id="19472"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3"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4"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5"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6"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7" name="矩形 17"/>
            <p:cNvSpPr/>
            <p:nvPr/>
          </p:nvSpPr>
          <p:spPr>
            <a:xfrm>
              <a:off x="2811885" y="0"/>
              <a:ext cx="9427339" cy="711200"/>
            </a:xfrm>
            <a:prstGeom prst="rect">
              <a:avLst/>
            </a:prstGeom>
            <a:solidFill>
              <a:srgbClr val="EDF7FD"/>
            </a:solidFill>
            <a:ln w="9525">
              <a:noFill/>
            </a:ln>
          </p:spPr>
          <p:txBody>
            <a:bodyPr anchor="ctr"/>
            <a:p>
              <a:pPr algn="ctr" eaLnBrk="1" hangingPunct="1"/>
              <a:r>
                <a:rPr lang="en-US" altLang="en-US" sz="2400" b="1" dirty="0">
                  <a:solidFill>
                    <a:schemeClr val="tx1"/>
                  </a:solidFill>
                  <a:latin typeface="SimSun" panose="02010600030101010101" pitchFamily="2" charset="-122"/>
                  <a:sym typeface="SimSun" panose="02010600030101010101" pitchFamily="2" charset="-122"/>
                </a:rPr>
                <a:t>https://www.javatpoint.com/software-testing-principles</a:t>
              </a:r>
              <a:endParaRPr lang="en-US" altLang="en-US" sz="2400" b="1" dirty="0">
                <a:solidFill>
                  <a:schemeClr val="tx1"/>
                </a:solidFill>
                <a:latin typeface="SimSun" panose="02010600030101010101" pitchFamily="2" charset="-122"/>
                <a:sym typeface="SimSun" panose="02010600030101010101" pitchFamily="2" charset="-122"/>
              </a:endParaRPr>
            </a:p>
          </p:txBody>
        </p:sp>
      </p:grpSp>
      <p:sp>
        <p:nvSpPr>
          <p:cNvPr id="19471" name="KSO_Shape"/>
          <p:cNvSpPr/>
          <p:nvPr/>
        </p:nvSpPr>
        <p:spPr>
          <a:xfrm>
            <a:off x="3202305" y="2091055"/>
            <a:ext cx="384175" cy="391160"/>
          </a:xfrm>
          <a:custGeom>
            <a:avLst/>
            <a:gdLst>
              <a:gd name="txL" fmla="*/ 0 w 405200"/>
              <a:gd name="txT" fmla="*/ 0 h 413075"/>
              <a:gd name="txR" fmla="*/ 405200 w 405200"/>
              <a:gd name="txB" fmla="*/ 413075 h 413075"/>
            </a:gdLst>
            <a:ahLst/>
            <a:cxnLst>
              <a:cxn ang="0">
                <a:pos x="177763" y="61787"/>
              </a:cxn>
              <a:cxn ang="0">
                <a:pos x="61833" y="177630"/>
              </a:cxn>
              <a:cxn ang="0">
                <a:pos x="177763" y="293475"/>
              </a:cxn>
              <a:cxn ang="0">
                <a:pos x="293694" y="177630"/>
              </a:cxn>
              <a:cxn ang="0">
                <a:pos x="177763" y="61787"/>
              </a:cxn>
              <a:cxn ang="0">
                <a:pos x="177763" y="0"/>
              </a:cxn>
              <a:cxn ang="0">
                <a:pos x="355527" y="177630"/>
              </a:cxn>
              <a:cxn ang="0">
                <a:pos x="326686" y="274152"/>
              </a:cxn>
              <a:cxn ang="0">
                <a:pos x="329869" y="276340"/>
              </a:cxn>
              <a:cxn ang="0">
                <a:pos x="466684" y="417581"/>
              </a:cxn>
              <a:cxn ang="0">
                <a:pos x="465739" y="475625"/>
              </a:cxn>
              <a:cxn ang="0">
                <a:pos x="407653" y="474679"/>
              </a:cxn>
              <a:cxn ang="0">
                <a:pos x="270837" y="333437"/>
              </a:cxn>
              <a:cxn ang="0">
                <a:pos x="268417" y="329663"/>
              </a:cxn>
              <a:cxn ang="0">
                <a:pos x="177763" y="355262"/>
              </a:cxn>
              <a:cxn ang="0">
                <a:pos x="0" y="177630"/>
              </a:cxn>
              <a:cxn ang="0">
                <a:pos x="177763" y="0"/>
              </a:cxn>
            </a:cxnLst>
            <a:rect l="txL" t="txT" r="txR" b="tx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alpha val="100000"/>
            </a:schemeClr>
          </a:solidFill>
          <a:ln w="9525">
            <a:noFill/>
          </a:ln>
        </p:spPr>
        <p:txBody>
          <a:bodyPr/>
          <a:p>
            <a:endParaRPr lang="zh-CN" altLang="en-US"/>
          </a:p>
        </p:txBody>
      </p:sp>
      <p:pic>
        <p:nvPicPr>
          <p:cNvPr id="2" name="Picture 1" descr="software-testing-principles"/>
          <p:cNvPicPr>
            <a:picLocks noChangeAspect="1"/>
          </p:cNvPicPr>
          <p:nvPr/>
        </p:nvPicPr>
        <p:blipFill>
          <a:blip r:embed="rId1"/>
          <a:stretch>
            <a:fillRect/>
          </a:stretch>
        </p:blipFill>
        <p:spPr>
          <a:xfrm>
            <a:off x="570865" y="711200"/>
            <a:ext cx="11114405" cy="5435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3" name="Text Box 2"/>
          <p:cNvSpPr txBox="1"/>
          <p:nvPr/>
        </p:nvSpPr>
        <p:spPr>
          <a:xfrm>
            <a:off x="772160" y="982345"/>
            <a:ext cx="6096000" cy="922020"/>
          </a:xfrm>
          <a:prstGeom prst="rect">
            <a:avLst/>
          </a:prstGeom>
          <a:noFill/>
        </p:spPr>
        <p:txBody>
          <a:bodyPr wrap="square" rtlCol="0" anchor="t">
            <a:spAutoFit/>
          </a:bodyPr>
          <a:p>
            <a:pPr marL="685800" indent="-685800">
              <a:buFont typeface="Wingdings" panose="05000000000000000000" charset="0"/>
              <a:buChar char="o"/>
            </a:pPr>
            <a:r>
              <a:rPr lang="en-US" sz="5400">
                <a:sym typeface="+mn-ea"/>
              </a:rPr>
              <a:t>Conclusion</a:t>
            </a:r>
            <a:endParaRPr lang="en-US" sz="5400">
              <a:sym typeface="+mn-ea"/>
            </a:endParaRPr>
          </a:p>
        </p:txBody>
      </p:sp>
      <p:sp>
        <p:nvSpPr>
          <p:cNvPr id="4" name="Text Box 3"/>
          <p:cNvSpPr txBox="1"/>
          <p:nvPr/>
        </p:nvSpPr>
        <p:spPr>
          <a:xfrm>
            <a:off x="395605" y="2552065"/>
            <a:ext cx="11290300" cy="3484245"/>
          </a:xfrm>
          <a:prstGeom prst="rect">
            <a:avLst/>
          </a:prstGeom>
          <a:noFill/>
        </p:spPr>
        <p:txBody>
          <a:bodyPr wrap="square" rtlCol="0" anchor="t">
            <a:noAutofit/>
          </a:bodyPr>
          <a:p>
            <a:pPr marL="0" indent="0">
              <a:buNone/>
            </a:pPr>
            <a:r>
              <a:rPr lang="en-US" altLang="en-US" sz="2800">
                <a:sym typeface="+mn-ea"/>
              </a:rPr>
              <a:t>In conclusion, effective software testing ensures software meets user needs, works reliably, and integrates well with other systems. Key practices like early defect reporting, updating test plans, and collaborative evaluation help improve quality and reduce costs, ensuring successful software delivery.</a:t>
            </a:r>
            <a:endParaRPr lang="en-US" altLang="en-US" sz="2800">
              <a:sym typeface="+mn-ea"/>
            </a:endParaRPr>
          </a:p>
        </p:txBody>
      </p:sp>
    </p:spTree>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3495</Words>
  <Application>WPS Presentation</Application>
  <PresentationFormat>宽屏</PresentationFormat>
  <Paragraphs>78</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Calibri Light</vt:lpstr>
      <vt:lpstr>Calibri</vt:lpstr>
      <vt:lpstr>Microsoft YaHei Light</vt:lpstr>
      <vt:lpstr>Wingdings</vt:lpstr>
      <vt:lpstr>Times New Roman</vt:lpstr>
      <vt:lpstr>Microsoft YaHei</vt:lpstr>
      <vt:lpstr>Arial Unicode MS</vt:lpstr>
      <vt:lpstr>DokChampa</vt:lpstr>
      <vt:lpstr>Microsoft Sans Serif</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Laiba Ishaq</cp:lastModifiedBy>
  <cp:revision>50</cp:revision>
  <dcterms:created xsi:type="dcterms:W3CDTF">2014-12-14T05:50:00Z</dcterms:created>
  <dcterms:modified xsi:type="dcterms:W3CDTF">2025-01-12T13:35:47Z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AD241C53966F4D5C92E06593F5A53B4B_13</vt:lpwstr>
  </property>
</Properties>
</file>