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89" r:id="rId3"/>
    <p:sldId id="291" r:id="rId4"/>
    <p:sldId id="290" r:id="rId5"/>
    <p:sldId id="297" r:id="rId6"/>
    <p:sldId id="296" r:id="rId7"/>
    <p:sldId id="295" r:id="rId8"/>
    <p:sldId id="288" r:id="rId9"/>
    <p:sldId id="261" r:id="rId10"/>
    <p:sldId id="263" r:id="rId11"/>
    <p:sldId id="265" r:id="rId12"/>
    <p:sldId id="266" r:id="rId13"/>
    <p:sldId id="292" r:id="rId14"/>
    <p:sldId id="270" r:id="rId15"/>
    <p:sldId id="271" r:id="rId16"/>
    <p:sldId id="293" r:id="rId17"/>
    <p:sldId id="275" r:id="rId18"/>
    <p:sldId id="276" r:id="rId19"/>
    <p:sldId id="302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A675C-A260-4842-BA5E-1F6AA9163BF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95411-156B-4432-8320-32C7E5891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9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3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A5837D-F141-4F0A-98E3-687F4AFE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="" xmlns:a16="http://schemas.microsoft.com/office/drawing/2014/main" id="{136C71EA-6AA9-4173-BEA0-4E784A2C9CB4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699840EC-95D0-4BBD-ADF8-C94E9886C1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872B0EB-489F-4210-91D6-33EEFC1C64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C0E95677-4981-4DF0-8ED2-B08C3B5CD6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6C917-64F5-4719-8AE1-BEB0A1AA33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40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2A143A-C72C-4EFD-8866-83CE29391D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>
          <a:xfrm>
            <a:off x="1263805" y="936702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Big O or Big Oh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17648"/>
            <a:ext cx="6437971" cy="448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107580"/>
            <a:ext cx="3914077" cy="37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17" y="1806497"/>
            <a:ext cx="8572500" cy="414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0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766" y="1873404"/>
            <a:ext cx="8096250" cy="395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4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Omega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735" y="1918008"/>
            <a:ext cx="6107616" cy="421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 descr="graph_Ome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50" y="2062975"/>
            <a:ext cx="4609171" cy="421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12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46" y="1773044"/>
            <a:ext cx="8401050" cy="441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77" y="1940312"/>
            <a:ext cx="7581900" cy="365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5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Theta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8" y="1862252"/>
            <a:ext cx="5761696" cy="441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raph_th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268" y="1977481"/>
            <a:ext cx="4772722" cy="418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2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40" y="1839951"/>
            <a:ext cx="7013302" cy="32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5335628"/>
            <a:ext cx="7084741" cy="85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9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59" y="1060064"/>
            <a:ext cx="81153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06498"/>
            <a:ext cx="7696200" cy="436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9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 for you</a:t>
            </a: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="" xmlns:a16="http://schemas.microsoft.com/office/drawing/2014/main" id="{B9A721F1-3E4A-49FF-82F8-5850E900C91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  <a:blipFill>
            <a:blip r:embed="rId2"/>
            <a:stretch>
              <a:fillRect l="-1071" t="-713" b="-2496"/>
            </a:stretch>
          </a:blipFill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>
                <a:noFill/>
              </a:rPr>
              <a:t> 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17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Asymptotic Notations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Mathematical way of representing time complexity of </a:t>
            </a:r>
            <a:r>
              <a:rPr lang="en-US" altLang="en-US" dirty="0" smtClean="0"/>
              <a:t>algorithms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Asymptotic – refers to study of function f as n approaches </a:t>
            </a:r>
            <a:r>
              <a:rPr lang="en-US" altLang="en-US" dirty="0" smtClean="0"/>
              <a:t>infinity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 smtClean="0"/>
              <a:t>We use following asymptotic notations 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62" y="3600914"/>
            <a:ext cx="1238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 : Prove that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47863"/>
            <a:ext cx="3810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69395"/>
            <a:ext cx="37147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020" y="3895727"/>
            <a:ext cx="6324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7" y="4752977"/>
            <a:ext cx="36480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2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Asymptotic Notations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Big O      (Worst case time, tight upper bound, at most amount of time)</a:t>
            </a:r>
          </a:p>
          <a:p>
            <a:pPr marL="0" indent="0">
              <a:buNone/>
            </a:pPr>
            <a:r>
              <a:rPr lang="en-US" altLang="en-US" dirty="0" smtClean="0"/>
              <a:t>Small o  (loose upper bound, rough estimate of order of growth)</a:t>
            </a:r>
          </a:p>
          <a:p>
            <a:pPr marL="0" indent="0">
              <a:buNone/>
            </a:pPr>
            <a:r>
              <a:rPr lang="en-US" altLang="en-US" dirty="0" smtClean="0"/>
              <a:t>Big Theta (average time, both upper bound and lower bound, at most and at least time)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Big Omega (best case time, tight lower bound, at least amount of time)</a:t>
            </a:r>
          </a:p>
          <a:p>
            <a:pPr marL="0" indent="0">
              <a:buNone/>
            </a:pPr>
            <a:r>
              <a:rPr lang="en-US" altLang="en-US" dirty="0"/>
              <a:t>S</a:t>
            </a:r>
            <a:r>
              <a:rPr lang="en-US" altLang="en-US" dirty="0" smtClean="0"/>
              <a:t>mall Omega (loose lower bound, rough estimate of order of growth)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781" y="1737360"/>
            <a:ext cx="1238250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01" y="4014440"/>
            <a:ext cx="6177777" cy="22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Big O, Big Omega, Big Theta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4295"/>
            <a:ext cx="8682340" cy="2587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66" y="4420460"/>
            <a:ext cx="8816154" cy="18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Big O, Big Omega, Big Theta</a:t>
            </a:r>
            <a:endParaRPr lang="en-US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29780"/>
            <a:ext cx="3452418" cy="3278922"/>
          </a:xfrm>
          <a:prstGeom prst="rect">
            <a:avLst/>
          </a:prstGeom>
        </p:spPr>
      </p:pic>
      <p:pic>
        <p:nvPicPr>
          <p:cNvPr id="7" name="Picture 10" descr="graph_Ome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18" y="2821259"/>
            <a:ext cx="2810109" cy="255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graph_th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682" y="2731002"/>
            <a:ext cx="3155795" cy="27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Example : Development of Notation for Big O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Not concerned with small values of 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Concerned with VERY LARGE values of n</a:t>
            </a:r>
          </a:p>
          <a:p>
            <a:endParaRPr lang="en-US" altLang="en-US" dirty="0"/>
          </a:p>
          <a:p>
            <a:r>
              <a:rPr lang="en-US" altLang="en-US" dirty="0"/>
              <a:t>Example: f(n) = n</a:t>
            </a:r>
            <a:r>
              <a:rPr lang="en-US" altLang="en-US" baseline="30000" dirty="0"/>
              <a:t>2</a:t>
            </a:r>
            <a:r>
              <a:rPr lang="en-US" altLang="en-US" dirty="0"/>
              <a:t>+4n + 20</a:t>
            </a:r>
          </a:p>
          <a:p>
            <a:pPr>
              <a:buNone/>
            </a:pPr>
            <a:r>
              <a:rPr lang="en-US" altLang="en-US" dirty="0"/>
              <a:t>   n</a:t>
            </a:r>
            <a:r>
              <a:rPr lang="en-US" altLang="en-US" baseline="30000" dirty="0"/>
              <a:t>2</a:t>
            </a:r>
            <a:r>
              <a:rPr lang="en-US" altLang="en-US" dirty="0"/>
              <a:t> is the dominant term and the term 4n + 20 becomes insignificant as n grows larger</a:t>
            </a:r>
          </a:p>
        </p:txBody>
      </p:sp>
    </p:spTree>
    <p:extLst>
      <p:ext uri="{BB962C8B-B14F-4D97-AF65-F5344CB8AC3E}">
        <p14:creationId xmlns:p14="http://schemas.microsoft.com/office/powerpoint/2010/main" val="2629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Example : Development of Notation for Big O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Drop </a:t>
            </a:r>
            <a:r>
              <a:rPr lang="en-US" altLang="en-US" dirty="0"/>
              <a:t>insignificant terms and constants</a:t>
            </a:r>
          </a:p>
          <a:p>
            <a:r>
              <a:rPr lang="en-US" altLang="en-US" dirty="0"/>
              <a:t>Say function is of O(n</a:t>
            </a:r>
            <a:r>
              <a:rPr lang="en-US" altLang="en-US" baseline="30000" dirty="0"/>
              <a:t>2</a:t>
            </a:r>
            <a:r>
              <a:rPr lang="en-US" altLang="en-US" dirty="0"/>
              <a:t>) called Big-O of n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Common Big-O functions in algorithm analysis</a:t>
            </a:r>
          </a:p>
          <a:p>
            <a:pPr lvl="1"/>
            <a:r>
              <a:rPr lang="en-US" altLang="en-US" sz="2000" dirty="0"/>
              <a:t>g(n) = 1 (growth is constant)</a:t>
            </a:r>
          </a:p>
          <a:p>
            <a:pPr lvl="1"/>
            <a:r>
              <a:rPr lang="en-US" altLang="en-US" sz="2000" dirty="0"/>
              <a:t>g(n) = log 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n (growth is logarithmic)</a:t>
            </a:r>
          </a:p>
          <a:p>
            <a:pPr lvl="1"/>
            <a:r>
              <a:rPr lang="en-US" altLang="en-US" sz="2000" dirty="0"/>
              <a:t>g(n) = n (growth is linear)</a:t>
            </a:r>
          </a:p>
          <a:p>
            <a:pPr lvl="1"/>
            <a:r>
              <a:rPr lang="en-US" altLang="en-US" sz="2000" dirty="0"/>
              <a:t>g(n) = n log 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n (growth is faster than linear)</a:t>
            </a:r>
          </a:p>
          <a:p>
            <a:pPr lvl="1"/>
            <a:r>
              <a:rPr lang="en-US" altLang="en-US" sz="2000" dirty="0"/>
              <a:t>g(n) = 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(growth is quadratic)</a:t>
            </a:r>
          </a:p>
          <a:p>
            <a:pPr lvl="1"/>
            <a:r>
              <a:rPr lang="en-US" altLang="en-US" sz="2000" dirty="0"/>
              <a:t>g(n) = 2</a:t>
            </a:r>
            <a:r>
              <a:rPr lang="en-US" altLang="en-US" sz="2000" baseline="30000" dirty="0"/>
              <a:t>n</a:t>
            </a:r>
            <a:r>
              <a:rPr lang="en-US" altLang="en-US" sz="2000" dirty="0"/>
              <a:t> (growth is exponential)</a:t>
            </a:r>
          </a:p>
        </p:txBody>
      </p:sp>
    </p:spTree>
    <p:extLst>
      <p:ext uri="{BB962C8B-B14F-4D97-AF65-F5344CB8AC3E}">
        <p14:creationId xmlns:p14="http://schemas.microsoft.com/office/powerpoint/2010/main" val="25895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Example :Common Big O functions growth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86" y="1845734"/>
            <a:ext cx="7734300" cy="343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1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Example : Common </a:t>
            </a:r>
            <a:r>
              <a:rPr lang="en-US" sz="4400" dirty="0"/>
              <a:t>Big </a:t>
            </a:r>
            <a:r>
              <a:rPr lang="en-US" sz="4400" dirty="0" smtClean="0"/>
              <a:t>O </a:t>
            </a:r>
            <a:r>
              <a:rPr lang="en-US" sz="4400" dirty="0"/>
              <a:t>functions growth</a:t>
            </a:r>
            <a:endParaRPr lang="en-US" altLang="en-US" sz="4400" dirty="0" smtClean="0"/>
          </a:p>
        </p:txBody>
      </p:sp>
      <p:graphicFrame>
        <p:nvGraphicFramePr>
          <p:cNvPr id="10450" name="Group 210">
            <a:extLst>
              <a:ext uri="{FF2B5EF4-FFF2-40B4-BE49-F238E27FC236}">
                <a16:creationId xmlns="" xmlns:a16="http://schemas.microsoft.com/office/drawing/2014/main" id="{86413426-7BFE-479E-AFA6-C921E61A0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783306"/>
              </p:ext>
            </p:extLst>
          </p:nvPr>
        </p:nvGraphicFramePr>
        <p:xfrm>
          <a:off x="1267521" y="1929160"/>
          <a:ext cx="9147717" cy="4270917"/>
        </p:xfrm>
        <a:graphic>
          <a:graphicData uri="http://schemas.openxmlformats.org/drawingml/2006/table">
            <a:tbl>
              <a:tblPr/>
              <a:tblGrid>
                <a:gridCol w="1568180">
                  <a:extLst>
                    <a:ext uri="{9D8B030D-6E8A-4147-A177-3AD203B41FA5}">
                      <a16:colId xmlns="" xmlns:a16="http://schemas.microsoft.com/office/drawing/2014/main" val="17496177"/>
                    </a:ext>
                  </a:extLst>
                </a:gridCol>
                <a:gridCol w="1566366">
                  <a:extLst>
                    <a:ext uri="{9D8B030D-6E8A-4147-A177-3AD203B41FA5}">
                      <a16:colId xmlns="" xmlns:a16="http://schemas.microsoft.com/office/drawing/2014/main" val="2593679981"/>
                    </a:ext>
                  </a:extLst>
                </a:gridCol>
                <a:gridCol w="1568180">
                  <a:extLst>
                    <a:ext uri="{9D8B030D-6E8A-4147-A177-3AD203B41FA5}">
                      <a16:colId xmlns="" xmlns:a16="http://schemas.microsoft.com/office/drawing/2014/main" val="2393972590"/>
                    </a:ext>
                  </a:extLst>
                </a:gridCol>
                <a:gridCol w="1568180">
                  <a:extLst>
                    <a:ext uri="{9D8B030D-6E8A-4147-A177-3AD203B41FA5}">
                      <a16:colId xmlns="" xmlns:a16="http://schemas.microsoft.com/office/drawing/2014/main" val="4270826124"/>
                    </a:ext>
                  </a:extLst>
                </a:gridCol>
                <a:gridCol w="2876811">
                  <a:extLst>
                    <a:ext uri="{9D8B030D-6E8A-4147-A177-3AD203B41FA5}">
                      <a16:colId xmlns="" xmlns:a16="http://schemas.microsoft.com/office/drawing/2014/main" val="107726448"/>
                    </a:ext>
                  </a:extLst>
                </a:gridCol>
              </a:tblGrid>
              <a:tr h="92512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log2n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nlog2n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n^2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2^n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9383033"/>
                  </a:ext>
                </a:extLst>
              </a:tr>
              <a:tr h="5570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1551137"/>
                  </a:ext>
                </a:extLst>
              </a:tr>
              <a:tr h="55824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62815586"/>
                  </a:ext>
                </a:extLst>
              </a:tr>
              <a:tr h="5570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805571"/>
                  </a:ext>
                </a:extLst>
              </a:tr>
              <a:tr h="55824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80356621"/>
                  </a:ext>
                </a:extLst>
              </a:tr>
              <a:tr h="5570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65536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0047116"/>
                  </a:ext>
                </a:extLst>
              </a:tr>
              <a:tr h="55824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4294967296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60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92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2164</TotalTime>
  <Words>337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Retrospect</vt:lpstr>
      <vt:lpstr>CS302 Design and Analysis of Algorithms</vt:lpstr>
      <vt:lpstr>Asymptotic Notations</vt:lpstr>
      <vt:lpstr>Asymptotic Notations</vt:lpstr>
      <vt:lpstr>Big O, Big Omega, Big Theta</vt:lpstr>
      <vt:lpstr>Big O, Big Omega, Big Theta</vt:lpstr>
      <vt:lpstr>Example : Development of Notation for Big O</vt:lpstr>
      <vt:lpstr>Example : Development of Notation for Big O</vt:lpstr>
      <vt:lpstr>Example :Common Big O functions growth</vt:lpstr>
      <vt:lpstr>Example : Common Big O functions growth</vt:lpstr>
      <vt:lpstr>Big O or Big Oh</vt:lpstr>
      <vt:lpstr>PowerPoint Presentation</vt:lpstr>
      <vt:lpstr>PowerPoint Presentation</vt:lpstr>
      <vt:lpstr>Big Omega</vt:lpstr>
      <vt:lpstr>PowerPoint Presentation</vt:lpstr>
      <vt:lpstr>PowerPoint Presentation</vt:lpstr>
      <vt:lpstr>Big Theta</vt:lpstr>
      <vt:lpstr>PowerPoint Presentation</vt:lpstr>
      <vt:lpstr>PowerPoint Presentation</vt:lpstr>
      <vt:lpstr>Task 1 for you</vt:lpstr>
      <vt:lpstr>Task 2 : Prove that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 afzal</cp:lastModifiedBy>
  <cp:revision>165</cp:revision>
  <dcterms:created xsi:type="dcterms:W3CDTF">2020-08-30T07:35:06Z</dcterms:created>
  <dcterms:modified xsi:type="dcterms:W3CDTF">2020-09-09T04:06:46Z</dcterms:modified>
</cp:coreProperties>
</file>