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610584"/>
              </p:ext>
            </p:extLst>
          </p:nvPr>
        </p:nvGraphicFramePr>
        <p:xfrm>
          <a:off x="2397509" y="2453267"/>
          <a:ext cx="7259446" cy="333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723"/>
                <a:gridCol w="3629723"/>
              </a:tblGrid>
              <a:tr h="6668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Assessment Type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8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Assignments / Quizzes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668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Mid-Terms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25 (12.5 each)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668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Project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668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Final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Hours &amp; 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Credit Hours – </a:t>
            </a:r>
            <a:r>
              <a:rPr lang="en-US" sz="2800" b="1" dirty="0" smtClean="0"/>
              <a:t>3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Pre-requisite for Algorithms  -  </a:t>
            </a:r>
            <a:r>
              <a:rPr lang="en-US" sz="2800" b="1" dirty="0" smtClean="0"/>
              <a:t>Data Structures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Introduction; role of algorithms in computing, Analysis on nature of input and size of input Asymptotic notations; Big-O, Big Ω, Big Θ, little-o, little-ω, Sorting Algorithm analysis, loop invariants, Recursion and recurrence relations; Algorithm Design Techniques, Brute Force Approach, Divide-and-conquer approach; Merge, Quick Sort, Greedy approach; Dynamic programming; Elements of Dynamic Programming, Search trees; Heaps; Hashing; Graph algorithms, shortest paths, sparse graphs, String matching; Introduction to complexity classes;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 &amp; 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Text Book: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r>
              <a:rPr lang="en-US" dirty="0"/>
              <a:t> et al. “Introduction to Algorithms” 2</a:t>
            </a:r>
            <a:r>
              <a:rPr lang="en-US" baseline="30000" dirty="0"/>
              <a:t>nd</a:t>
            </a:r>
            <a:r>
              <a:rPr lang="en-US" dirty="0"/>
              <a:t> Edition.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Anany</a:t>
            </a:r>
            <a:r>
              <a:rPr lang="en-US" dirty="0" smtClean="0"/>
              <a:t> </a:t>
            </a:r>
            <a:r>
              <a:rPr lang="en-US" dirty="0" err="1"/>
              <a:t>Levitin</a:t>
            </a:r>
            <a:r>
              <a:rPr lang="en-US" dirty="0"/>
              <a:t> “Introduction to the design and analysis of algorithms”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Reference Material: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Dasgupta</a:t>
            </a:r>
            <a:r>
              <a:rPr lang="en-US" dirty="0"/>
              <a:t>, Papadimitriou, and </a:t>
            </a:r>
            <a:r>
              <a:rPr lang="en-US" dirty="0" err="1"/>
              <a:t>Vazirani</a:t>
            </a:r>
            <a:r>
              <a:rPr lang="en-US" dirty="0"/>
              <a:t>: </a:t>
            </a:r>
            <a:r>
              <a:rPr lang="en-US" i="1" dirty="0"/>
              <a:t>Algorithms</a:t>
            </a:r>
            <a:r>
              <a:rPr lang="en-US" dirty="0"/>
              <a:t>, McGraw-Hill, 2006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Kleinberg</a:t>
            </a:r>
            <a:r>
              <a:rPr lang="en-US" dirty="0"/>
              <a:t>, </a:t>
            </a:r>
            <a:r>
              <a:rPr lang="en-US" dirty="0" err="1"/>
              <a:t>Tardos</a:t>
            </a:r>
            <a:r>
              <a:rPr lang="en-US" dirty="0"/>
              <a:t>: </a:t>
            </a:r>
            <a:r>
              <a:rPr lang="en-US" i="1" dirty="0"/>
              <a:t>Algorithm Design</a:t>
            </a:r>
            <a:r>
              <a:rPr lang="en-US" dirty="0"/>
              <a:t>, Addison Wesley Longman, 2006.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Algorithm </a:t>
            </a:r>
            <a:r>
              <a:rPr lang="en-US" dirty="0"/>
              <a:t>Design, (1st edition, 2013/2014), Jon Kleinberg, Eva </a:t>
            </a:r>
            <a:r>
              <a:rPr lang="en-US" dirty="0" err="1"/>
              <a:t>Tardos</a:t>
            </a:r>
            <a:r>
              <a:rPr lang="en-US" dirty="0"/>
              <a:t>,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Algorithms</a:t>
            </a:r>
            <a:r>
              <a:rPr lang="en-US" dirty="0"/>
              <a:t>, (4th edition, 2011), Robert </a:t>
            </a:r>
            <a:r>
              <a:rPr lang="en-US" dirty="0" err="1"/>
              <a:t>Sedgewick</a:t>
            </a:r>
            <a:r>
              <a:rPr lang="en-US" dirty="0"/>
              <a:t>, Kevin Wayne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ACM </a:t>
            </a:r>
            <a:r>
              <a:rPr lang="en-US" dirty="0"/>
              <a:t>Transactions on Algorithms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AU" dirty="0"/>
              <a:t>Design algorithms using different algorithms design techniques i.e. Brute Force, Divide and Conquer, Dynamic Programming, Greedy Algorithms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AU" dirty="0"/>
              <a:t>Analyse the time and space complexity of different algorithms by using standard analysis techniques for recursive and non-recursive algorithms.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AU" dirty="0"/>
              <a:t>Discussion on Asymptotic notations, standard complexity classes and representation of time complexities in asymptotic notations of standard complexity </a:t>
            </a:r>
            <a:r>
              <a:rPr lang="en-AU" dirty="0" smtClean="0"/>
              <a:t>functions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AU" dirty="0"/>
              <a:t>Describe, compare, analyse, and solve general algorithmic problem types: Sorting, Searching, String Processing, Graph.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AU" dirty="0"/>
              <a:t>Implement the algorithms, compare the implementations empirically, and apply fundamental algorithms knowledge to solve real-world problems.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AU" dirty="0"/>
              <a:t>Understanding of NP-Completeness and Approximate Problems.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with Number of Lectures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10828"/>
              </p:ext>
            </p:extLst>
          </p:nvPr>
        </p:nvGraphicFramePr>
        <p:xfrm>
          <a:off x="3802860" y="2367823"/>
          <a:ext cx="4557395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395"/>
                <a:gridCol w="685800"/>
                <a:gridCol w="800100"/>
                <a:gridCol w="800100"/>
              </a:tblGrid>
              <a:tr h="274320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 Topics to be covered: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List of Topics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No. of Weeks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Contact Hours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1485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CLO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Basics of Algorithms, Mathematical Foundation, Growth of Function, Asymptotic Notations.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Divide and Conquer, Substitution Method, Recurrence-Tree Method, Master’s Method.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Sorting (Merge, Insertion, Quick, Heap, Counting, Radix),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Structures (Stack, Queue, Linked List, Hash Table, Binary Tree).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1,2,3,4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Dynamic Programming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with Number of Lectures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377450"/>
              </p:ext>
            </p:extLst>
          </p:nvPr>
        </p:nvGraphicFramePr>
        <p:xfrm>
          <a:off x="3847465" y="2455545"/>
          <a:ext cx="455739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395"/>
                <a:gridCol w="685800"/>
                <a:gridCol w="800100"/>
                <a:gridCol w="800100"/>
              </a:tblGrid>
              <a:tr h="274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200" dirty="0">
                          <a:effectLst/>
                        </a:rPr>
                        <a:t>Greedy Algorithms, Graph Theory (Graph Categorization, Graph Terminology, Representation of Graphs, BFS &amp; DFS, Strongly Connected Components, Greedy Algorithms: </a:t>
                      </a:r>
                      <a:r>
                        <a:rPr lang="en-US" sz="1200" dirty="0" err="1">
                          <a:effectLst/>
                        </a:rPr>
                        <a:t>Kruskal’s</a:t>
                      </a:r>
                      <a:r>
                        <a:rPr lang="en-US" sz="1200" dirty="0">
                          <a:effectLst/>
                        </a:rPr>
                        <a:t> Algorithm, Prim’s Algorithms, Bellman-Ford Algorithms, </a:t>
                      </a:r>
                      <a:r>
                        <a:rPr lang="en-US" sz="1200" dirty="0" err="1">
                          <a:effectLst/>
                        </a:rPr>
                        <a:t>Dijkstra’s</a:t>
                      </a:r>
                      <a:r>
                        <a:rPr lang="en-US" sz="1200" dirty="0">
                          <a:effectLst/>
                        </a:rPr>
                        <a:t> Algorithm)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2, 4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200">
                          <a:effectLst/>
                        </a:rPr>
                        <a:t>Geometric Algorithms (Introduction, Graham Scan, Close Points). String Matching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2,4,5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200">
                          <a:effectLst/>
                        </a:rPr>
                        <a:t>NP Complete Problems and Solutions using Approximation 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200">
                          <a:effectLst/>
                        </a:rPr>
                        <a:t>Review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1,4,6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200">
                          <a:effectLst/>
                        </a:rPr>
                        <a:t>Project Presentations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1,2,3,4,5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8340"/>
              </p:ext>
            </p:extLst>
          </p:nvPr>
        </p:nvGraphicFramePr>
        <p:xfrm>
          <a:off x="3851314" y="2102740"/>
          <a:ext cx="4557395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395"/>
                <a:gridCol w="685800"/>
                <a:gridCol w="800100"/>
                <a:gridCol w="8001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List of Topics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Contact Hours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1485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536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CS302 Design and Analysis of Algorithms</vt:lpstr>
      <vt:lpstr>Marks Distribution</vt:lpstr>
      <vt:lpstr>Credit Hours &amp; Pre-requisite</vt:lpstr>
      <vt:lpstr>Course Catalog</vt:lpstr>
      <vt:lpstr>Text Book &amp; Reference Material</vt:lpstr>
      <vt:lpstr>Course Learning Outcomes</vt:lpstr>
      <vt:lpstr>Topics Covered with Number of Lectures</vt:lpstr>
      <vt:lpstr>Topics Covered with Number of Lectures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15</cp:revision>
  <dcterms:created xsi:type="dcterms:W3CDTF">2020-08-30T07:35:06Z</dcterms:created>
  <dcterms:modified xsi:type="dcterms:W3CDTF">2020-09-01T05:04:38Z</dcterms:modified>
</cp:coreProperties>
</file>