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0"/>
  </p:notesMasterIdLst>
  <p:sldIdLst>
    <p:sldId id="30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1" r:id="rId37"/>
    <p:sldId id="292" r:id="rId38"/>
    <p:sldId id="293" r:id="rId39"/>
    <p:sldId id="295" r:id="rId40"/>
    <p:sldId id="296" r:id="rId41"/>
    <p:sldId id="297" r:id="rId42"/>
    <p:sldId id="298" r:id="rId43"/>
    <p:sldId id="299" r:id="rId44"/>
    <p:sldId id="300" r:id="rId45"/>
    <p:sldId id="301" r:id="rId46"/>
    <p:sldId id="302" r:id="rId47"/>
    <p:sldId id="303" r:id="rId48"/>
    <p:sldId id="305"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04" autoAdjust="0"/>
  </p:normalViewPr>
  <p:slideViewPr>
    <p:cSldViewPr snapToGrid="0">
      <p:cViewPr varScale="1">
        <p:scale>
          <a:sx n="90" d="100"/>
          <a:sy n="90"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6096735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1294" y="9721106"/>
            <a:ext cx="3076363" cy="511731"/>
          </a:xfrm>
          <a:prstGeom prst="rect">
            <a:avLst/>
          </a:prstGeom>
        </p:spPr>
        <p:txBody>
          <a:bodyPr/>
          <a:lstStyle/>
          <a:p>
            <a:fld id="{FD506D70-4FDC-464B-81DF-79C5C4B28E23}"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23891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Limitation : Need to implement new proxies to handle new protocols. Slower compared to other firewalls</a:t>
            </a:r>
          </a:p>
          <a:p>
            <a:pPr marL="0" lvl="0" indent="0">
              <a:spcBef>
                <a:spcPts val="0"/>
              </a:spcBef>
              <a:buNone/>
            </a:pPr>
            <a:r>
              <a:rPr lang="en-GB"/>
              <a:t>Advantage : Ability to authenticate users directly rather than depending on network addresses of the system. Reduces the risk of IP spoofing attacks that are easy to launch against a network.</a:t>
            </a:r>
          </a:p>
        </p:txBody>
      </p:sp>
    </p:spTree>
    <p:extLst>
      <p:ext uri="{BB962C8B-B14F-4D97-AF65-F5344CB8AC3E}">
        <p14:creationId xmlns:p14="http://schemas.microsoft.com/office/powerpoint/2010/main" val="3325727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04494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99797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Linux distribution comes with its own way to download header and configuration files storedin /usr/src directory.</a:t>
            </a:r>
          </a:p>
          <a:p>
            <a:pPr marL="0" lvl="0" indent="0">
              <a:spcBef>
                <a:spcPts val="0"/>
              </a:spcBef>
              <a:buNone/>
            </a:pPr>
            <a:r>
              <a:rPr lang="en-GB"/>
              <a:t>When we execute make command, the make process will change to the specified directory and change back when finished as shown.</a:t>
            </a:r>
          </a:p>
        </p:txBody>
      </p:sp>
    </p:spTree>
    <p:extLst>
      <p:ext uri="{BB962C8B-B14F-4D97-AF65-F5344CB8AC3E}">
        <p14:creationId xmlns:p14="http://schemas.microsoft.com/office/powerpoint/2010/main" val="3970991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60250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55699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45988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sz="1100" dirty="0" smtClean="0"/>
              <a:t>NF_IP_LOCAL_OUT: Before the packets are in their way out of the host.</a:t>
            </a:r>
          </a:p>
          <a:p>
            <a:pPr marL="0" lvl="0" indent="0">
              <a:spcBef>
                <a:spcPts val="0"/>
              </a:spcBef>
              <a:buNone/>
            </a:pPr>
            <a:r>
              <a:rPr lang="en-US" sz="1100" dirty="0" smtClean="0"/>
              <a:t>NF_IP_POST_ROUTING: After the packets are out of the host and entering a different network.</a:t>
            </a:r>
            <a:endParaRPr lang="en-US" dirty="0" smtClean="0"/>
          </a:p>
          <a:p>
            <a:pPr marL="0" lvl="0" indent="0">
              <a:spcBef>
                <a:spcPts val="0"/>
              </a:spcBef>
              <a:buNone/>
            </a:pPr>
            <a:r>
              <a:rPr lang="en-GB" sz="1100" dirty="0" smtClean="0">
                <a:solidFill>
                  <a:srgbClr val="000000"/>
                </a:solidFill>
              </a:rPr>
              <a:t>NF_IP_PRE_ROUTING: Before any routing decision is made</a:t>
            </a:r>
          </a:p>
          <a:p>
            <a:pPr marL="0" lvl="0" indent="0">
              <a:spcBef>
                <a:spcPts val="0"/>
              </a:spcBef>
              <a:buNone/>
            </a:pPr>
            <a:r>
              <a:rPr lang="en-GB" sz="1100" dirty="0" smtClean="0">
                <a:solidFill>
                  <a:srgbClr val="000000"/>
                </a:solidFill>
              </a:rPr>
              <a:t>NF_IP_LOCAL_IN: Before being sent to the network stack</a:t>
            </a:r>
          </a:p>
          <a:p>
            <a:pPr marL="0" lvl="0" indent="0">
              <a:spcBef>
                <a:spcPts val="0"/>
              </a:spcBef>
              <a:buNone/>
            </a:pPr>
            <a:r>
              <a:rPr lang="en-GB" sz="1100" dirty="0" smtClean="0">
                <a:solidFill>
                  <a:srgbClr val="000000"/>
                </a:solidFill>
              </a:rPr>
              <a:t>NF_IP_FORWARD: Forward packets to other hosts.</a:t>
            </a:r>
          </a:p>
          <a:p>
            <a:pPr marL="0" lvl="0" indent="0">
              <a:spcBef>
                <a:spcPts val="0"/>
              </a:spcBef>
              <a:buNone/>
            </a:pPr>
            <a:endParaRPr dirty="0"/>
          </a:p>
        </p:txBody>
      </p:sp>
    </p:spTree>
    <p:extLst>
      <p:ext uri="{BB962C8B-B14F-4D97-AF65-F5344CB8AC3E}">
        <p14:creationId xmlns:p14="http://schemas.microsoft.com/office/powerpoint/2010/main" val="1943405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75353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4467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6069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smtClean="0">
                <a:solidFill>
                  <a:srgbClr val="000000"/>
                </a:solidFill>
              </a:rPr>
              <a:t>After using </a:t>
            </a:r>
            <a:r>
              <a:rPr lang="en-GB" dirty="0" err="1" smtClean="0">
                <a:solidFill>
                  <a:srgbClr val="000000"/>
                </a:solidFill>
              </a:rPr>
              <a:t>insmod</a:t>
            </a:r>
            <a:r>
              <a:rPr lang="en-GB" dirty="0" smtClean="0">
                <a:solidFill>
                  <a:srgbClr val="000000"/>
                </a:solidFill>
              </a:rPr>
              <a:t> to add the module into the kernel, we can try to telnet to any machine.</a:t>
            </a:r>
          </a:p>
          <a:p>
            <a:pPr marL="457200" lvl="0" indent="-342900">
              <a:spcBef>
                <a:spcPts val="0"/>
              </a:spcBef>
              <a:spcAft>
                <a:spcPts val="0"/>
              </a:spcAft>
              <a:buClr>
                <a:srgbClr val="000000"/>
              </a:buClr>
              <a:buSzPts val="1800"/>
              <a:buChar char="●"/>
            </a:pPr>
            <a:r>
              <a:rPr lang="en-GB" dirty="0" smtClean="0">
                <a:solidFill>
                  <a:srgbClr val="000000"/>
                </a:solidFill>
              </a:rPr>
              <a:t>We can see that telnet attempt fails with dropping packet messages.</a:t>
            </a:r>
          </a:p>
          <a:p>
            <a:pPr marL="457200" lvl="0" indent="-342900">
              <a:spcBef>
                <a:spcPts val="0"/>
              </a:spcBef>
              <a:buClr>
                <a:srgbClr val="000000"/>
              </a:buClr>
              <a:buSzPts val="1800"/>
              <a:buChar char="●"/>
            </a:pPr>
            <a:r>
              <a:rPr lang="en-GB" dirty="0" smtClean="0">
                <a:solidFill>
                  <a:srgbClr val="000000"/>
                </a:solidFill>
              </a:rPr>
              <a:t>If we remove the kernel module, telnet is successful.</a:t>
            </a:r>
          </a:p>
          <a:p>
            <a:pPr marL="0" lvl="0" indent="0">
              <a:spcBef>
                <a:spcPts val="0"/>
              </a:spcBef>
              <a:buNone/>
            </a:pPr>
            <a:endParaRPr dirty="0"/>
          </a:p>
        </p:txBody>
      </p:sp>
    </p:spTree>
    <p:extLst>
      <p:ext uri="{BB962C8B-B14F-4D97-AF65-F5344CB8AC3E}">
        <p14:creationId xmlns:p14="http://schemas.microsoft.com/office/powerpoint/2010/main" val="1176069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49412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744883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33131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07649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0880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79897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670129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34058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63634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119325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471186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06502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After the experiment, remove all the rules by allowing traffic on all the chains and flushing out the existing configurations</a:t>
            </a:r>
          </a:p>
        </p:txBody>
      </p:sp>
    </p:spTree>
    <p:extLst>
      <p:ext uri="{BB962C8B-B14F-4D97-AF65-F5344CB8AC3E}">
        <p14:creationId xmlns:p14="http://schemas.microsoft.com/office/powerpoint/2010/main" val="373513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93327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031324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 earlier firewall allowed all the outgoing TCP traffic. An attacker who compromises an internal host can exfiltrate data over TCP. The connection cannot be made as incoming traffic is blocked. But this is sufficient for exfiltrating data. To avoid such attacks, we need to setup stateful firewalls</a:t>
            </a:r>
          </a:p>
        </p:txBody>
      </p:sp>
    </p:spTree>
    <p:extLst>
      <p:ext uri="{BB962C8B-B14F-4D97-AF65-F5344CB8AC3E}">
        <p14:creationId xmlns:p14="http://schemas.microsoft.com/office/powerpoint/2010/main" val="3777686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962749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8109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Shape 3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6746152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9" name="Shape 3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35801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194533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564868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7635466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9" name="Shape 3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407050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7" name="Shape 3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516412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4" name="Shape 3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379981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1" name="Shape 3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09534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88854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5893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99922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83430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3081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6172200" y="4643437"/>
            <a:ext cx="2476500" cy="357188"/>
          </a:xfrm>
          <a:prstGeom prst="rect">
            <a:avLst/>
          </a:prstGeom>
        </p:spPr>
        <p:txBody>
          <a:bodyPr/>
          <a:lstStyle/>
          <a:p>
            <a:fld id="{E366E8C8-7DEC-4D41-A800-23347A586168}" type="datetime1">
              <a:rPr lang="en-US" smtClean="0"/>
              <a:pPr/>
              <a:t>11/27/2018</a:t>
            </a:fld>
            <a:endParaRPr lang="en-US"/>
          </a:p>
        </p:txBody>
      </p:sp>
      <p:sp>
        <p:nvSpPr>
          <p:cNvPr id="5" name="Footer Placeholder 4"/>
          <p:cNvSpPr>
            <a:spLocks noGrp="1"/>
          </p:cNvSpPr>
          <p:nvPr>
            <p:ph type="ftr" sz="quarter" idx="11"/>
          </p:nvPr>
        </p:nvSpPr>
        <p:spPr>
          <a:xfrm>
            <a:off x="914400" y="4629150"/>
            <a:ext cx="3962400" cy="342900"/>
          </a:xfrm>
          <a:prstGeom prst="rect">
            <a:avLst/>
          </a:prstGeom>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960662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kern="1200">
              <a:solidFill>
                <a:prstClr val="white"/>
              </a:solidFill>
            </a:endParaRPr>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sz="1350" kern="1200">
              <a:solidFill>
                <a:prstClr val="white"/>
              </a:solidFill>
            </a:endParaRPr>
          </a:p>
        </p:txBody>
      </p:sp>
      <p:sp>
        <p:nvSpPr>
          <p:cNvPr id="9" name="Subtitle 8"/>
          <p:cNvSpPr>
            <a:spLocks noGrp="1"/>
          </p:cNvSpPr>
          <p:nvPr>
            <p:ph type="subTitle" idx="1"/>
          </p:nvPr>
        </p:nvSpPr>
        <p:spPr>
          <a:xfrm>
            <a:off x="1295400" y="2400300"/>
            <a:ext cx="6400800" cy="1200150"/>
          </a:xfrm>
        </p:spPr>
        <p:txBody>
          <a:bodyPr/>
          <a:lstStyle>
            <a:lvl1pPr marL="0" indent="0" algn="ctr">
              <a:buNone/>
              <a:defRPr sz="1950">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19BDB01-65A7-462B-A5B7-FDBE949753D7}" type="datetime1">
              <a:rPr lang="en-US" smtClean="0">
                <a:solidFill>
                  <a:srgbClr val="696464"/>
                </a:solidFill>
              </a:rPr>
              <a:pPr/>
              <a:t>11/27/2018</a:t>
            </a:fld>
            <a:endParaRPr lang="en-US">
              <a:solidFill>
                <a:srgbClr val="696464"/>
              </a:solidFill>
            </a:endParaRPr>
          </a:p>
        </p:txBody>
      </p:sp>
      <p:sp>
        <p:nvSpPr>
          <p:cNvPr id="17" name="Footer Placeholder 16"/>
          <p:cNvSpPr>
            <a:spLocks noGrp="1"/>
          </p:cNvSpPr>
          <p:nvPr>
            <p:ph type="ftr" sz="quarter" idx="11"/>
          </p:nvPr>
        </p:nvSpPr>
        <p:spPr/>
        <p:txBody>
          <a:bodyPr/>
          <a:lstStyle/>
          <a:p>
            <a:r>
              <a:rPr lang="en-US" smtClean="0">
                <a:solidFill>
                  <a:srgbClr val="696464"/>
                </a:solidFill>
              </a:rPr>
              <a:t>FAST-NUCES</a:t>
            </a:r>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05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kern="1200">
              <a:solidFill>
                <a:prstClr val="white"/>
              </a:solidFill>
            </a:endParaRPr>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kern="1200">
              <a:solidFill>
                <a:prstClr val="white"/>
              </a:solidFill>
            </a:endParaRPr>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kern="1200">
              <a:solidFill>
                <a:prstClr val="white"/>
              </a:solidFill>
            </a:endParaRPr>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78587394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366E8C8-7DEC-4D41-A800-23347A586168}" type="datetime1">
              <a:rPr lang="en-US" smtClean="0">
                <a:solidFill>
                  <a:srgbClr val="696464"/>
                </a:solidFill>
              </a:rPr>
              <a:pPr/>
              <a:t>11/27/2018</a:t>
            </a:fld>
            <a:endParaRPr lang="en-US">
              <a:solidFill>
                <a:srgbClr val="696464"/>
              </a:solidFill>
            </a:endParaRPr>
          </a:p>
        </p:txBody>
      </p:sp>
      <p:sp>
        <p:nvSpPr>
          <p:cNvPr id="5" name="Footer Placeholder 4"/>
          <p:cNvSpPr>
            <a:spLocks noGrp="1"/>
          </p:cNvSpPr>
          <p:nvPr>
            <p:ph type="ftr" sz="quarter" idx="11"/>
          </p:nvPr>
        </p:nvSpPr>
        <p:spPr/>
        <p:txBody>
          <a:bodyPr/>
          <a:lstStyle/>
          <a:p>
            <a:r>
              <a:rPr lang="en-US" smtClean="0">
                <a:solidFill>
                  <a:srgbClr val="696464"/>
                </a:solidFill>
              </a:rPr>
              <a:t>FAST-NUCES</a:t>
            </a:r>
            <a:endParaRPr lang="en-US">
              <a:solidFill>
                <a:srgbClr val="696464"/>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557406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kern="1200">
              <a:solidFill>
                <a:prstClr val="white"/>
              </a:solidFill>
            </a:endParaRPr>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sz="1350" kern="1200">
              <a:solidFill>
                <a:prstClr val="white"/>
              </a:solidFill>
            </a:endParaRPr>
          </a:p>
        </p:txBody>
      </p:sp>
      <p:sp>
        <p:nvSpPr>
          <p:cNvPr id="2" name="Title 1"/>
          <p:cNvSpPr>
            <a:spLocks noGrp="1"/>
          </p:cNvSpPr>
          <p:nvPr>
            <p:ph type="title"/>
          </p:nvPr>
        </p:nvSpPr>
        <p:spPr>
          <a:xfrm>
            <a:off x="722313" y="714376"/>
            <a:ext cx="7772400" cy="1021556"/>
          </a:xfrm>
        </p:spPr>
        <p:txBody>
          <a:bodyPr anchor="b" anchorCtr="0"/>
          <a:lstStyle>
            <a:lvl1pPr algn="l">
              <a:buNone/>
              <a:defRPr sz="3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1800">
                <a:solidFill>
                  <a:schemeClr val="tx1">
                    <a:tint val="75000"/>
                  </a:schemeClr>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F4EAF50-744E-41A0-B18B-29DEB3AFA07B}" type="datetime1">
              <a:rPr lang="en-US" smtClean="0">
                <a:solidFill>
                  <a:srgbClr val="696464"/>
                </a:solidFill>
              </a:rPr>
              <a:pPr/>
              <a:t>11/27/2018</a:t>
            </a:fld>
            <a:endParaRPr lang="en-US">
              <a:solidFill>
                <a:srgbClr val="696464"/>
              </a:solidFill>
            </a:endParaRPr>
          </a:p>
        </p:txBody>
      </p:sp>
      <p:sp>
        <p:nvSpPr>
          <p:cNvPr id="5" name="Footer Placeholder 4"/>
          <p:cNvSpPr>
            <a:spLocks noGrp="1"/>
          </p:cNvSpPr>
          <p:nvPr>
            <p:ph type="ftr" sz="quarter" idx="11"/>
          </p:nvPr>
        </p:nvSpPr>
        <p:spPr>
          <a:xfrm>
            <a:off x="800100" y="4629150"/>
            <a:ext cx="4000500" cy="342900"/>
          </a:xfrm>
        </p:spPr>
        <p:txBody>
          <a:bodyPr/>
          <a:lstStyle/>
          <a:p>
            <a:r>
              <a:rPr lang="en-US" smtClean="0">
                <a:solidFill>
                  <a:srgbClr val="696464"/>
                </a:solidFill>
              </a:rPr>
              <a:t>FAST-NUCES</a:t>
            </a:r>
            <a:endParaRPr lang="en-US">
              <a:solidFill>
                <a:srgbClr val="696464"/>
              </a:solidFill>
            </a:endParaRPr>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kern="1200">
              <a:solidFill>
                <a:prstClr val="white"/>
              </a:solidFill>
            </a:endParaRPr>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kern="1200">
              <a:solidFill>
                <a:prstClr val="white"/>
              </a:solidFill>
            </a:endParaRPr>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kern="1200">
              <a:solidFill>
                <a:prstClr val="white"/>
              </a:solidFill>
            </a:endParaRPr>
          </a:p>
        </p:txBody>
      </p:sp>
      <p:sp>
        <p:nvSpPr>
          <p:cNvPr id="6" name="Slide Number Placeholder 5"/>
          <p:cNvSpPr>
            <a:spLocks noGrp="1"/>
          </p:cNvSpPr>
          <p:nvPr>
            <p:ph type="sldNum" sz="quarter" idx="12"/>
          </p:nvPr>
        </p:nvSpPr>
        <p:spPr>
          <a:xfrm>
            <a:off x="146304" y="4656582"/>
            <a:ext cx="457200" cy="34290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597943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320E4A-3680-407F-96FB-EB7846AF7AB0}" type="datetime1">
              <a:rPr lang="en-US" smtClean="0">
                <a:solidFill>
                  <a:srgbClr val="696464"/>
                </a:solidFill>
              </a:rPr>
              <a:pPr/>
              <a:t>11/27/2018</a:t>
            </a:fld>
            <a:endParaRPr lang="en-US">
              <a:solidFill>
                <a:srgbClr val="696464"/>
              </a:solidFill>
            </a:endParaRPr>
          </a:p>
        </p:txBody>
      </p:sp>
      <p:sp>
        <p:nvSpPr>
          <p:cNvPr id="6" name="Footer Placeholder 5"/>
          <p:cNvSpPr>
            <a:spLocks noGrp="1"/>
          </p:cNvSpPr>
          <p:nvPr>
            <p:ph type="ftr" sz="quarter" idx="11"/>
          </p:nvPr>
        </p:nvSpPr>
        <p:spPr/>
        <p:txBody>
          <a:bodyPr/>
          <a:lstStyle/>
          <a:p>
            <a:r>
              <a:rPr lang="en-US" smtClean="0">
                <a:solidFill>
                  <a:srgbClr val="696464"/>
                </a:solidFill>
              </a:rPr>
              <a:t>FAST-NUCES</a:t>
            </a:r>
            <a:endParaRPr lang="en-US">
              <a:solidFill>
                <a:srgbClr val="696464"/>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934259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1800" b="1">
                <a:solidFill>
                  <a:schemeClr val="accent1"/>
                </a:solidFill>
                <a:latin typeface="+mj-lt"/>
                <a:ea typeface="+mj-ea"/>
                <a:cs typeface="+mj-cs"/>
              </a:defRPr>
            </a:lvl1pPr>
            <a:lvl2pPr>
              <a:buNone/>
              <a:defRPr sz="1500" b="1"/>
            </a:lvl2pPr>
            <a:lvl3pPr>
              <a:buNone/>
              <a:defRPr sz="1350" b="1"/>
            </a:lvl3pPr>
            <a:lvl4pPr>
              <a:buNone/>
              <a:defRPr sz="1200" b="1"/>
            </a:lvl4pPr>
            <a:lvl5pPr>
              <a:buNone/>
              <a:defRPr sz="12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1800" b="1">
                <a:solidFill>
                  <a:schemeClr val="accent1"/>
                </a:solidFill>
                <a:latin typeface="+mj-lt"/>
                <a:ea typeface="+mj-ea"/>
                <a:cs typeface="+mj-cs"/>
              </a:defRPr>
            </a:lvl1pPr>
            <a:lvl2pPr>
              <a:buNone/>
              <a:defRPr sz="1500" b="1"/>
            </a:lvl2pPr>
            <a:lvl3pPr>
              <a:buNone/>
              <a:defRPr sz="1350" b="1"/>
            </a:lvl3pPr>
            <a:lvl4pPr>
              <a:buNone/>
              <a:defRPr sz="1200" b="1"/>
            </a:lvl4pPr>
            <a:lvl5pPr>
              <a:buNone/>
              <a:defRPr sz="12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5DC4AF6-5EC9-4963-B460-C7317B4FA97D}" type="datetime1">
              <a:rPr lang="en-US" smtClean="0">
                <a:solidFill>
                  <a:srgbClr val="696464"/>
                </a:solidFill>
              </a:rPr>
              <a:pPr/>
              <a:t>11/27/2018</a:t>
            </a:fld>
            <a:endParaRPr lang="en-US">
              <a:solidFill>
                <a:srgbClr val="696464"/>
              </a:solidFill>
            </a:endParaRPr>
          </a:p>
        </p:txBody>
      </p:sp>
      <p:sp>
        <p:nvSpPr>
          <p:cNvPr id="8" name="Footer Placeholder 7"/>
          <p:cNvSpPr>
            <a:spLocks noGrp="1"/>
          </p:cNvSpPr>
          <p:nvPr>
            <p:ph type="ftr" sz="quarter" idx="11"/>
          </p:nvPr>
        </p:nvSpPr>
        <p:spPr/>
        <p:txBody>
          <a:bodyPr/>
          <a:lstStyle/>
          <a:p>
            <a:r>
              <a:rPr lang="en-US" smtClean="0">
                <a:solidFill>
                  <a:srgbClr val="696464"/>
                </a:solidFill>
              </a:rPr>
              <a:t>FAST-NUCES</a:t>
            </a:r>
            <a:endParaRPr lang="en-US">
              <a:solidFill>
                <a:srgbClr val="696464"/>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629983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C2A61B-0CAC-4A16-BD7D-7C07E793C9A8}" type="datetime1">
              <a:rPr lang="en-US" smtClean="0">
                <a:solidFill>
                  <a:srgbClr val="696464"/>
                </a:solidFill>
              </a:rPr>
              <a:pPr/>
              <a:t>11/27/2018</a:t>
            </a:fld>
            <a:endParaRPr lang="en-US">
              <a:solidFill>
                <a:srgbClr val="696464"/>
              </a:solidFill>
            </a:endParaRPr>
          </a:p>
        </p:txBody>
      </p:sp>
      <p:sp>
        <p:nvSpPr>
          <p:cNvPr id="4" name="Footer Placeholder 3"/>
          <p:cNvSpPr>
            <a:spLocks noGrp="1"/>
          </p:cNvSpPr>
          <p:nvPr>
            <p:ph type="ftr" sz="quarter" idx="11"/>
          </p:nvPr>
        </p:nvSpPr>
        <p:spPr/>
        <p:txBody>
          <a:bodyPr/>
          <a:lstStyle/>
          <a:p>
            <a:r>
              <a:rPr lang="en-US" smtClean="0">
                <a:solidFill>
                  <a:srgbClr val="696464"/>
                </a:solidFill>
              </a:rPr>
              <a:t>FAST-NUCES</a:t>
            </a:r>
            <a:endParaRPr lang="en-US">
              <a:solidFill>
                <a:srgbClr val="696464"/>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271111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E9DCD4-ADDD-4AD2-9F00-147CB46A9B86}" type="datetime1">
              <a:rPr lang="en-US" smtClean="0">
                <a:solidFill>
                  <a:srgbClr val="696464"/>
                </a:solidFill>
              </a:rPr>
              <a:pPr/>
              <a:t>11/27/2018</a:t>
            </a:fld>
            <a:endParaRPr lang="en-US">
              <a:solidFill>
                <a:srgbClr val="696464"/>
              </a:solidFill>
            </a:endParaRPr>
          </a:p>
        </p:txBody>
      </p:sp>
      <p:sp>
        <p:nvSpPr>
          <p:cNvPr id="3" name="Footer Placeholder 2"/>
          <p:cNvSpPr>
            <a:spLocks noGrp="1"/>
          </p:cNvSpPr>
          <p:nvPr>
            <p:ph type="ftr" sz="quarter" idx="11"/>
          </p:nvPr>
        </p:nvSpPr>
        <p:spPr/>
        <p:txBody>
          <a:bodyPr/>
          <a:lstStyle/>
          <a:p>
            <a:r>
              <a:rPr lang="en-US" smtClean="0">
                <a:solidFill>
                  <a:srgbClr val="696464"/>
                </a:solidFill>
              </a:rPr>
              <a:t>FAST-NUCES</a:t>
            </a:r>
            <a:endParaRPr lang="en-US">
              <a:solidFill>
                <a:srgbClr val="696464"/>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79839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kern="1200">
              <a:solidFill>
                <a:prstClr val="white"/>
              </a:solidFill>
            </a:endParaRPr>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sz="1350" kern="1200">
              <a:solidFill>
                <a:prstClr val="white"/>
              </a:solidFill>
            </a:endParaRPr>
          </a:p>
        </p:txBody>
      </p:sp>
      <p:sp>
        <p:nvSpPr>
          <p:cNvPr id="2" name="Title 1"/>
          <p:cNvSpPr>
            <a:spLocks noGrp="1"/>
          </p:cNvSpPr>
          <p:nvPr>
            <p:ph type="title"/>
          </p:nvPr>
        </p:nvSpPr>
        <p:spPr>
          <a:xfrm>
            <a:off x="914400" y="204788"/>
            <a:ext cx="7772400" cy="857250"/>
          </a:xfrm>
        </p:spPr>
        <p:txBody>
          <a:bodyPr anchor="b" anchorCtr="0"/>
          <a:lstStyle>
            <a:lvl1pPr algn="l">
              <a:buNone/>
              <a:defRPr sz="3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200150"/>
            <a:ext cx="1905000" cy="3371850"/>
          </a:xfrm>
        </p:spPr>
        <p:txBody>
          <a:bodyPr/>
          <a:lstStyle>
            <a:lvl1pPr marL="0" indent="0">
              <a:buNone/>
              <a:defRPr sz="1350"/>
            </a:lvl1pPr>
            <a:lvl2pPr>
              <a:buNone/>
              <a:defRPr sz="900"/>
            </a:lvl2pPr>
            <a:lvl3pPr>
              <a:buNone/>
              <a:defRPr sz="750"/>
            </a:lvl3pPr>
            <a:lvl4pPr>
              <a:buNone/>
              <a:defRPr sz="675"/>
            </a:lvl4pPr>
            <a:lvl5pPr>
              <a:buNone/>
              <a:defRPr sz="675"/>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AA04171-6BB6-44F0-9B3D-D8259FB842E1}" type="datetime1">
              <a:rPr lang="en-US" smtClean="0">
                <a:solidFill>
                  <a:srgbClr val="696464"/>
                </a:solidFill>
              </a:rPr>
              <a:pPr/>
              <a:t>11/27/2018</a:t>
            </a:fld>
            <a:endParaRPr lang="en-US">
              <a:solidFill>
                <a:srgbClr val="696464"/>
              </a:solidFill>
            </a:endParaRPr>
          </a:p>
        </p:txBody>
      </p:sp>
      <p:sp>
        <p:nvSpPr>
          <p:cNvPr id="6" name="Footer Placeholder 5"/>
          <p:cNvSpPr>
            <a:spLocks noGrp="1"/>
          </p:cNvSpPr>
          <p:nvPr>
            <p:ph type="ftr" sz="quarter" idx="11"/>
          </p:nvPr>
        </p:nvSpPr>
        <p:spPr/>
        <p:txBody>
          <a:bodyPr/>
          <a:lstStyle/>
          <a:p>
            <a:r>
              <a:rPr lang="en-US" smtClean="0">
                <a:solidFill>
                  <a:srgbClr val="696464"/>
                </a:solidFill>
              </a:rPr>
              <a:t>FAST-NUCES</a:t>
            </a:r>
            <a:endParaRPr lang="en-US">
              <a:solidFill>
                <a:srgbClr val="696464"/>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615365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1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200"/>
            </a:lvl1pPr>
            <a:lvl2pPr>
              <a:defRPr sz="900"/>
            </a:lvl2pPr>
            <a:lvl3pPr>
              <a:defRPr sz="750"/>
            </a:lvl3pPr>
            <a:lvl4pPr>
              <a:defRPr sz="675"/>
            </a:lvl4pPr>
            <a:lvl5pPr>
              <a:defRPr sz="675"/>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EF15EBD-2EFF-4E69-9D80-F77F35FEA137}" type="datetime1">
              <a:rPr lang="en-US" smtClean="0">
                <a:solidFill>
                  <a:srgbClr val="696464"/>
                </a:solidFill>
              </a:rPr>
              <a:pPr/>
              <a:t>11/27/2018</a:t>
            </a:fld>
            <a:endParaRPr lang="en-US">
              <a:solidFill>
                <a:srgbClr val="696464"/>
              </a:solidFill>
            </a:endParaRPr>
          </a:p>
        </p:txBody>
      </p:sp>
      <p:sp>
        <p:nvSpPr>
          <p:cNvPr id="6" name="Footer Placeholder 5"/>
          <p:cNvSpPr>
            <a:spLocks noGrp="1"/>
          </p:cNvSpPr>
          <p:nvPr>
            <p:ph type="ftr" sz="quarter" idx="11"/>
          </p:nvPr>
        </p:nvSpPr>
        <p:spPr>
          <a:xfrm>
            <a:off x="914400" y="4629150"/>
            <a:ext cx="3886200" cy="342900"/>
          </a:xfrm>
        </p:spPr>
        <p:txBody>
          <a:bodyPr/>
          <a:lstStyle/>
          <a:p>
            <a:r>
              <a:rPr lang="en-US" smtClean="0">
                <a:solidFill>
                  <a:srgbClr val="696464"/>
                </a:solidFill>
              </a:rPr>
              <a:t>FAST-NUCES</a:t>
            </a:r>
            <a:endParaRPr lang="en-US">
              <a:solidFill>
                <a:srgbClr val="696464"/>
              </a:solidFill>
            </a:endParaRPr>
          </a:p>
        </p:txBody>
      </p:sp>
      <p:sp>
        <p:nvSpPr>
          <p:cNvPr id="7" name="Slide Number Placeholder 6"/>
          <p:cNvSpPr>
            <a:spLocks noGrp="1"/>
          </p:cNvSpPr>
          <p:nvPr>
            <p:ph type="sldNum" sz="quarter" idx="12"/>
          </p:nvPr>
        </p:nvSpPr>
        <p:spPr>
          <a:xfrm>
            <a:off x="146304" y="4656582"/>
            <a:ext cx="457200" cy="342900"/>
          </a:xfrm>
        </p:spPr>
        <p:txBody>
          <a:bodyPr/>
          <a:lstStyle/>
          <a:p>
            <a:fld id="{B6F15528-21DE-4FAA-801E-634DDDAF4B2B}" type="slidenum">
              <a:rPr lang="en-US" smtClean="0"/>
              <a:pPr/>
              <a:t>‹#›</a:t>
            </a:fld>
            <a:endParaRPr lang="en-US"/>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kern="1200">
              <a:solidFill>
                <a:prstClr val="white"/>
              </a:solidFill>
            </a:endParaRPr>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kern="1200">
              <a:solidFill>
                <a:prstClr val="white"/>
              </a:solidFill>
            </a:endParaRPr>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kern="1200">
              <a:solidFill>
                <a:prstClr val="white"/>
              </a:solidFill>
            </a:endParaRPr>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2400"/>
            </a:lvl1pPr>
          </a:lstStyle>
          <a:p>
            <a:r>
              <a:rPr kumimoji="0" lang="en-US" smtClean="0"/>
              <a:t>Click icon to add picture</a:t>
            </a:r>
            <a:endParaRPr kumimoji="0" lang="en-US" dirty="0"/>
          </a:p>
        </p:txBody>
      </p:sp>
    </p:spTree>
    <p:extLst>
      <p:ext uri="{BB962C8B-B14F-4D97-AF65-F5344CB8AC3E}">
        <p14:creationId xmlns:p14="http://schemas.microsoft.com/office/powerpoint/2010/main" val="16640798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D7D195-17FA-4C46-8E55-96B825C0D3A2}" type="datetime1">
              <a:rPr lang="en-US" smtClean="0">
                <a:solidFill>
                  <a:srgbClr val="696464"/>
                </a:solidFill>
              </a:rPr>
              <a:pPr/>
              <a:t>11/27/2018</a:t>
            </a:fld>
            <a:endParaRPr lang="en-US">
              <a:solidFill>
                <a:srgbClr val="696464"/>
              </a:solidFill>
            </a:endParaRPr>
          </a:p>
        </p:txBody>
      </p:sp>
      <p:sp>
        <p:nvSpPr>
          <p:cNvPr id="5" name="Footer Placeholder 4"/>
          <p:cNvSpPr>
            <a:spLocks noGrp="1"/>
          </p:cNvSpPr>
          <p:nvPr>
            <p:ph type="ftr" sz="quarter" idx="11"/>
          </p:nvPr>
        </p:nvSpPr>
        <p:spPr/>
        <p:txBody>
          <a:bodyPr/>
          <a:lstStyle/>
          <a:p>
            <a:r>
              <a:rPr lang="en-US" smtClean="0">
                <a:solidFill>
                  <a:srgbClr val="696464"/>
                </a:solidFill>
              </a:rPr>
              <a:t>FAST-NUCES</a:t>
            </a:r>
            <a:endParaRPr lang="en-US">
              <a:solidFill>
                <a:srgbClr val="696464"/>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16563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5DF9B3-3666-4B1F-94B9-49F22433B8D5}" type="datetime1">
              <a:rPr lang="en-US" smtClean="0">
                <a:solidFill>
                  <a:srgbClr val="696464"/>
                </a:solidFill>
              </a:rPr>
              <a:pPr/>
              <a:t>11/27/2018</a:t>
            </a:fld>
            <a:endParaRPr lang="en-US">
              <a:solidFill>
                <a:srgbClr val="696464"/>
              </a:solidFill>
            </a:endParaRPr>
          </a:p>
        </p:txBody>
      </p:sp>
      <p:sp>
        <p:nvSpPr>
          <p:cNvPr id="5" name="Footer Placeholder 4"/>
          <p:cNvSpPr>
            <a:spLocks noGrp="1"/>
          </p:cNvSpPr>
          <p:nvPr>
            <p:ph type="ftr" sz="quarter" idx="11"/>
          </p:nvPr>
        </p:nvSpPr>
        <p:spPr/>
        <p:txBody>
          <a:bodyPr/>
          <a:lstStyle/>
          <a:p>
            <a:r>
              <a:rPr lang="en-US" smtClean="0">
                <a:solidFill>
                  <a:srgbClr val="696464"/>
                </a:solidFill>
              </a:rPr>
              <a:t>FAST-NUCES</a:t>
            </a:r>
            <a:endParaRPr lang="en-US">
              <a:solidFill>
                <a:srgbClr val="696464"/>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270792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57150"/>
            <a:ext cx="77724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28700"/>
            <a:ext cx="3810000" cy="3771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19600" y="1028700"/>
            <a:ext cx="3810000" cy="3771900"/>
          </a:xfrm>
        </p:spPr>
        <p:txBody>
          <a:bodyPr/>
          <a:lstStyle/>
          <a:p>
            <a:pPr lvl="0"/>
            <a:endParaRPr lang="en-US" noProof="0"/>
          </a:p>
        </p:txBody>
      </p:sp>
    </p:spTree>
    <p:extLst>
      <p:ext uri="{BB962C8B-B14F-4D97-AF65-F5344CB8AC3E}">
        <p14:creationId xmlns:p14="http://schemas.microsoft.com/office/powerpoint/2010/main" val="586987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kern="1200">
              <a:solidFill>
                <a:prstClr val="white"/>
              </a:solidFill>
            </a:endParaRPr>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sz="1350" kern="1200">
              <a:solidFill>
                <a:prstClr val="white"/>
              </a:solidFill>
            </a:endParaRPr>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050">
                <a:solidFill>
                  <a:schemeClr val="tx2"/>
                </a:solidFill>
              </a:defRPr>
            </a:lvl1pPr>
          </a:lstStyle>
          <a:p>
            <a:fld id="{8FE24486-A16D-49C0-895C-0C826082A2A1}" type="datetime1">
              <a:rPr lang="en-US" kern="1200" smtClean="0">
                <a:solidFill>
                  <a:srgbClr val="696464"/>
                </a:solidFill>
                <a:latin typeface="Perpetua"/>
                <a:ea typeface="+mn-ea"/>
                <a:cs typeface="+mn-cs"/>
              </a:rPr>
              <a:pPr/>
              <a:t>11/27/2018</a:t>
            </a:fld>
            <a:endParaRPr lang="en-US" kern="1200">
              <a:solidFill>
                <a:srgbClr val="696464"/>
              </a:solidFill>
              <a:latin typeface="Perpetua"/>
              <a:ea typeface="+mn-ea"/>
              <a:cs typeface="+mn-cs"/>
            </a:endParaRPr>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050">
                <a:solidFill>
                  <a:schemeClr val="tx2"/>
                </a:solidFill>
              </a:defRPr>
            </a:lvl1pPr>
          </a:lstStyle>
          <a:p>
            <a:r>
              <a:rPr lang="en-US" kern="1200" smtClean="0">
                <a:solidFill>
                  <a:srgbClr val="696464"/>
                </a:solidFill>
                <a:latin typeface="Perpetua"/>
                <a:ea typeface="+mn-ea"/>
                <a:cs typeface="+mn-cs"/>
              </a:rPr>
              <a:t>FAST-NUCES</a:t>
            </a:r>
            <a:endParaRPr lang="en-US" kern="1200">
              <a:solidFill>
                <a:srgbClr val="696464"/>
              </a:solidFill>
              <a:latin typeface="Perpetua"/>
              <a:ea typeface="+mn-ea"/>
              <a:cs typeface="+mn-cs"/>
            </a:endParaRPr>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050">
                <a:solidFill>
                  <a:srgbClr val="FFFFFF"/>
                </a:solidFill>
                <a:latin typeface="+mj-lt"/>
                <a:ea typeface="+mj-ea"/>
                <a:cs typeface="+mj-cs"/>
              </a:defRPr>
            </a:lvl1pPr>
          </a:lstStyle>
          <a:p>
            <a:fld id="{B6F15528-21DE-4FAA-801E-634DDDAF4B2B}" type="slidenum">
              <a:rPr lang="en-US" kern="1200" smtClean="0"/>
              <a:pPr/>
              <a:t>‹#›</a:t>
            </a:fld>
            <a:endParaRPr lang="en-US" kern="1200"/>
          </a:p>
        </p:txBody>
      </p:sp>
    </p:spTree>
    <p:extLst>
      <p:ext uri="{BB962C8B-B14F-4D97-AF65-F5344CB8AC3E}">
        <p14:creationId xmlns:p14="http://schemas.microsoft.com/office/powerpoint/2010/main" val="1923855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latinLnBrk="0" hangingPunct="1">
        <a:spcBef>
          <a:spcPct val="0"/>
        </a:spcBef>
        <a:buNone/>
        <a:defRPr kumimoji="0" sz="3000" kern="1200">
          <a:solidFill>
            <a:schemeClr val="tx2"/>
          </a:solidFill>
          <a:latin typeface="+mj-lt"/>
          <a:ea typeface="+mj-ea"/>
          <a:cs typeface="+mj-cs"/>
        </a:defRPr>
      </a:lvl1pPr>
    </p:titleStyle>
    <p:bodyStyle>
      <a:lvl1pPr marL="205740" indent="-205740" algn="l" rtl="0" eaLnBrk="1" latinLnBrk="0" hangingPunct="1">
        <a:spcBef>
          <a:spcPts val="435"/>
        </a:spcBef>
        <a:buClr>
          <a:schemeClr val="accent1"/>
        </a:buClr>
        <a:buSzPct val="85000"/>
        <a:buFont typeface="Wingdings 2"/>
        <a:buChar char=""/>
        <a:defRPr kumimoji="0" sz="1950" kern="1200">
          <a:solidFill>
            <a:schemeClr val="tx1"/>
          </a:solidFill>
          <a:latin typeface="+mn-lt"/>
          <a:ea typeface="+mn-ea"/>
          <a:cs typeface="+mn-cs"/>
        </a:defRPr>
      </a:lvl1pPr>
      <a:lvl2pPr marL="411480" indent="-171450" algn="l" rtl="0" eaLnBrk="1" latinLnBrk="0" hangingPunct="1">
        <a:spcBef>
          <a:spcPts val="278"/>
        </a:spcBef>
        <a:buClr>
          <a:schemeClr val="accent2"/>
        </a:buClr>
        <a:buSzPct val="85000"/>
        <a:buFont typeface="Wingdings 2"/>
        <a:buChar char=""/>
        <a:defRPr kumimoji="0" sz="1800" kern="1200">
          <a:solidFill>
            <a:schemeClr val="tx1"/>
          </a:solidFill>
          <a:latin typeface="+mn-lt"/>
          <a:ea typeface="+mn-ea"/>
          <a:cs typeface="+mn-cs"/>
        </a:defRPr>
      </a:lvl2pPr>
      <a:lvl3pPr marL="617220" indent="-171450" algn="l" rtl="0" eaLnBrk="1" latinLnBrk="0" hangingPunct="1">
        <a:spcBef>
          <a:spcPts val="278"/>
        </a:spcBef>
        <a:buClr>
          <a:schemeClr val="accent1">
            <a:tint val="60000"/>
          </a:schemeClr>
        </a:buClr>
        <a:buSzPct val="85000"/>
        <a:buFont typeface="Wingdings 2"/>
        <a:buChar char=""/>
        <a:defRPr kumimoji="0" sz="1500" kern="1200">
          <a:solidFill>
            <a:schemeClr val="tx1"/>
          </a:solidFill>
          <a:latin typeface="+mn-lt"/>
          <a:ea typeface="+mn-ea"/>
          <a:cs typeface="+mn-cs"/>
        </a:defRPr>
      </a:lvl3pPr>
      <a:lvl4pPr marL="822960" indent="-171450" algn="l" rtl="0" eaLnBrk="1" latinLnBrk="0" hangingPunct="1">
        <a:spcBef>
          <a:spcPts val="278"/>
        </a:spcBef>
        <a:buClr>
          <a:schemeClr val="accent3"/>
        </a:buClr>
        <a:buSzPct val="80000"/>
        <a:buFont typeface="Wingdings 2"/>
        <a:buChar char=""/>
        <a:defRPr kumimoji="0" sz="1500" kern="1200">
          <a:solidFill>
            <a:schemeClr val="tx1"/>
          </a:solidFill>
          <a:latin typeface="+mn-lt"/>
          <a:ea typeface="+mn-ea"/>
          <a:cs typeface="+mn-cs"/>
        </a:defRPr>
      </a:lvl4pPr>
      <a:lvl5pPr marL="1028700" indent="-171450" algn="l" rtl="0" eaLnBrk="1" latinLnBrk="0" hangingPunct="1">
        <a:spcBef>
          <a:spcPts val="278"/>
        </a:spcBef>
        <a:buClr>
          <a:schemeClr val="accent3"/>
        </a:buClr>
        <a:buFontTx/>
        <a:buChar char="o"/>
        <a:defRPr kumimoji="0" sz="1500" kern="1200">
          <a:solidFill>
            <a:schemeClr val="tx1"/>
          </a:solidFill>
          <a:latin typeface="+mn-lt"/>
          <a:ea typeface="+mn-ea"/>
          <a:cs typeface="+mn-cs"/>
        </a:defRPr>
      </a:lvl5pPr>
      <a:lvl6pPr marL="1234440" indent="-171450" algn="l" rtl="0" eaLnBrk="1" latinLnBrk="0" hangingPunct="1">
        <a:spcBef>
          <a:spcPts val="278"/>
        </a:spcBef>
        <a:buClr>
          <a:schemeClr val="accent3"/>
        </a:buClr>
        <a:buChar char="•"/>
        <a:defRPr kumimoji="0" sz="1350" kern="1200" baseline="0">
          <a:solidFill>
            <a:schemeClr val="tx1"/>
          </a:solidFill>
          <a:latin typeface="+mn-lt"/>
          <a:ea typeface="+mn-ea"/>
          <a:cs typeface="+mn-cs"/>
        </a:defRPr>
      </a:lvl6pPr>
      <a:lvl7pPr marL="1440180" indent="-171450" algn="l" rtl="0" eaLnBrk="1" latinLnBrk="0" hangingPunct="1">
        <a:spcBef>
          <a:spcPts val="278"/>
        </a:spcBef>
        <a:buClr>
          <a:schemeClr val="accent2"/>
        </a:buClr>
        <a:buChar char="•"/>
        <a:defRPr kumimoji="0" sz="1350" kern="1200">
          <a:solidFill>
            <a:schemeClr val="tx1"/>
          </a:solidFill>
          <a:latin typeface="+mn-lt"/>
          <a:ea typeface="+mn-ea"/>
          <a:cs typeface="+mn-cs"/>
        </a:defRPr>
      </a:lvl7pPr>
      <a:lvl8pPr marL="1645920" indent="-171450" algn="l" rtl="0" eaLnBrk="1" latinLnBrk="0" hangingPunct="1">
        <a:spcBef>
          <a:spcPts val="278"/>
        </a:spcBef>
        <a:buClr>
          <a:schemeClr val="accent1">
            <a:tint val="60000"/>
          </a:schemeClr>
        </a:buClr>
        <a:buChar char="•"/>
        <a:defRPr kumimoji="0" sz="1350" kern="1200">
          <a:solidFill>
            <a:schemeClr val="tx1"/>
          </a:solidFill>
          <a:latin typeface="+mn-lt"/>
          <a:ea typeface="+mn-ea"/>
          <a:cs typeface="+mn-cs"/>
        </a:defRPr>
      </a:lvl8pPr>
      <a:lvl9pPr marL="1851660" indent="-171450" algn="l" rtl="0" eaLnBrk="1" latinLnBrk="0" hangingPunct="1">
        <a:spcBef>
          <a:spcPts val="278"/>
        </a:spcBef>
        <a:buClr>
          <a:schemeClr val="accent2">
            <a:tint val="60000"/>
          </a:schemeClr>
        </a:buClr>
        <a:buChar char="•"/>
        <a:defRPr kumimoji="0" sz="135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tm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tmp"/></Relationships>
</file>

<file path=ppt/slides/_rels/slide31.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8.tmp"/></Relationships>
</file>

<file path=ppt/slides/_rels/slide32.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2400300"/>
            <a:ext cx="5543550" cy="1714500"/>
          </a:xfrm>
        </p:spPr>
        <p:txBody>
          <a:bodyPr>
            <a:normAutofit/>
          </a:bodyPr>
          <a:lstStyle/>
          <a:p>
            <a:r>
              <a:rPr lang="en-US" sz="2550" b="1" dirty="0">
                <a:solidFill>
                  <a:schemeClr val="tx1"/>
                </a:solidFill>
                <a:latin typeface="Times New Roman" pitchFamily="18" charset="0"/>
                <a:cs typeface="Times New Roman" pitchFamily="18" charset="0"/>
              </a:rPr>
              <a:t>Lecture </a:t>
            </a:r>
            <a:r>
              <a:rPr lang="en-US" sz="2550" b="1">
                <a:solidFill>
                  <a:schemeClr val="tx1"/>
                </a:solidFill>
                <a:latin typeface="Times New Roman" pitchFamily="18" charset="0"/>
                <a:cs typeface="Times New Roman" pitchFamily="18" charset="0"/>
              </a:rPr>
              <a:t># </a:t>
            </a:r>
            <a:r>
              <a:rPr lang="en-US" sz="2550" b="1" smtClean="0">
                <a:solidFill>
                  <a:schemeClr val="tx1"/>
                </a:solidFill>
                <a:latin typeface="Times New Roman" pitchFamily="18" charset="0"/>
                <a:cs typeface="Times New Roman" pitchFamily="18" charset="0"/>
              </a:rPr>
              <a:t>19: Firewalls</a:t>
            </a:r>
            <a:endParaRPr lang="en-US" sz="2550" b="1" dirty="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Prof. Dr. </a:t>
            </a:r>
            <a:r>
              <a:rPr lang="en-US" dirty="0" err="1" smtClean="0">
                <a:solidFill>
                  <a:schemeClr val="tx1"/>
                </a:solidFill>
                <a:latin typeface="Times New Roman" pitchFamily="18" charset="0"/>
                <a:cs typeface="Times New Roman" pitchFamily="18" charset="0"/>
              </a:rPr>
              <a:t>Sufian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Hameed</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Department of Computer Science</a:t>
            </a:r>
          </a:p>
          <a:p>
            <a:r>
              <a:rPr lang="en-US" dirty="0" smtClean="0">
                <a:solidFill>
                  <a:schemeClr val="tx1"/>
                </a:solidFill>
                <a:latin typeface="Times New Roman" pitchFamily="18" charset="0"/>
                <a:cs typeface="Times New Roman" pitchFamily="18" charset="0"/>
              </a:rPr>
              <a:t>FAST-NUCES</a:t>
            </a:r>
            <a:endParaRPr lang="en-US"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1485900" y="1200150"/>
            <a:ext cx="6172200" cy="1102519"/>
          </a:xfrm>
        </p:spPr>
        <p:txBody>
          <a:bodyPr/>
          <a:lstStyle/>
          <a:p>
            <a:r>
              <a:rPr lang="en-US">
                <a:latin typeface="Times New Roman" pitchFamily="18" charset="0"/>
                <a:cs typeface="Times New Roman" pitchFamily="18" charset="0"/>
              </a:rPr>
              <a:t>CS-446: Information Systems Security</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1371600" y="114300"/>
            <a:ext cx="873456" cy="9144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1485900" y="4686300"/>
            <a:ext cx="359106" cy="28575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solidFill>
                  <a:srgbClr val="696464"/>
                </a:solidFill>
              </a:rPr>
              <a:t>FAST-NUCES</a:t>
            </a:r>
            <a:endParaRPr lang="en-US">
              <a:solidFill>
                <a:srgbClr val="696464"/>
              </a:solidFill>
            </a:endParaRPr>
          </a:p>
        </p:txBody>
      </p:sp>
    </p:spTree>
    <p:extLst>
      <p:ext uri="{BB962C8B-B14F-4D97-AF65-F5344CB8AC3E}">
        <p14:creationId xmlns:p14="http://schemas.microsoft.com/office/powerpoint/2010/main" val="832979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Application/Proxy Firewall</a:t>
            </a:r>
          </a:p>
        </p:txBody>
      </p:sp>
      <p:pic>
        <p:nvPicPr>
          <p:cNvPr id="113" name="Shape 113"/>
          <p:cNvPicPr preferRelativeResize="0"/>
          <p:nvPr/>
        </p:nvPicPr>
        <p:blipFill>
          <a:blip r:embed="rId3">
            <a:alphaModFix/>
          </a:blip>
          <a:stretch>
            <a:fillRect/>
          </a:stretch>
        </p:blipFill>
        <p:spPr>
          <a:xfrm>
            <a:off x="152400" y="1170125"/>
            <a:ext cx="6439400" cy="1502208"/>
          </a:xfrm>
          <a:prstGeom prst="rect">
            <a:avLst/>
          </a:prstGeom>
          <a:noFill/>
          <a:ln>
            <a:noFill/>
          </a:ln>
        </p:spPr>
      </p:pic>
      <p:sp>
        <p:nvSpPr>
          <p:cNvPr id="114" name="Shape 114"/>
          <p:cNvSpPr txBox="1"/>
          <p:nvPr/>
        </p:nvSpPr>
        <p:spPr>
          <a:xfrm>
            <a:off x="6591800" y="1240750"/>
            <a:ext cx="2328000" cy="38169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Controls input, output and access from/to an application or service.</a:t>
            </a:r>
          </a:p>
          <a:p>
            <a:pPr marL="0" lvl="0" indent="0">
              <a:spcBef>
                <a:spcPts val="0"/>
              </a:spcBef>
              <a:buNone/>
            </a:pPr>
            <a:endParaRPr sz="1800" dirty="0"/>
          </a:p>
          <a:p>
            <a:pPr marL="457200" lvl="0" indent="-342900">
              <a:spcBef>
                <a:spcPts val="0"/>
              </a:spcBef>
              <a:buSzPts val="1800"/>
              <a:buChar char="●"/>
            </a:pPr>
            <a:r>
              <a:rPr lang="en-GB" sz="1800" dirty="0"/>
              <a:t>Acts an intermediary by impersonating the intended recipient.</a:t>
            </a:r>
          </a:p>
          <a:p>
            <a:pPr marL="0" lvl="0" indent="0">
              <a:spcBef>
                <a:spcPts val="0"/>
              </a:spcBef>
              <a:buNone/>
            </a:pPr>
            <a:endParaRPr sz="1800" dirty="0"/>
          </a:p>
          <a:p>
            <a:pPr marL="0" lvl="0" indent="0">
              <a:spcBef>
                <a:spcPts val="0"/>
              </a:spcBef>
              <a:buNone/>
            </a:pPr>
            <a:endParaRPr sz="1800" dirty="0"/>
          </a:p>
        </p:txBody>
      </p:sp>
      <p:sp>
        <p:nvSpPr>
          <p:cNvPr id="115" name="Shape 115"/>
          <p:cNvSpPr txBox="1"/>
          <p:nvPr/>
        </p:nvSpPr>
        <p:spPr>
          <a:xfrm>
            <a:off x="218350" y="2729650"/>
            <a:ext cx="6307500" cy="2192700"/>
          </a:xfrm>
          <a:prstGeom prst="rect">
            <a:avLst/>
          </a:prstGeom>
          <a:noFill/>
          <a:ln>
            <a:noFill/>
          </a:ln>
        </p:spPr>
        <p:txBody>
          <a:bodyPr wrap="square" lIns="91425" tIns="91425" rIns="91425" bIns="91425" anchor="t" anchorCtr="0">
            <a:noAutofit/>
          </a:bodyPr>
          <a:lstStyle/>
          <a:p>
            <a:pPr marL="457200" lvl="0" indent="-342900">
              <a:spcBef>
                <a:spcPts val="0"/>
              </a:spcBef>
              <a:buClr>
                <a:schemeClr val="dk1"/>
              </a:buClr>
              <a:buSzPts val="1800"/>
              <a:buChar char="●"/>
            </a:pPr>
            <a:r>
              <a:rPr lang="en-GB" sz="1800">
                <a:solidFill>
                  <a:schemeClr val="dk1"/>
                </a:solidFill>
              </a:rPr>
              <a:t>The client’s connection terminates at the proxy and a separate connection is initiated from the proxy to the destination host.</a:t>
            </a:r>
          </a:p>
          <a:p>
            <a:pPr marL="0" lvl="0" indent="0">
              <a:spcBef>
                <a:spcPts val="0"/>
              </a:spcBef>
              <a:buNone/>
            </a:pPr>
            <a:endParaRPr sz="1800">
              <a:solidFill>
                <a:schemeClr val="dk1"/>
              </a:solidFill>
            </a:endParaRPr>
          </a:p>
          <a:p>
            <a:pPr marL="457200" lvl="0" indent="-342900">
              <a:spcBef>
                <a:spcPts val="0"/>
              </a:spcBef>
              <a:buClr>
                <a:schemeClr val="dk1"/>
              </a:buClr>
              <a:buSzPts val="1800"/>
              <a:buChar char="●"/>
            </a:pPr>
            <a:r>
              <a:rPr lang="en-GB" sz="1800">
                <a:solidFill>
                  <a:schemeClr val="dk1"/>
                </a:solidFill>
              </a:rPr>
              <a:t>Data on the connection is analyzed up to the application layer to determine if the packet should be allowed or rejected.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Building a Firewall using Netfilter</a:t>
            </a:r>
          </a:p>
        </p:txBody>
      </p:sp>
      <p:sp>
        <p:nvSpPr>
          <p:cNvPr id="121" name="Shape 121"/>
          <p:cNvSpPr txBox="1">
            <a:spLocks noGrp="1"/>
          </p:cNvSpPr>
          <p:nvPr>
            <p:ph type="body" idx="1"/>
          </p:nvPr>
        </p:nvSpPr>
        <p:spPr>
          <a:xfrm>
            <a:off x="311700" y="1152475"/>
            <a:ext cx="8520600" cy="38208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Packet filter firewall implementation in Linux</a:t>
            </a:r>
          </a:p>
          <a:p>
            <a:pPr marL="457200" lvl="0" indent="-342900">
              <a:spcBef>
                <a:spcPts val="0"/>
              </a:spcBef>
              <a:spcAft>
                <a:spcPts val="0"/>
              </a:spcAft>
              <a:buClr>
                <a:srgbClr val="000000"/>
              </a:buClr>
              <a:buSzPts val="1800"/>
              <a:buChar char="●"/>
            </a:pPr>
            <a:r>
              <a:rPr lang="en-GB" dirty="0">
                <a:solidFill>
                  <a:srgbClr val="000000"/>
                </a:solidFill>
              </a:rPr>
              <a:t>Packet filtering can be done inside the kernel.</a:t>
            </a:r>
          </a:p>
          <a:p>
            <a:pPr marL="457200" lvl="0" indent="-342900">
              <a:spcBef>
                <a:spcPts val="0"/>
              </a:spcBef>
              <a:spcAft>
                <a:spcPts val="0"/>
              </a:spcAft>
              <a:buClr>
                <a:srgbClr val="000000"/>
              </a:buClr>
              <a:buSzPts val="1800"/>
              <a:buChar char="●"/>
            </a:pPr>
            <a:r>
              <a:rPr lang="en-GB" dirty="0">
                <a:solidFill>
                  <a:srgbClr val="000000"/>
                </a:solidFill>
              </a:rPr>
              <a:t>Need changes in the kernel</a:t>
            </a:r>
          </a:p>
          <a:p>
            <a:pPr marL="457200" lvl="0" indent="-342900">
              <a:spcBef>
                <a:spcPts val="0"/>
              </a:spcBef>
              <a:buClr>
                <a:srgbClr val="000000"/>
              </a:buClr>
              <a:buSzPts val="1800"/>
              <a:buChar char="●"/>
            </a:pPr>
            <a:r>
              <a:rPr lang="en-GB" dirty="0">
                <a:solidFill>
                  <a:srgbClr val="000000"/>
                </a:solidFill>
              </a:rPr>
              <a:t>Linux provides two mechanisms to achieve this :</a:t>
            </a:r>
          </a:p>
          <a:p>
            <a:pPr marL="0" lvl="0" indent="0">
              <a:spcBef>
                <a:spcPts val="0"/>
              </a:spcBef>
              <a:buNone/>
            </a:pPr>
            <a:r>
              <a:rPr lang="en-GB" u="sng" dirty="0" err="1" smtClean="0">
                <a:solidFill>
                  <a:srgbClr val="000000"/>
                </a:solidFill>
              </a:rPr>
              <a:t>Netfilter</a:t>
            </a:r>
            <a:r>
              <a:rPr lang="en-GB" u="sng" dirty="0" smtClean="0">
                <a:solidFill>
                  <a:srgbClr val="000000"/>
                </a:solidFill>
              </a:rPr>
              <a:t>: </a:t>
            </a:r>
            <a:r>
              <a:rPr lang="en-GB" dirty="0">
                <a:solidFill>
                  <a:srgbClr val="000000"/>
                </a:solidFill>
              </a:rPr>
              <a:t>Provides hooks at critical points on the packet traversal path inside Linux Kernel.</a:t>
            </a:r>
          </a:p>
          <a:p>
            <a:pPr marL="0" lvl="0" indent="0">
              <a:spcBef>
                <a:spcPts val="0"/>
              </a:spcBef>
              <a:buNone/>
            </a:pPr>
            <a:r>
              <a:rPr lang="en-GB" u="sng" dirty="0">
                <a:solidFill>
                  <a:srgbClr val="000000"/>
                </a:solidFill>
              </a:rPr>
              <a:t>Loadable Kernel </a:t>
            </a:r>
            <a:r>
              <a:rPr lang="en-GB" u="sng" dirty="0" smtClean="0">
                <a:solidFill>
                  <a:srgbClr val="000000"/>
                </a:solidFill>
              </a:rPr>
              <a:t>Modules:</a:t>
            </a:r>
            <a:r>
              <a:rPr lang="en-GB" dirty="0" smtClean="0">
                <a:solidFill>
                  <a:srgbClr val="000000"/>
                </a:solidFill>
              </a:rPr>
              <a:t> Allow privileged users to dynamically add/remove modules to the kernel, so there is no need to recompile the entire kernel.</a:t>
            </a:r>
            <a:endParaRPr lang="en-GB" dirty="0">
              <a:solidFill>
                <a:srgbClr val="0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Loadable Kernel Modules</a:t>
            </a:r>
          </a:p>
        </p:txBody>
      </p:sp>
      <p:pic>
        <p:nvPicPr>
          <p:cNvPr id="128" name="Shape 128"/>
          <p:cNvPicPr preferRelativeResize="0"/>
          <p:nvPr/>
        </p:nvPicPr>
        <p:blipFill rotWithShape="1">
          <a:blip r:embed="rId3">
            <a:alphaModFix/>
          </a:blip>
          <a:srcRect t="14170" r="3947" b="5494"/>
          <a:stretch/>
        </p:blipFill>
        <p:spPr>
          <a:xfrm>
            <a:off x="1718372" y="3681594"/>
            <a:ext cx="4714250" cy="1246100"/>
          </a:xfrm>
          <a:prstGeom prst="rect">
            <a:avLst/>
          </a:prstGeom>
          <a:noFill/>
          <a:ln>
            <a:noFill/>
          </a:ln>
        </p:spPr>
      </p:pic>
      <p:grpSp>
        <p:nvGrpSpPr>
          <p:cNvPr id="12" name="Group 11"/>
          <p:cNvGrpSpPr/>
          <p:nvPr/>
        </p:nvGrpSpPr>
        <p:grpSpPr>
          <a:xfrm>
            <a:off x="829860" y="1205240"/>
            <a:ext cx="7255361" cy="2443525"/>
            <a:chOff x="990281" y="1288794"/>
            <a:chExt cx="7255361" cy="2443525"/>
          </a:xfrm>
        </p:grpSpPr>
        <p:pic>
          <p:nvPicPr>
            <p:cNvPr id="129" name="Shape 129"/>
            <p:cNvPicPr preferRelativeResize="0"/>
            <p:nvPr/>
          </p:nvPicPr>
          <p:blipFill>
            <a:blip r:embed="rId4">
              <a:alphaModFix/>
            </a:blip>
            <a:stretch>
              <a:fillRect/>
            </a:stretch>
          </p:blipFill>
          <p:spPr>
            <a:xfrm>
              <a:off x="990281" y="1288794"/>
              <a:ext cx="3567296" cy="2443525"/>
            </a:xfrm>
            <a:prstGeom prst="rect">
              <a:avLst/>
            </a:prstGeom>
            <a:noFill/>
            <a:ln>
              <a:noFill/>
            </a:ln>
          </p:spPr>
        </p:pic>
        <p:cxnSp>
          <p:nvCxnSpPr>
            <p:cNvPr id="3" name="Straight Arrow Connector 2"/>
            <p:cNvCxnSpPr/>
            <p:nvPr/>
          </p:nvCxnSpPr>
          <p:spPr>
            <a:xfrm flipH="1">
              <a:off x="3474720" y="1753685"/>
              <a:ext cx="1522396" cy="14212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997116" y="1333083"/>
              <a:ext cx="3248526" cy="830997"/>
            </a:xfrm>
            <a:prstGeom prst="rect">
              <a:avLst/>
            </a:prstGeom>
            <a:noFill/>
            <a:ln>
              <a:solidFill>
                <a:schemeClr val="tx1"/>
              </a:solidFill>
            </a:ln>
          </p:spPr>
          <p:txBody>
            <a:bodyPr wrap="square" rtlCol="0">
              <a:spAutoFit/>
            </a:bodyPr>
            <a:lstStyle/>
            <a:p>
              <a:r>
                <a:rPr lang="en-US" sz="1600" dirty="0" smtClean="0"/>
                <a:t>Specify an initialization function that will be invoked when the kernel module is inserted.</a:t>
              </a:r>
              <a:endParaRPr lang="en-US" sz="1600" dirty="0"/>
            </a:p>
          </p:txBody>
        </p:sp>
        <p:sp>
          <p:nvSpPr>
            <p:cNvPr id="10" name="TextBox 9"/>
            <p:cNvSpPr txBox="1"/>
            <p:nvPr/>
          </p:nvSpPr>
          <p:spPr>
            <a:xfrm>
              <a:off x="4997116" y="2584682"/>
              <a:ext cx="3248526" cy="830997"/>
            </a:xfrm>
            <a:prstGeom prst="rect">
              <a:avLst/>
            </a:prstGeom>
            <a:noFill/>
            <a:ln>
              <a:solidFill>
                <a:schemeClr val="tx1"/>
              </a:solidFill>
            </a:ln>
          </p:spPr>
          <p:txBody>
            <a:bodyPr wrap="square" rtlCol="0">
              <a:spAutoFit/>
            </a:bodyPr>
            <a:lstStyle/>
            <a:p>
              <a:r>
                <a:rPr lang="en-US" sz="1600" dirty="0" smtClean="0"/>
                <a:t>Specify a cleanup function that will be invoked when the kernel module is removed.</a:t>
              </a:r>
              <a:endParaRPr lang="en-US" sz="1600" dirty="0"/>
            </a:p>
          </p:txBody>
        </p:sp>
        <p:cxnSp>
          <p:nvCxnSpPr>
            <p:cNvPr id="7" name="Straight Arrow Connector 6"/>
            <p:cNvCxnSpPr>
              <a:stCxn id="10" idx="1"/>
            </p:cNvCxnSpPr>
            <p:nvPr/>
          </p:nvCxnSpPr>
          <p:spPr>
            <a:xfrm flipH="1">
              <a:off x="3474720" y="3000181"/>
              <a:ext cx="1522396" cy="3494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Compiling Kernel Modules</a:t>
            </a:r>
          </a:p>
        </p:txBody>
      </p:sp>
      <p:pic>
        <p:nvPicPr>
          <p:cNvPr id="137" name="Shape 137"/>
          <p:cNvPicPr preferRelativeResize="0"/>
          <p:nvPr/>
        </p:nvPicPr>
        <p:blipFill>
          <a:blip r:embed="rId3">
            <a:alphaModFix/>
          </a:blip>
          <a:stretch>
            <a:fillRect/>
          </a:stretch>
        </p:blipFill>
        <p:spPr>
          <a:xfrm>
            <a:off x="404908" y="1207625"/>
            <a:ext cx="5558550" cy="1102175"/>
          </a:xfrm>
          <a:prstGeom prst="rect">
            <a:avLst/>
          </a:prstGeom>
          <a:noFill/>
          <a:ln>
            <a:noFill/>
          </a:ln>
        </p:spPr>
      </p:pic>
      <p:pic>
        <p:nvPicPr>
          <p:cNvPr id="138" name="Shape 138"/>
          <p:cNvPicPr preferRelativeResize="0"/>
          <p:nvPr/>
        </p:nvPicPr>
        <p:blipFill>
          <a:blip r:embed="rId4">
            <a:alphaModFix/>
          </a:blip>
          <a:stretch>
            <a:fillRect/>
          </a:stretch>
        </p:blipFill>
        <p:spPr>
          <a:xfrm>
            <a:off x="404908" y="2499700"/>
            <a:ext cx="5558550" cy="1768975"/>
          </a:xfrm>
          <a:prstGeom prst="rect">
            <a:avLst/>
          </a:prstGeom>
          <a:noFill/>
          <a:ln>
            <a:noFill/>
          </a:ln>
        </p:spPr>
      </p:pic>
      <p:sp>
        <p:nvSpPr>
          <p:cNvPr id="2" name="Rectangle 1"/>
          <p:cNvSpPr/>
          <p:nvPr/>
        </p:nvSpPr>
        <p:spPr>
          <a:xfrm>
            <a:off x="6369836" y="1257901"/>
            <a:ext cx="2558716" cy="2246769"/>
          </a:xfrm>
          <a:prstGeom prst="rect">
            <a:avLst/>
          </a:prstGeom>
          <a:ln>
            <a:solidFill>
              <a:schemeClr val="tx1"/>
            </a:solidFill>
          </a:ln>
        </p:spPr>
        <p:txBody>
          <a:bodyPr wrap="square">
            <a:spAutoFit/>
          </a:bodyPr>
          <a:lstStyle/>
          <a:p>
            <a:pPr lvl="0"/>
            <a:r>
              <a:rPr lang="en-GB" b="1" dirty="0" err="1" smtClean="0"/>
              <a:t>Makefile</a:t>
            </a:r>
            <a:endParaRPr lang="en-GB" b="1" dirty="0" smtClean="0"/>
          </a:p>
          <a:p>
            <a:pPr lvl="0"/>
            <a:endParaRPr lang="en-GB" dirty="0" smtClean="0"/>
          </a:p>
          <a:p>
            <a:pPr lvl="0"/>
            <a:r>
              <a:rPr lang="en-GB" b="1" dirty="0" smtClean="0"/>
              <a:t>M</a:t>
            </a:r>
            <a:r>
              <a:rPr lang="en-GB" dirty="0" smtClean="0"/>
              <a:t>: </a:t>
            </a:r>
            <a:r>
              <a:rPr lang="en-GB" dirty="0"/>
              <a:t>Signifies that an external module is being built and tells the build environment where to place the built module file</a:t>
            </a:r>
            <a:r>
              <a:rPr lang="en-GB" dirty="0" smtClean="0"/>
              <a:t>.</a:t>
            </a:r>
          </a:p>
          <a:p>
            <a:pPr marL="285750" lvl="0" indent="-285750">
              <a:buBlip>
                <a:blip r:embed="rId5"/>
              </a:buBlip>
            </a:pPr>
            <a:endParaRPr lang="en-GB" dirty="0"/>
          </a:p>
          <a:p>
            <a:pPr lvl="0"/>
            <a:r>
              <a:rPr lang="en-GB" b="1" dirty="0" smtClean="0"/>
              <a:t>C</a:t>
            </a:r>
            <a:r>
              <a:rPr lang="en-GB" dirty="0" smtClean="0"/>
              <a:t>: </a:t>
            </a:r>
            <a:r>
              <a:rPr lang="en-GB" dirty="0"/>
              <a:t>Specify the directory of the library files for the kernel </a:t>
            </a:r>
            <a:r>
              <a:rPr lang="en-GB" dirty="0" smtClean="0"/>
              <a:t>source.</a:t>
            </a:r>
            <a:endParaRPr lang="en-GB" dirty="0"/>
          </a:p>
        </p:txBody>
      </p:sp>
      <p:sp>
        <p:nvSpPr>
          <p:cNvPr id="4" name="Right Arrow 3"/>
          <p:cNvSpPr/>
          <p:nvPr/>
        </p:nvSpPr>
        <p:spPr>
          <a:xfrm rot="10800000">
            <a:off x="6014036" y="1495633"/>
            <a:ext cx="305222" cy="17538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Installing Kernel Modules</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456" y="1266726"/>
            <a:ext cx="4892464" cy="1714649"/>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457" y="3378631"/>
            <a:ext cx="4892464" cy="713044"/>
          </a:xfrm>
          <a:prstGeom prst="rect">
            <a:avLst/>
          </a:prstGeom>
        </p:spPr>
      </p:pic>
      <p:sp>
        <p:nvSpPr>
          <p:cNvPr id="6" name="TextBox 5"/>
          <p:cNvSpPr txBox="1"/>
          <p:nvPr/>
        </p:nvSpPr>
        <p:spPr>
          <a:xfrm>
            <a:off x="5773118" y="3073433"/>
            <a:ext cx="2743199" cy="1323439"/>
          </a:xfrm>
          <a:prstGeom prst="rect">
            <a:avLst/>
          </a:prstGeom>
          <a:noFill/>
          <a:ln>
            <a:solidFill>
              <a:schemeClr val="tx1"/>
            </a:solidFill>
          </a:ln>
        </p:spPr>
        <p:txBody>
          <a:bodyPr wrap="square" rtlCol="0">
            <a:spAutoFit/>
          </a:bodyPr>
          <a:lstStyle/>
          <a:p>
            <a:r>
              <a:rPr lang="en-US" sz="1600" dirty="0" smtClean="0"/>
              <a:t>In the sample code, we use </a:t>
            </a:r>
            <a:r>
              <a:rPr lang="en-US" sz="1600" dirty="0" err="1" smtClean="0">
                <a:latin typeface="Courier New" panose="02070309020205020404" pitchFamily="49" charset="0"/>
                <a:cs typeface="Courier New" panose="02070309020205020404" pitchFamily="49" charset="0"/>
              </a:rPr>
              <a:t>printk</a:t>
            </a:r>
            <a:r>
              <a:rPr lang="en-US" sz="1600" dirty="0" smtClean="0">
                <a:latin typeface="Courier New" panose="02070309020205020404" pitchFamily="49" charset="0"/>
                <a:cs typeface="Courier New" panose="02070309020205020404" pitchFamily="49" charset="0"/>
              </a:rPr>
              <a:t>()</a:t>
            </a:r>
            <a:r>
              <a:rPr lang="en-US" sz="1600" dirty="0" smtClean="0">
                <a:latin typeface="+mj-lt"/>
                <a:cs typeface="Courier New" panose="02070309020205020404" pitchFamily="49" charset="0"/>
              </a:rPr>
              <a:t> </a:t>
            </a:r>
            <a:r>
              <a:rPr lang="en-US" sz="1600" dirty="0" smtClean="0"/>
              <a:t>to print out messages to the kernel buffer. We can view the buffer using </a:t>
            </a:r>
            <a:r>
              <a:rPr lang="en-US" sz="1600" dirty="0" err="1" smtClean="0">
                <a:latin typeface="Courier New" panose="02070309020205020404" pitchFamily="49" charset="0"/>
                <a:cs typeface="Courier New" panose="02070309020205020404" pitchFamily="49" charset="0"/>
              </a:rPr>
              <a:t>dmesg</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11" name="Right Arrow 10"/>
          <p:cNvSpPr/>
          <p:nvPr/>
        </p:nvSpPr>
        <p:spPr>
          <a:xfrm rot="10800000">
            <a:off x="5382909" y="3647460"/>
            <a:ext cx="305222" cy="17538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Netfilter</a:t>
            </a:r>
          </a:p>
        </p:txBody>
      </p:sp>
      <p:sp>
        <p:nvSpPr>
          <p:cNvPr id="152" name="Shape 152"/>
          <p:cNvSpPr txBox="1">
            <a:spLocks noGrp="1"/>
          </p:cNvSpPr>
          <p:nvPr>
            <p:ph type="body" idx="1"/>
          </p:nvPr>
        </p:nvSpPr>
        <p:spPr>
          <a:xfrm>
            <a:off x="311700" y="1152475"/>
            <a:ext cx="8520600" cy="38292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err="1">
                <a:solidFill>
                  <a:srgbClr val="000000"/>
                </a:solidFill>
              </a:rPr>
              <a:t>Netfilter</a:t>
            </a:r>
            <a:r>
              <a:rPr lang="en-GB" dirty="0">
                <a:solidFill>
                  <a:srgbClr val="000000"/>
                </a:solidFill>
              </a:rPr>
              <a:t> hooks are rich packet processing and filtering framework.</a:t>
            </a:r>
          </a:p>
          <a:p>
            <a:pPr marL="457200" lvl="0" indent="-342900">
              <a:spcBef>
                <a:spcPts val="0"/>
              </a:spcBef>
              <a:spcAft>
                <a:spcPts val="0"/>
              </a:spcAft>
              <a:buClr>
                <a:srgbClr val="000000"/>
              </a:buClr>
              <a:buSzPts val="1800"/>
              <a:buChar char="●"/>
            </a:pPr>
            <a:r>
              <a:rPr lang="en-GB" dirty="0">
                <a:solidFill>
                  <a:srgbClr val="000000"/>
                </a:solidFill>
              </a:rPr>
              <a:t>Each protocol stack defines a series of hooks along the packet’s traversal path in the stack.</a:t>
            </a:r>
          </a:p>
          <a:p>
            <a:pPr marL="457200" lvl="0" indent="-342900">
              <a:spcBef>
                <a:spcPts val="0"/>
              </a:spcBef>
              <a:spcAft>
                <a:spcPts val="0"/>
              </a:spcAft>
              <a:buClr>
                <a:srgbClr val="000000"/>
              </a:buClr>
              <a:buSzPts val="1800"/>
              <a:buChar char="●"/>
            </a:pPr>
            <a:r>
              <a:rPr lang="en-GB" dirty="0">
                <a:solidFill>
                  <a:srgbClr val="000000"/>
                </a:solidFill>
              </a:rPr>
              <a:t>Developers can use LKMs to register callback functions to these hooks.</a:t>
            </a:r>
          </a:p>
          <a:p>
            <a:pPr marL="457200" lvl="0" indent="-342900">
              <a:spcBef>
                <a:spcPts val="0"/>
              </a:spcBef>
              <a:spcAft>
                <a:spcPts val="0"/>
              </a:spcAft>
              <a:buClr>
                <a:srgbClr val="000000"/>
              </a:buClr>
              <a:buSzPts val="1800"/>
              <a:buChar char="●"/>
            </a:pPr>
            <a:r>
              <a:rPr lang="en-GB" dirty="0">
                <a:solidFill>
                  <a:srgbClr val="000000"/>
                </a:solidFill>
              </a:rPr>
              <a:t>When a packet arrives at each of these hooks, the protocol stack calls the </a:t>
            </a:r>
            <a:r>
              <a:rPr lang="en-GB" dirty="0" err="1">
                <a:solidFill>
                  <a:srgbClr val="000000"/>
                </a:solidFill>
              </a:rPr>
              <a:t>netfilter</a:t>
            </a:r>
            <a:r>
              <a:rPr lang="en-GB" dirty="0">
                <a:solidFill>
                  <a:srgbClr val="000000"/>
                </a:solidFill>
              </a:rPr>
              <a:t> framework with the packet and hook number.</a:t>
            </a:r>
          </a:p>
          <a:p>
            <a:pPr marL="457200" lvl="0" indent="-342900">
              <a:spcBef>
                <a:spcPts val="0"/>
              </a:spcBef>
              <a:spcAft>
                <a:spcPts val="0"/>
              </a:spcAft>
              <a:buClr>
                <a:srgbClr val="000000"/>
              </a:buClr>
              <a:buSzPts val="1800"/>
              <a:buChar char="●"/>
            </a:pPr>
            <a:r>
              <a:rPr lang="en-GB" dirty="0" err="1">
                <a:solidFill>
                  <a:srgbClr val="000000"/>
                </a:solidFill>
              </a:rPr>
              <a:t>Netfilter</a:t>
            </a:r>
            <a:r>
              <a:rPr lang="en-GB" dirty="0">
                <a:solidFill>
                  <a:srgbClr val="000000"/>
                </a:solidFill>
              </a:rPr>
              <a:t> checks if any kernel module has registered a callback function at this hook.</a:t>
            </a:r>
          </a:p>
          <a:p>
            <a:pPr marL="457200" lvl="0" indent="-342900">
              <a:spcBef>
                <a:spcPts val="0"/>
              </a:spcBef>
              <a:buClr>
                <a:srgbClr val="000000"/>
              </a:buClr>
              <a:buSzPts val="1800"/>
              <a:buChar char="●"/>
            </a:pPr>
            <a:r>
              <a:rPr lang="en-GB" dirty="0">
                <a:solidFill>
                  <a:srgbClr val="000000"/>
                </a:solidFill>
              </a:rPr>
              <a:t>Each registered module will be called, and they are free to </a:t>
            </a:r>
            <a:r>
              <a:rPr lang="en-GB" dirty="0" err="1">
                <a:solidFill>
                  <a:srgbClr val="000000"/>
                </a:solidFill>
              </a:rPr>
              <a:t>analyze</a:t>
            </a:r>
            <a:r>
              <a:rPr lang="en-GB" dirty="0">
                <a:solidFill>
                  <a:srgbClr val="000000"/>
                </a:solidFill>
              </a:rPr>
              <a:t> or manipulate the packet and return the verdict on the packet.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err="1" smtClean="0"/>
              <a:t>Netfilter</a:t>
            </a:r>
            <a:r>
              <a:rPr lang="en-GB" dirty="0" smtClean="0"/>
              <a:t>: Verdict on Packets (Return Values) </a:t>
            </a:r>
            <a:endParaRPr lang="en-GB" dirty="0"/>
          </a:p>
        </p:txBody>
      </p:sp>
      <p:sp>
        <p:nvSpPr>
          <p:cNvPr id="158" name="Shape 15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dirty="0" smtClean="0">
                <a:solidFill>
                  <a:srgbClr val="000000"/>
                </a:solidFill>
                <a:latin typeface="Courier New" panose="02070309020205020404" pitchFamily="49" charset="0"/>
                <a:cs typeface="Courier New" panose="02070309020205020404" pitchFamily="49" charset="0"/>
              </a:rPr>
              <a:t>NF_ACCEPT</a:t>
            </a:r>
            <a:r>
              <a:rPr lang="en-GB" dirty="0" smtClean="0">
                <a:solidFill>
                  <a:srgbClr val="000000"/>
                </a:solidFill>
              </a:rPr>
              <a:t>: </a:t>
            </a:r>
            <a:r>
              <a:rPr lang="en-GB" dirty="0">
                <a:solidFill>
                  <a:srgbClr val="000000"/>
                </a:solidFill>
              </a:rPr>
              <a:t>Let the packet flow through the stack.</a:t>
            </a:r>
          </a:p>
          <a:p>
            <a:pPr marL="0" lvl="0" indent="0">
              <a:spcBef>
                <a:spcPts val="0"/>
              </a:spcBef>
              <a:buNone/>
            </a:pPr>
            <a:r>
              <a:rPr lang="en-GB" dirty="0" smtClean="0">
                <a:solidFill>
                  <a:srgbClr val="000000"/>
                </a:solidFill>
                <a:latin typeface="Courier New" panose="02070309020205020404" pitchFamily="49" charset="0"/>
                <a:cs typeface="Courier New" panose="02070309020205020404" pitchFamily="49" charset="0"/>
              </a:rPr>
              <a:t>NF_DROP</a:t>
            </a:r>
            <a:r>
              <a:rPr lang="en-GB" dirty="0" smtClean="0">
                <a:solidFill>
                  <a:srgbClr val="000000"/>
                </a:solidFill>
              </a:rPr>
              <a:t>: </a:t>
            </a:r>
            <a:r>
              <a:rPr lang="en-GB" dirty="0">
                <a:solidFill>
                  <a:srgbClr val="000000"/>
                </a:solidFill>
              </a:rPr>
              <a:t>Discard the packet.</a:t>
            </a:r>
          </a:p>
          <a:p>
            <a:pPr marL="0" lvl="0" indent="0">
              <a:spcBef>
                <a:spcPts val="0"/>
              </a:spcBef>
              <a:buNone/>
            </a:pPr>
            <a:r>
              <a:rPr lang="en-GB" dirty="0" smtClean="0">
                <a:solidFill>
                  <a:srgbClr val="000000"/>
                </a:solidFill>
                <a:latin typeface="Courier New" panose="02070309020205020404" pitchFamily="49" charset="0"/>
                <a:cs typeface="Courier New" panose="02070309020205020404" pitchFamily="49" charset="0"/>
              </a:rPr>
              <a:t>NF_QUEUE</a:t>
            </a:r>
            <a:r>
              <a:rPr lang="en-GB" dirty="0" smtClean="0">
                <a:solidFill>
                  <a:srgbClr val="000000"/>
                </a:solidFill>
              </a:rPr>
              <a:t>: </a:t>
            </a:r>
            <a:r>
              <a:rPr lang="en-GB" dirty="0">
                <a:solidFill>
                  <a:srgbClr val="000000"/>
                </a:solidFill>
              </a:rPr>
              <a:t>Pass the packet to the user space via </a:t>
            </a:r>
            <a:r>
              <a:rPr lang="en-GB" dirty="0" err="1">
                <a:solidFill>
                  <a:srgbClr val="000000"/>
                </a:solidFill>
              </a:rPr>
              <a:t>nf_queue</a:t>
            </a:r>
            <a:r>
              <a:rPr lang="en-GB" dirty="0">
                <a:solidFill>
                  <a:srgbClr val="000000"/>
                </a:solidFill>
              </a:rPr>
              <a:t> facility.</a:t>
            </a:r>
          </a:p>
          <a:p>
            <a:pPr marL="457200" lvl="0" indent="-457200">
              <a:spcBef>
                <a:spcPts val="0"/>
              </a:spcBef>
              <a:buNone/>
            </a:pPr>
            <a:r>
              <a:rPr lang="en-GB" dirty="0" smtClean="0">
                <a:solidFill>
                  <a:srgbClr val="000000"/>
                </a:solidFill>
                <a:latin typeface="Courier New" panose="02070309020205020404" pitchFamily="49" charset="0"/>
                <a:cs typeface="Courier New" panose="02070309020205020404" pitchFamily="49" charset="0"/>
              </a:rPr>
              <a:t>NF_STOLEN</a:t>
            </a:r>
            <a:r>
              <a:rPr lang="en-GB" dirty="0" smtClean="0">
                <a:solidFill>
                  <a:srgbClr val="000000"/>
                </a:solidFill>
              </a:rPr>
              <a:t>: </a:t>
            </a:r>
            <a:r>
              <a:rPr lang="en-GB" dirty="0">
                <a:solidFill>
                  <a:srgbClr val="000000"/>
                </a:solidFill>
              </a:rPr>
              <a:t>Inform the </a:t>
            </a:r>
            <a:r>
              <a:rPr lang="en-GB" dirty="0" err="1" smtClean="0">
                <a:solidFill>
                  <a:srgbClr val="000000"/>
                </a:solidFill>
              </a:rPr>
              <a:t>netfilter</a:t>
            </a:r>
            <a:r>
              <a:rPr lang="en-GB" dirty="0" smtClean="0">
                <a:solidFill>
                  <a:srgbClr val="000000"/>
                </a:solidFill>
              </a:rPr>
              <a:t> </a:t>
            </a:r>
            <a:r>
              <a:rPr lang="en-GB" dirty="0">
                <a:solidFill>
                  <a:srgbClr val="000000"/>
                </a:solidFill>
              </a:rPr>
              <a:t>to forget about this packet, </a:t>
            </a:r>
            <a:r>
              <a:rPr lang="en-GB" dirty="0" smtClean="0">
                <a:solidFill>
                  <a:srgbClr val="000000"/>
                </a:solidFill>
              </a:rPr>
              <a:t>The </a:t>
            </a:r>
            <a:r>
              <a:rPr lang="en-GB" dirty="0">
                <a:solidFill>
                  <a:srgbClr val="000000"/>
                </a:solidFill>
              </a:rPr>
              <a:t>packet is further processed by the module.</a:t>
            </a:r>
          </a:p>
          <a:p>
            <a:pPr marL="0" lvl="0" indent="0">
              <a:spcBef>
                <a:spcPts val="0"/>
              </a:spcBef>
              <a:buNone/>
            </a:pPr>
            <a:r>
              <a:rPr lang="en-GB" dirty="0" smtClean="0">
                <a:solidFill>
                  <a:srgbClr val="000000"/>
                </a:solidFill>
                <a:latin typeface="Courier New" panose="02070309020205020404" pitchFamily="49" charset="0"/>
                <a:cs typeface="Courier New" panose="02070309020205020404" pitchFamily="49" charset="0"/>
              </a:rPr>
              <a:t>NF_REPEAT</a:t>
            </a:r>
            <a:r>
              <a:rPr lang="en-GB" dirty="0" smtClean="0">
                <a:solidFill>
                  <a:srgbClr val="000000"/>
                </a:solidFill>
              </a:rPr>
              <a:t>: </a:t>
            </a:r>
            <a:r>
              <a:rPr lang="en-GB" dirty="0">
                <a:solidFill>
                  <a:srgbClr val="000000"/>
                </a:solidFill>
              </a:rPr>
              <a:t>Request the </a:t>
            </a:r>
            <a:r>
              <a:rPr lang="en-GB" dirty="0" err="1" smtClean="0">
                <a:solidFill>
                  <a:srgbClr val="000000"/>
                </a:solidFill>
              </a:rPr>
              <a:t>netfilter</a:t>
            </a:r>
            <a:r>
              <a:rPr lang="en-GB" dirty="0" smtClean="0">
                <a:solidFill>
                  <a:srgbClr val="000000"/>
                </a:solidFill>
              </a:rPr>
              <a:t> </a:t>
            </a:r>
            <a:r>
              <a:rPr lang="en-GB" dirty="0">
                <a:solidFill>
                  <a:srgbClr val="000000"/>
                </a:solidFill>
              </a:rPr>
              <a:t>to call this module again.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Netfiler Hooks for IPv4</a:t>
            </a:r>
          </a:p>
        </p:txBody>
      </p:sp>
      <p:sp>
        <p:nvSpPr>
          <p:cNvPr id="166" name="Shape 166"/>
          <p:cNvSpPr txBox="1"/>
          <p:nvPr/>
        </p:nvSpPr>
        <p:spPr>
          <a:xfrm>
            <a:off x="169700" y="3271300"/>
            <a:ext cx="6057300" cy="1737300"/>
          </a:xfrm>
          <a:prstGeom prst="rect">
            <a:avLst/>
          </a:prstGeom>
          <a:noFill/>
          <a:ln>
            <a:noFill/>
          </a:ln>
        </p:spPr>
        <p:txBody>
          <a:bodyPr wrap="square" lIns="91425" tIns="91425" rIns="91425" bIns="91425" anchor="t" anchorCtr="0">
            <a:noAutofit/>
          </a:bodyPr>
          <a:lstStyle/>
          <a:p>
            <a:pPr marL="0" lvl="0" indent="0">
              <a:spcBef>
                <a:spcPts val="0"/>
              </a:spcBef>
              <a:buNone/>
            </a:pPr>
            <a:endParaRPr lang="en-GB" sz="1800"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96" y="1433718"/>
            <a:ext cx="7803864" cy="287412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Implementing a Simple Packet Filter Firewall</a:t>
            </a:r>
          </a:p>
        </p:txBody>
      </p:sp>
      <p:pic>
        <p:nvPicPr>
          <p:cNvPr id="172" name="Shape 172"/>
          <p:cNvPicPr preferRelativeResize="0"/>
          <p:nvPr/>
        </p:nvPicPr>
        <p:blipFill>
          <a:blip r:embed="rId3">
            <a:alphaModFix/>
          </a:blip>
          <a:stretch>
            <a:fillRect/>
          </a:stretch>
        </p:blipFill>
        <p:spPr>
          <a:xfrm>
            <a:off x="392620" y="1267230"/>
            <a:ext cx="5775950" cy="3461199"/>
          </a:xfrm>
          <a:prstGeom prst="rect">
            <a:avLst/>
          </a:prstGeom>
          <a:noFill/>
          <a:ln>
            <a:noFill/>
          </a:ln>
        </p:spPr>
      </p:pic>
      <p:sp>
        <p:nvSpPr>
          <p:cNvPr id="2" name="TextBox 1"/>
          <p:cNvSpPr txBox="1"/>
          <p:nvPr/>
        </p:nvSpPr>
        <p:spPr>
          <a:xfrm>
            <a:off x="6708298" y="1350868"/>
            <a:ext cx="1861168" cy="584775"/>
          </a:xfrm>
          <a:prstGeom prst="rect">
            <a:avLst/>
          </a:prstGeom>
          <a:noFill/>
          <a:ln>
            <a:solidFill>
              <a:schemeClr val="tx1"/>
            </a:solidFill>
          </a:ln>
        </p:spPr>
        <p:txBody>
          <a:bodyPr wrap="square" rtlCol="0">
            <a:spAutoFit/>
          </a:bodyPr>
          <a:lstStyle/>
          <a:p>
            <a:r>
              <a:rPr lang="en-US" sz="1600" dirty="0" smtClean="0"/>
              <a:t>The entire packet is provided here.</a:t>
            </a:r>
            <a:endParaRPr lang="en-US" sz="1600" dirty="0"/>
          </a:p>
        </p:txBody>
      </p:sp>
      <p:cxnSp>
        <p:nvCxnSpPr>
          <p:cNvPr id="4" name="Straight Arrow Connector 3"/>
          <p:cNvCxnSpPr>
            <a:stCxn id="2" idx="1"/>
          </p:cNvCxnSpPr>
          <p:nvPr/>
        </p:nvCxnSpPr>
        <p:spPr>
          <a:xfrm flipH="1" flipV="1">
            <a:off x="6168570" y="1424198"/>
            <a:ext cx="539728" cy="219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26343" y="1267230"/>
            <a:ext cx="1742227" cy="15696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365606" y="2154790"/>
            <a:ext cx="2551817" cy="1077218"/>
          </a:xfrm>
          <a:prstGeom prst="rect">
            <a:avLst/>
          </a:prstGeom>
          <a:noFill/>
          <a:ln>
            <a:solidFill>
              <a:schemeClr val="tx1"/>
            </a:solidFill>
          </a:ln>
        </p:spPr>
        <p:txBody>
          <a:bodyPr wrap="square" rtlCol="0">
            <a:spAutoFit/>
          </a:bodyPr>
          <a:lstStyle/>
          <a:p>
            <a:r>
              <a:rPr lang="en-US" sz="1600" dirty="0" smtClean="0"/>
              <a:t>The filtering logic is hardcoded here. Drop the packet if the destination TCP port is 23 (telnet)</a:t>
            </a:r>
            <a:endParaRPr lang="en-US" sz="1600" dirty="0"/>
          </a:p>
        </p:txBody>
      </p:sp>
      <p:sp>
        <p:nvSpPr>
          <p:cNvPr id="12" name="Rectangle 11"/>
          <p:cNvSpPr/>
          <p:nvPr/>
        </p:nvSpPr>
        <p:spPr>
          <a:xfrm>
            <a:off x="793019" y="2767476"/>
            <a:ext cx="4863314" cy="21039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4879497" y="2265770"/>
            <a:ext cx="1486109" cy="428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765870" y="3976956"/>
            <a:ext cx="1029449" cy="307777"/>
          </a:xfrm>
          <a:prstGeom prst="rect">
            <a:avLst/>
          </a:prstGeom>
          <a:noFill/>
        </p:spPr>
        <p:txBody>
          <a:bodyPr wrap="none" rtlCol="0">
            <a:spAutoFit/>
          </a:bodyPr>
          <a:lstStyle/>
          <a:p>
            <a:r>
              <a:rPr lang="en-US" b="1" dirty="0" smtClean="0">
                <a:solidFill>
                  <a:srgbClr val="FF0000"/>
                </a:solidFill>
              </a:rPr>
              <a:t>Decisions</a:t>
            </a:r>
            <a:endParaRPr lang="en-US" b="1" dirty="0">
              <a:solidFill>
                <a:srgbClr val="FF0000"/>
              </a:solidFill>
            </a:endParaRPr>
          </a:p>
        </p:txBody>
      </p:sp>
      <p:cxnSp>
        <p:nvCxnSpPr>
          <p:cNvPr id="19" name="Straight Arrow Connector 18"/>
          <p:cNvCxnSpPr/>
          <p:nvPr/>
        </p:nvCxnSpPr>
        <p:spPr>
          <a:xfrm flipH="1" flipV="1">
            <a:off x="2201035" y="3940821"/>
            <a:ext cx="547430" cy="129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201034" y="4248319"/>
            <a:ext cx="547431" cy="728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Implementing a Simple Packet Filter Firewall</a:t>
            </a:r>
          </a:p>
        </p:txBody>
      </p:sp>
      <p:grpSp>
        <p:nvGrpSpPr>
          <p:cNvPr id="7" name="Group 6"/>
          <p:cNvGrpSpPr/>
          <p:nvPr/>
        </p:nvGrpSpPr>
        <p:grpSpPr>
          <a:xfrm>
            <a:off x="840020" y="1306403"/>
            <a:ext cx="7636388" cy="3457171"/>
            <a:chOff x="748580" y="1245443"/>
            <a:chExt cx="7636388" cy="3457171"/>
          </a:xfrm>
        </p:grpSpPr>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80" y="1245443"/>
              <a:ext cx="5068735" cy="3457171"/>
            </a:xfrm>
            <a:prstGeom prst="rect">
              <a:avLst/>
            </a:prstGeom>
          </p:spPr>
        </p:pic>
        <p:sp>
          <p:nvSpPr>
            <p:cNvPr id="4" name="TextBox 3"/>
            <p:cNvSpPr txBox="1"/>
            <p:nvPr/>
          </p:nvSpPr>
          <p:spPr>
            <a:xfrm>
              <a:off x="4580001" y="2658491"/>
              <a:ext cx="1792478" cy="338554"/>
            </a:xfrm>
            <a:prstGeom prst="rect">
              <a:avLst/>
            </a:prstGeom>
            <a:noFill/>
          </p:spPr>
          <p:txBody>
            <a:bodyPr wrap="none" rtlCol="0">
              <a:spAutoFit/>
            </a:bodyPr>
            <a:lstStyle/>
            <a:p>
              <a:r>
                <a:rPr lang="en-US" sz="1600" dirty="0" smtClean="0">
                  <a:solidFill>
                    <a:schemeClr val="tx1"/>
                  </a:solidFill>
                </a:rPr>
                <a:t>Register the hook</a:t>
              </a:r>
              <a:endParaRPr lang="en-US" sz="1600" dirty="0">
                <a:solidFill>
                  <a:schemeClr val="tx1"/>
                </a:solidFill>
              </a:endParaRPr>
            </a:p>
          </p:txBody>
        </p:sp>
        <p:sp>
          <p:nvSpPr>
            <p:cNvPr id="5" name="Right Arrow 4"/>
            <p:cNvSpPr/>
            <p:nvPr/>
          </p:nvSpPr>
          <p:spPr>
            <a:xfrm rot="10800000">
              <a:off x="4261936" y="2755247"/>
              <a:ext cx="318065" cy="145041"/>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2087912">
              <a:off x="5315653" y="1941773"/>
              <a:ext cx="496823" cy="119641"/>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773356" y="1926761"/>
              <a:ext cx="2191626" cy="338554"/>
            </a:xfrm>
            <a:prstGeom prst="rect">
              <a:avLst/>
            </a:prstGeom>
            <a:noFill/>
          </p:spPr>
          <p:txBody>
            <a:bodyPr wrap="none" rtlCol="0">
              <a:spAutoFit/>
            </a:bodyPr>
            <a:lstStyle/>
            <a:p>
              <a:r>
                <a:rPr lang="en-US" sz="1600" dirty="0" smtClean="0">
                  <a:solidFill>
                    <a:schemeClr val="tx1"/>
                  </a:solidFill>
                </a:rPr>
                <a:t>Use this </a:t>
              </a:r>
              <a:r>
                <a:rPr lang="en-US" sz="1600" dirty="0" err="1" smtClean="0">
                  <a:solidFill>
                    <a:schemeClr val="tx1"/>
                  </a:solidFill>
                </a:rPr>
                <a:t>Netfilter</a:t>
              </a:r>
              <a:r>
                <a:rPr lang="en-US" sz="1600" dirty="0" smtClean="0">
                  <a:solidFill>
                    <a:schemeClr val="tx1"/>
                  </a:solidFill>
                </a:rPr>
                <a:t> hook</a:t>
              </a:r>
              <a:endParaRPr lang="en-US" sz="1600" dirty="0">
                <a:solidFill>
                  <a:schemeClr val="tx1"/>
                </a:solidFill>
              </a:endParaRPr>
            </a:p>
          </p:txBody>
        </p:sp>
        <p:sp>
          <p:nvSpPr>
            <p:cNvPr id="12" name="Right Arrow 11"/>
            <p:cNvSpPr/>
            <p:nvPr/>
          </p:nvSpPr>
          <p:spPr>
            <a:xfrm rot="10800000">
              <a:off x="4580001" y="1651690"/>
              <a:ext cx="1193355" cy="103301"/>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773356" y="1516465"/>
              <a:ext cx="2611612" cy="338554"/>
            </a:xfrm>
            <a:prstGeom prst="rect">
              <a:avLst/>
            </a:prstGeom>
            <a:noFill/>
          </p:spPr>
          <p:txBody>
            <a:bodyPr wrap="none" rtlCol="0">
              <a:spAutoFit/>
            </a:bodyPr>
            <a:lstStyle/>
            <a:p>
              <a:r>
                <a:rPr lang="en-US" sz="1600" dirty="0" smtClean="0">
                  <a:solidFill>
                    <a:schemeClr val="tx1"/>
                  </a:solidFill>
                </a:rPr>
                <a:t>Hook this callback function</a:t>
              </a:r>
              <a:endParaRPr lang="en-US" sz="1600" dirty="0">
                <a:solidFill>
                  <a:schemeClr val="tx1"/>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xfrm>
            <a:off x="311700" y="1152475"/>
            <a:ext cx="8520600" cy="40557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What are firewalls?</a:t>
            </a:r>
          </a:p>
          <a:p>
            <a:pPr marL="457200" lvl="0" indent="-342900">
              <a:spcBef>
                <a:spcPts val="0"/>
              </a:spcBef>
              <a:spcAft>
                <a:spcPts val="0"/>
              </a:spcAft>
              <a:buClr>
                <a:srgbClr val="000000"/>
              </a:buClr>
              <a:buSzPts val="1800"/>
              <a:buChar char="●"/>
            </a:pPr>
            <a:r>
              <a:rPr lang="en-GB" dirty="0">
                <a:solidFill>
                  <a:srgbClr val="000000"/>
                </a:solidFill>
              </a:rPr>
              <a:t>Types of Firewalls</a:t>
            </a:r>
          </a:p>
          <a:p>
            <a:pPr marL="457200" lvl="0" indent="-342900">
              <a:spcBef>
                <a:spcPts val="0"/>
              </a:spcBef>
              <a:spcAft>
                <a:spcPts val="0"/>
              </a:spcAft>
              <a:buClr>
                <a:srgbClr val="000000"/>
              </a:buClr>
              <a:buSzPts val="1800"/>
              <a:buChar char="●"/>
            </a:pPr>
            <a:r>
              <a:rPr lang="en-GB" dirty="0">
                <a:solidFill>
                  <a:srgbClr val="000000"/>
                </a:solidFill>
              </a:rPr>
              <a:t>Building a simple firewall using </a:t>
            </a:r>
            <a:r>
              <a:rPr lang="en-GB" dirty="0" err="1">
                <a:solidFill>
                  <a:srgbClr val="000000"/>
                </a:solidFill>
              </a:rPr>
              <a:t>Netfilter</a:t>
            </a:r>
            <a:endParaRPr lang="en-GB" dirty="0">
              <a:solidFill>
                <a:srgbClr val="000000"/>
              </a:solidFill>
            </a:endParaRPr>
          </a:p>
          <a:p>
            <a:pPr marL="457200" lvl="0" indent="-342900">
              <a:spcBef>
                <a:spcPts val="0"/>
              </a:spcBef>
              <a:spcAft>
                <a:spcPts val="0"/>
              </a:spcAft>
              <a:buClr>
                <a:srgbClr val="000000"/>
              </a:buClr>
              <a:buSzPts val="1800"/>
              <a:buChar char="●"/>
            </a:pPr>
            <a:r>
              <a:rPr lang="en-GB" dirty="0" smtClean="0">
                <a:solidFill>
                  <a:srgbClr val="000000"/>
                </a:solidFill>
              </a:rPr>
              <a:t>Iptables </a:t>
            </a:r>
            <a:r>
              <a:rPr lang="en-GB" dirty="0">
                <a:solidFill>
                  <a:srgbClr val="000000"/>
                </a:solidFill>
              </a:rPr>
              <a:t>firewall in Linux</a:t>
            </a:r>
          </a:p>
          <a:p>
            <a:pPr marL="457200" lvl="0" indent="-342900">
              <a:spcBef>
                <a:spcPts val="0"/>
              </a:spcBef>
              <a:spcAft>
                <a:spcPts val="0"/>
              </a:spcAft>
              <a:buClr>
                <a:srgbClr val="000000"/>
              </a:buClr>
              <a:buSzPts val="1800"/>
              <a:buChar char="●"/>
            </a:pPr>
            <a:r>
              <a:rPr lang="en-GB" dirty="0" err="1">
                <a:solidFill>
                  <a:srgbClr val="000000"/>
                </a:solidFill>
              </a:rPr>
              <a:t>Stateful</a:t>
            </a:r>
            <a:r>
              <a:rPr lang="en-GB" dirty="0">
                <a:solidFill>
                  <a:srgbClr val="000000"/>
                </a:solidFill>
              </a:rPr>
              <a:t> Firewall</a:t>
            </a:r>
          </a:p>
          <a:p>
            <a:pPr marL="457200" lvl="0" indent="-342900">
              <a:spcBef>
                <a:spcPts val="0"/>
              </a:spcBef>
              <a:spcAft>
                <a:spcPts val="0"/>
              </a:spcAft>
              <a:buClr>
                <a:srgbClr val="000000"/>
              </a:buClr>
              <a:buSzPts val="1800"/>
              <a:buChar char="●"/>
            </a:pPr>
            <a:r>
              <a:rPr lang="en-GB" dirty="0">
                <a:solidFill>
                  <a:srgbClr val="000000"/>
                </a:solidFill>
              </a:rPr>
              <a:t>Application Firewall</a:t>
            </a:r>
          </a:p>
          <a:p>
            <a:pPr marL="457200" lvl="0" indent="-342900">
              <a:spcBef>
                <a:spcPts val="0"/>
              </a:spcBef>
              <a:buClr>
                <a:srgbClr val="000000"/>
              </a:buClr>
              <a:buSzPts val="1800"/>
              <a:buChar char="●"/>
            </a:pPr>
            <a:r>
              <a:rPr lang="en-GB" dirty="0">
                <a:solidFill>
                  <a:srgbClr val="000000"/>
                </a:solidFill>
              </a:rPr>
              <a:t>Evading Firewalls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Testing Our Firewall</a:t>
            </a:r>
            <a:endParaRPr lang="en-GB"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7756" y="1292045"/>
            <a:ext cx="5028547" cy="357459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Iptables Firewall in Linux</a:t>
            </a:r>
          </a:p>
        </p:txBody>
      </p:sp>
      <p:sp>
        <p:nvSpPr>
          <p:cNvPr id="194" name="Shape 194"/>
          <p:cNvSpPr txBox="1">
            <a:spLocks noGrp="1"/>
          </p:cNvSpPr>
          <p:nvPr>
            <p:ph type="body" idx="1"/>
          </p:nvPr>
        </p:nvSpPr>
        <p:spPr>
          <a:xfrm>
            <a:off x="311700" y="1355675"/>
            <a:ext cx="4463500" cy="3368726"/>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Iptables is a built-in firewall based on </a:t>
            </a:r>
            <a:r>
              <a:rPr lang="en-GB" dirty="0" err="1">
                <a:solidFill>
                  <a:srgbClr val="000000"/>
                </a:solidFill>
              </a:rPr>
              <a:t>netfilter</a:t>
            </a:r>
            <a:r>
              <a:rPr lang="en-GB" dirty="0">
                <a:solidFill>
                  <a:srgbClr val="000000"/>
                </a:solidFill>
              </a:rPr>
              <a:t>.</a:t>
            </a:r>
          </a:p>
          <a:p>
            <a:pPr marL="457200" lvl="0" indent="-342900">
              <a:spcBef>
                <a:spcPts val="0"/>
              </a:spcBef>
              <a:spcAft>
                <a:spcPts val="600"/>
              </a:spcAft>
              <a:buClr>
                <a:srgbClr val="000000"/>
              </a:buClr>
              <a:buSzPts val="1800"/>
              <a:buChar char="●"/>
            </a:pPr>
            <a:r>
              <a:rPr lang="en-GB" dirty="0">
                <a:solidFill>
                  <a:srgbClr val="000000"/>
                </a:solidFill>
              </a:rPr>
              <a:t>Kernel </a:t>
            </a:r>
            <a:r>
              <a:rPr lang="en-GB" dirty="0" smtClean="0">
                <a:solidFill>
                  <a:srgbClr val="000000"/>
                </a:solidFill>
              </a:rPr>
              <a:t>part: </a:t>
            </a:r>
            <a:r>
              <a:rPr lang="en-GB" dirty="0" err="1" smtClean="0">
                <a:solidFill>
                  <a:srgbClr val="000000"/>
                </a:solidFill>
              </a:rPr>
              <a:t>Xtables</a:t>
            </a:r>
            <a:endParaRPr lang="en-GB" dirty="0">
              <a:solidFill>
                <a:srgbClr val="000000"/>
              </a:solidFill>
            </a:endParaRPr>
          </a:p>
          <a:p>
            <a:pPr marL="457200" lvl="0" indent="-342900">
              <a:spcBef>
                <a:spcPts val="0"/>
              </a:spcBef>
              <a:spcAft>
                <a:spcPts val="600"/>
              </a:spcAft>
              <a:buClr>
                <a:srgbClr val="000000"/>
              </a:buClr>
              <a:buSzPts val="1800"/>
              <a:buChar char="●"/>
            </a:pPr>
            <a:r>
              <a:rPr lang="en-GB" dirty="0" smtClean="0">
                <a:solidFill>
                  <a:srgbClr val="000000"/>
                </a:solidFill>
              </a:rPr>
              <a:t>User-space program: </a:t>
            </a:r>
            <a:r>
              <a:rPr lang="en-GB" dirty="0" err="1">
                <a:solidFill>
                  <a:srgbClr val="000000"/>
                </a:solidFill>
              </a:rPr>
              <a:t>iptables</a:t>
            </a:r>
            <a:endParaRPr lang="en-GB" dirty="0">
              <a:solidFill>
                <a:srgbClr val="000000"/>
              </a:solidFill>
            </a:endParaRPr>
          </a:p>
          <a:p>
            <a:pPr marL="457200" lvl="0" indent="-342900" rtl="0">
              <a:spcBef>
                <a:spcPts val="0"/>
              </a:spcBef>
              <a:spcAft>
                <a:spcPts val="600"/>
              </a:spcAft>
              <a:buClr>
                <a:srgbClr val="000000"/>
              </a:buClr>
              <a:buSzPts val="1800"/>
              <a:buChar char="●"/>
            </a:pPr>
            <a:r>
              <a:rPr lang="en-GB" dirty="0">
                <a:solidFill>
                  <a:srgbClr val="000000"/>
                </a:solidFill>
              </a:rPr>
              <a:t>Usually, </a:t>
            </a:r>
            <a:r>
              <a:rPr lang="en-GB" dirty="0" err="1">
                <a:solidFill>
                  <a:srgbClr val="000000"/>
                </a:solidFill>
              </a:rPr>
              <a:t>iptables</a:t>
            </a:r>
            <a:r>
              <a:rPr lang="en-GB" dirty="0">
                <a:solidFill>
                  <a:srgbClr val="000000"/>
                </a:solidFill>
              </a:rPr>
              <a:t> refer to both kernel and user space programs.</a:t>
            </a:r>
          </a:p>
          <a:p>
            <a:pPr marL="457200" lvl="0" indent="-342900" rtl="0">
              <a:spcBef>
                <a:spcPts val="0"/>
              </a:spcBef>
              <a:spcAft>
                <a:spcPts val="600"/>
              </a:spcAft>
              <a:buClr>
                <a:srgbClr val="000000"/>
              </a:buClr>
              <a:buSzPts val="1800"/>
              <a:buChar char="●"/>
            </a:pPr>
            <a:r>
              <a:rPr lang="en-GB" dirty="0" smtClean="0">
                <a:solidFill>
                  <a:srgbClr val="000000"/>
                </a:solidFill>
              </a:rPr>
              <a:t>Rules </a:t>
            </a:r>
            <a:r>
              <a:rPr lang="en-GB" dirty="0">
                <a:solidFill>
                  <a:srgbClr val="000000"/>
                </a:solidFill>
              </a:rPr>
              <a:t>are arranged in hierarchical structure as shown in the </a:t>
            </a:r>
            <a:r>
              <a:rPr lang="en-GB" dirty="0" smtClean="0">
                <a:solidFill>
                  <a:srgbClr val="000000"/>
                </a:solidFill>
              </a:rPr>
              <a:t>table.</a:t>
            </a:r>
          </a:p>
          <a:p>
            <a:pPr marL="0" lvl="0" indent="0">
              <a:spcBef>
                <a:spcPts val="0"/>
              </a:spcBef>
              <a:buNone/>
            </a:pPr>
            <a:endParaRPr dirty="0">
              <a:solidFill>
                <a:srgbClr val="000000"/>
              </a:solidFill>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200" y="1614975"/>
            <a:ext cx="4226560" cy="259562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Shape 201"/>
          <p:cNvSpPr txBox="1">
            <a:spLocks noGrp="1"/>
          </p:cNvSpPr>
          <p:nvPr>
            <p:ph type="body" idx="1"/>
          </p:nvPr>
        </p:nvSpPr>
        <p:spPr>
          <a:xfrm>
            <a:off x="311700" y="1152475"/>
            <a:ext cx="8520600" cy="38589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Each table contains several chains, each of which corresponds to a </a:t>
            </a:r>
            <a:r>
              <a:rPr lang="en-GB" dirty="0" err="1">
                <a:solidFill>
                  <a:srgbClr val="000000"/>
                </a:solidFill>
              </a:rPr>
              <a:t>netfilter</a:t>
            </a:r>
            <a:r>
              <a:rPr lang="en-GB" dirty="0">
                <a:solidFill>
                  <a:srgbClr val="000000"/>
                </a:solidFill>
              </a:rPr>
              <a:t> hook.</a:t>
            </a:r>
          </a:p>
          <a:p>
            <a:pPr marL="457200" lvl="0" indent="-342900">
              <a:spcBef>
                <a:spcPts val="0"/>
              </a:spcBef>
              <a:spcAft>
                <a:spcPts val="0"/>
              </a:spcAft>
              <a:buClr>
                <a:srgbClr val="000000"/>
              </a:buClr>
              <a:buSzPts val="1800"/>
              <a:buChar char="●"/>
            </a:pPr>
            <a:r>
              <a:rPr lang="en-GB" dirty="0">
                <a:solidFill>
                  <a:srgbClr val="000000"/>
                </a:solidFill>
              </a:rPr>
              <a:t>Each chain indicates where its rules are enforced.</a:t>
            </a:r>
          </a:p>
          <a:p>
            <a:pPr marL="803275" lvl="1" indent="-342900">
              <a:buClr>
                <a:srgbClr val="000000"/>
              </a:buClr>
              <a:buSzPts val="1800"/>
              <a:buFont typeface="Courier New" panose="02070309020205020404" pitchFamily="49" charset="0"/>
              <a:buChar char="o"/>
            </a:pPr>
            <a:r>
              <a:rPr lang="en-GB" sz="1600" dirty="0">
                <a:solidFill>
                  <a:srgbClr val="000000"/>
                </a:solidFill>
              </a:rPr>
              <a:t>Example : Rules on FORWARD chain are enforced at NF_IP_FORWARD hook and rules on INPUT  chain are enforced at NF_IP_LOCAL_IN hook.</a:t>
            </a:r>
          </a:p>
          <a:p>
            <a:pPr marL="457200" lvl="0" indent="-342900" rtl="0">
              <a:spcBef>
                <a:spcPts val="0"/>
              </a:spcBef>
              <a:spcAft>
                <a:spcPts val="0"/>
              </a:spcAft>
              <a:buClr>
                <a:srgbClr val="000000"/>
              </a:buClr>
              <a:buSzPts val="1800"/>
              <a:buChar char="●"/>
            </a:pPr>
            <a:r>
              <a:rPr lang="en-GB" dirty="0" smtClean="0">
                <a:solidFill>
                  <a:srgbClr val="000000"/>
                </a:solidFill>
              </a:rPr>
              <a:t>Each </a:t>
            </a:r>
            <a:r>
              <a:rPr lang="en-GB" dirty="0">
                <a:solidFill>
                  <a:srgbClr val="000000"/>
                </a:solidFill>
              </a:rPr>
              <a:t>chain contains a set of firewall rules that will be enforced.</a:t>
            </a:r>
          </a:p>
          <a:p>
            <a:pPr marL="457200" lvl="0" indent="-342900" rtl="0">
              <a:spcBef>
                <a:spcPts val="0"/>
              </a:spcBef>
              <a:spcAft>
                <a:spcPts val="0"/>
              </a:spcAft>
              <a:buClr>
                <a:srgbClr val="000000"/>
              </a:buClr>
              <a:buSzPts val="1800"/>
              <a:buChar char="●"/>
            </a:pPr>
            <a:r>
              <a:rPr lang="en-GB" dirty="0">
                <a:solidFill>
                  <a:srgbClr val="000000"/>
                </a:solidFill>
              </a:rPr>
              <a:t>User can add rules to the chains.</a:t>
            </a:r>
          </a:p>
          <a:p>
            <a:pPr marL="803275" lvl="1" indent="-342900">
              <a:buClr>
                <a:srgbClr val="000000"/>
              </a:buClr>
              <a:buSzPts val="1800"/>
              <a:buFont typeface="Courier New" panose="02070309020205020404" pitchFamily="49" charset="0"/>
              <a:buChar char="o"/>
            </a:pPr>
            <a:r>
              <a:rPr lang="en-GB" sz="1600" dirty="0">
                <a:solidFill>
                  <a:srgbClr val="000000"/>
                </a:solidFill>
              </a:rPr>
              <a:t>Example : To block all incoming telnet traffic, add a rule to the INPUT chain of the filter table</a:t>
            </a:r>
          </a:p>
          <a:p>
            <a:pPr marL="0" lvl="0" indent="0">
              <a:spcBef>
                <a:spcPts val="0"/>
              </a:spcBef>
              <a:buNone/>
            </a:pPr>
            <a:endParaRPr dirty="0"/>
          </a:p>
        </p:txBody>
      </p:sp>
      <p:sp>
        <p:nvSpPr>
          <p:cNvPr id="200" name="Shape 2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Iptables Firewall - Structure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Traversing Chains and Rule Matching</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039" y="1252764"/>
            <a:ext cx="7412099" cy="344133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Traversing Chains and Rule Matching</a:t>
            </a:r>
          </a:p>
        </p:txBody>
      </p:sp>
      <p:sp>
        <p:nvSpPr>
          <p:cNvPr id="213" name="Shape 213"/>
          <p:cNvSpPr txBox="1">
            <a:spLocks noGrp="1"/>
          </p:cNvSpPr>
          <p:nvPr>
            <p:ph type="body" idx="1"/>
          </p:nvPr>
        </p:nvSpPr>
        <p:spPr>
          <a:xfrm>
            <a:off x="392980" y="1518235"/>
            <a:ext cx="8520600" cy="2921685"/>
          </a:xfrm>
          <a:prstGeom prst="rect">
            <a:avLst/>
          </a:prstGeom>
        </p:spPr>
        <p:txBody>
          <a:bodyPr wrap="square" lIns="91425" tIns="91425" rIns="91425" bIns="91425" anchor="t" anchorCtr="0">
            <a:noAutofit/>
          </a:bodyPr>
          <a:lstStyle/>
          <a:p>
            <a:pPr marL="0" lvl="0" indent="0">
              <a:spcBef>
                <a:spcPts val="0"/>
              </a:spcBef>
              <a:spcAft>
                <a:spcPts val="0"/>
              </a:spcAft>
              <a:buNone/>
            </a:pPr>
            <a:r>
              <a:rPr lang="en-GB" dirty="0">
                <a:solidFill>
                  <a:srgbClr val="000000"/>
                </a:solidFill>
              </a:rPr>
              <a:t>1 - Decides if the final destination of the packet is the local machine</a:t>
            </a:r>
          </a:p>
          <a:p>
            <a:pPr marL="0" lvl="0" indent="0">
              <a:spcBef>
                <a:spcPts val="0"/>
              </a:spcBef>
              <a:spcAft>
                <a:spcPts val="0"/>
              </a:spcAft>
              <a:buNone/>
            </a:pPr>
            <a:r>
              <a:rPr lang="en-GB" dirty="0">
                <a:solidFill>
                  <a:srgbClr val="000000"/>
                </a:solidFill>
              </a:rPr>
              <a:t>3 - Packet traverses through INPUT chains</a:t>
            </a:r>
          </a:p>
          <a:p>
            <a:pPr marL="0" lvl="0" indent="0">
              <a:spcBef>
                <a:spcPts val="0"/>
              </a:spcBef>
              <a:spcAft>
                <a:spcPts val="0"/>
              </a:spcAft>
              <a:buNone/>
            </a:pPr>
            <a:r>
              <a:rPr lang="en-GB" dirty="0">
                <a:solidFill>
                  <a:srgbClr val="000000"/>
                </a:solidFill>
              </a:rPr>
              <a:t>4 - Packet traverses through FORWARD chains</a:t>
            </a:r>
          </a:p>
          <a:p>
            <a:pPr marL="0" lvl="0" indent="0" rtl="0">
              <a:spcBef>
                <a:spcPts val="0"/>
              </a:spcBef>
              <a:spcAft>
                <a:spcPts val="0"/>
              </a:spcAft>
              <a:buNone/>
            </a:pPr>
            <a:r>
              <a:rPr lang="en-GB" dirty="0">
                <a:solidFill>
                  <a:srgbClr val="000000"/>
                </a:solidFill>
              </a:rPr>
              <a:t>2 - Decides from which of the network interface to send out outgoing packets</a:t>
            </a:r>
          </a:p>
          <a:p>
            <a:pPr marL="0" lvl="0" indent="0" rtl="0">
              <a:spcBef>
                <a:spcPts val="0"/>
              </a:spcBef>
              <a:spcAft>
                <a:spcPts val="0"/>
              </a:spcAft>
              <a:buNone/>
            </a:pPr>
            <a:endParaRPr dirty="0">
              <a:solidFill>
                <a:srgbClr val="000000"/>
              </a:solidFill>
            </a:endParaRPr>
          </a:p>
          <a:p>
            <a:pPr marL="0" lvl="0" indent="0">
              <a:spcBef>
                <a:spcPts val="0"/>
              </a:spcBef>
              <a:spcAft>
                <a:spcPts val="0"/>
              </a:spcAft>
              <a:buNone/>
            </a:pPr>
            <a:r>
              <a:rPr lang="en-GB" dirty="0">
                <a:solidFill>
                  <a:srgbClr val="000000"/>
                </a:solidFill>
              </a:rPr>
              <a:t>As a packet traverses through each chain, rules on the chain are examined to see whether there is a match or not. If there is a match, the corresponding target action is executed:  ACCEPT, DROP or jumping to user-defined chain.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Traversing Chains and Rule Matching</a:t>
            </a:r>
          </a:p>
        </p:txBody>
      </p:sp>
      <p:sp>
        <p:nvSpPr>
          <p:cNvPr id="219" name="Shape 219"/>
          <p:cNvSpPr txBox="1">
            <a:spLocks noGrp="1"/>
          </p:cNvSpPr>
          <p:nvPr>
            <p:ph type="body" idx="1"/>
          </p:nvPr>
        </p:nvSpPr>
        <p:spPr>
          <a:xfrm>
            <a:off x="410100" y="1474820"/>
            <a:ext cx="8422200" cy="1644300"/>
          </a:xfrm>
          <a:prstGeom prst="rect">
            <a:avLst/>
          </a:prstGeom>
        </p:spPr>
        <p:txBody>
          <a:bodyPr wrap="square" lIns="91425" tIns="91425" rIns="91425" bIns="91425" anchor="t" anchorCtr="0">
            <a:noAutofit/>
          </a:bodyPr>
          <a:lstStyle/>
          <a:p>
            <a:pPr marL="0" lvl="0" indent="0">
              <a:spcBef>
                <a:spcPts val="0"/>
              </a:spcBef>
              <a:buNone/>
            </a:pPr>
            <a:r>
              <a:rPr lang="en-GB" dirty="0" smtClean="0">
                <a:solidFill>
                  <a:srgbClr val="000000"/>
                </a:solidFill>
              </a:rPr>
              <a:t>Example: Increase </a:t>
            </a:r>
            <a:r>
              <a:rPr lang="en-GB" dirty="0">
                <a:solidFill>
                  <a:srgbClr val="000000"/>
                </a:solidFill>
              </a:rPr>
              <a:t>the TTL field of all packets by 5.</a:t>
            </a:r>
          </a:p>
          <a:p>
            <a:pPr marL="0" lvl="0" indent="0">
              <a:spcBef>
                <a:spcPts val="0"/>
              </a:spcBef>
              <a:buNone/>
            </a:pPr>
            <a:r>
              <a:rPr lang="en-GB" dirty="0" smtClean="0">
                <a:solidFill>
                  <a:srgbClr val="000000"/>
                </a:solidFill>
              </a:rPr>
              <a:t>Solution: </a:t>
            </a:r>
            <a:r>
              <a:rPr lang="en-GB" dirty="0">
                <a:solidFill>
                  <a:srgbClr val="000000"/>
                </a:solidFill>
              </a:rPr>
              <a:t>Add a rule to the mangle table and choose a chain provided by </a:t>
            </a:r>
            <a:r>
              <a:rPr lang="en-GB" dirty="0" err="1">
                <a:solidFill>
                  <a:srgbClr val="000000"/>
                </a:solidFill>
              </a:rPr>
              <a:t>netfilter</a:t>
            </a:r>
            <a:r>
              <a:rPr lang="en-GB" dirty="0">
                <a:solidFill>
                  <a:srgbClr val="000000"/>
                </a:solidFill>
              </a:rPr>
              <a:t> hooks. We choose PREROUTING chain so the changes can be applied to all packets, regardless they are for the current host or for </a:t>
            </a:r>
            <a:r>
              <a:rPr lang="en-GB" dirty="0" smtClean="0">
                <a:solidFill>
                  <a:srgbClr val="000000"/>
                </a:solidFill>
              </a:rPr>
              <a:t>others.</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351" y="3381973"/>
            <a:ext cx="6537934" cy="956347"/>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Iptables Extension</a:t>
            </a:r>
          </a:p>
        </p:txBody>
      </p:sp>
      <p:sp>
        <p:nvSpPr>
          <p:cNvPr id="226" name="Shape 22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Iptables functions can be extended using modules also called as extensions.</a:t>
            </a:r>
          </a:p>
          <a:p>
            <a:pPr marL="0" lvl="0" indent="0">
              <a:spcBef>
                <a:spcPts val="0"/>
              </a:spcBef>
              <a:buNone/>
            </a:pPr>
            <a:r>
              <a:rPr lang="en-GB" dirty="0" smtClean="0">
                <a:solidFill>
                  <a:srgbClr val="000000"/>
                </a:solidFill>
              </a:rPr>
              <a:t>Two Examples:</a:t>
            </a:r>
            <a:endParaRPr lang="en-GB" dirty="0">
              <a:solidFill>
                <a:srgbClr val="000000"/>
              </a:solidFill>
            </a:endParaRPr>
          </a:p>
          <a:p>
            <a:pPr marL="0" lvl="0" indent="0">
              <a:spcBef>
                <a:spcPts val="0"/>
              </a:spcBef>
              <a:buNone/>
            </a:pPr>
            <a:r>
              <a:rPr lang="en-GB" u="sng" dirty="0" err="1" smtClean="0">
                <a:solidFill>
                  <a:srgbClr val="000000"/>
                </a:solidFill>
              </a:rPr>
              <a:t>Conntrack</a:t>
            </a:r>
            <a:r>
              <a:rPr lang="en-GB" u="sng" dirty="0" smtClean="0">
                <a:solidFill>
                  <a:srgbClr val="000000"/>
                </a:solidFill>
              </a:rPr>
              <a:t>: </a:t>
            </a:r>
            <a:r>
              <a:rPr lang="en-GB" dirty="0">
                <a:solidFill>
                  <a:srgbClr val="000000"/>
                </a:solidFill>
              </a:rPr>
              <a:t>To specify rules based on connections to build </a:t>
            </a:r>
            <a:r>
              <a:rPr lang="en-GB" dirty="0" err="1">
                <a:solidFill>
                  <a:srgbClr val="000000"/>
                </a:solidFill>
              </a:rPr>
              <a:t>stateful</a:t>
            </a:r>
            <a:r>
              <a:rPr lang="en-GB" dirty="0">
                <a:solidFill>
                  <a:srgbClr val="000000"/>
                </a:solidFill>
              </a:rPr>
              <a:t> firewalls.</a:t>
            </a:r>
          </a:p>
          <a:p>
            <a:pPr marL="0" lvl="0" indent="0">
              <a:spcBef>
                <a:spcPts val="0"/>
              </a:spcBef>
              <a:buNone/>
            </a:pPr>
            <a:r>
              <a:rPr lang="en-GB" u="sng" dirty="0" smtClean="0">
                <a:solidFill>
                  <a:srgbClr val="000000"/>
                </a:solidFill>
              </a:rPr>
              <a:t>Owner: </a:t>
            </a:r>
            <a:r>
              <a:rPr lang="en-GB" dirty="0">
                <a:solidFill>
                  <a:srgbClr val="000000"/>
                </a:solidFill>
              </a:rPr>
              <a:t>To specify rules based on user ids. Ex: To prevent user Alice from sending out telnet packets. Owner module can match packets based on the user/group id of the process that created them. This works only for OUTPUT </a:t>
            </a:r>
            <a:r>
              <a:rPr lang="en-GB" dirty="0" smtClean="0">
                <a:solidFill>
                  <a:srgbClr val="000000"/>
                </a:solidFill>
              </a:rPr>
              <a:t>chain (</a:t>
            </a:r>
            <a:r>
              <a:rPr lang="en-GB" dirty="0">
                <a:solidFill>
                  <a:srgbClr val="000000"/>
                </a:solidFill>
              </a:rPr>
              <a:t>outgoing packets) as it is impossible to find the user ids for INPUT chain(incoming packets).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Iptables </a:t>
            </a:r>
            <a:r>
              <a:rPr lang="en-GB" dirty="0" smtClean="0"/>
              <a:t>Extension: Block a Specific User</a:t>
            </a:r>
            <a:endParaRPr lang="en-GB" dirty="0"/>
          </a:p>
        </p:txBody>
      </p:sp>
      <p:sp>
        <p:nvSpPr>
          <p:cNvPr id="232" name="Shape 232"/>
          <p:cNvSpPr txBox="1">
            <a:spLocks noGrp="1"/>
          </p:cNvSpPr>
          <p:nvPr>
            <p:ph type="body" idx="1"/>
          </p:nvPr>
        </p:nvSpPr>
        <p:spPr>
          <a:xfrm>
            <a:off x="311700" y="3851978"/>
            <a:ext cx="8459420" cy="1163224"/>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This rule drops </a:t>
            </a:r>
            <a:r>
              <a:rPr lang="en-GB" dirty="0" smtClean="0">
                <a:solidFill>
                  <a:srgbClr val="000000"/>
                </a:solidFill>
              </a:rPr>
              <a:t>the packets </a:t>
            </a:r>
            <a:r>
              <a:rPr lang="en-GB" dirty="0">
                <a:solidFill>
                  <a:srgbClr val="000000"/>
                </a:solidFill>
              </a:rPr>
              <a:t>generated by any program </a:t>
            </a:r>
            <a:r>
              <a:rPr lang="en-GB" dirty="0" smtClean="0">
                <a:solidFill>
                  <a:srgbClr val="000000"/>
                </a:solidFill>
              </a:rPr>
              <a:t>owned by user seed. Other users are not affected.</a:t>
            </a:r>
            <a:endParaRPr lang="en-GB" dirty="0">
              <a:solidFill>
                <a:srgbClr val="000000"/>
              </a:solidFill>
            </a:endParaRPr>
          </a:p>
          <a:p>
            <a:pPr marL="0" lvl="0" indent="0">
              <a:spcBef>
                <a:spcPts val="0"/>
              </a:spcBef>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71" y="1255912"/>
            <a:ext cx="5726830" cy="2407027"/>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Building a Simple Firewall</a:t>
            </a:r>
          </a:p>
        </p:txBody>
      </p:sp>
      <p:sp>
        <p:nvSpPr>
          <p:cNvPr id="242" name="Shape 242"/>
          <p:cNvSpPr txBox="1">
            <a:spLocks noGrp="1"/>
          </p:cNvSpPr>
          <p:nvPr>
            <p:ph type="body" idx="1"/>
          </p:nvPr>
        </p:nvSpPr>
        <p:spPr>
          <a:xfrm>
            <a:off x="311700" y="1152475"/>
            <a:ext cx="8520600" cy="1319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smtClean="0">
                <a:solidFill>
                  <a:srgbClr val="000000"/>
                </a:solidFill>
              </a:rPr>
              <a:t>Flush </a:t>
            </a:r>
            <a:r>
              <a:rPr lang="en-GB" dirty="0">
                <a:solidFill>
                  <a:srgbClr val="000000"/>
                </a:solidFill>
              </a:rPr>
              <a:t>all existing firewall configurations</a:t>
            </a:r>
          </a:p>
          <a:p>
            <a:pPr marL="457200" lvl="0" indent="-342900">
              <a:spcBef>
                <a:spcPts val="0"/>
              </a:spcBef>
              <a:buClr>
                <a:srgbClr val="000000"/>
              </a:buClr>
              <a:buSzPts val="1800"/>
              <a:buChar char="●"/>
            </a:pPr>
            <a:r>
              <a:rPr lang="en-GB" dirty="0">
                <a:solidFill>
                  <a:srgbClr val="000000"/>
                </a:solidFill>
              </a:rPr>
              <a:t>Default policy is set to ACCEPT before all the rules.</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338" y="2322145"/>
            <a:ext cx="6744284" cy="1806097"/>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Building a Simple Firewall</a:t>
            </a:r>
          </a:p>
        </p:txBody>
      </p:sp>
      <p:sp>
        <p:nvSpPr>
          <p:cNvPr id="249" name="Shape 249"/>
          <p:cNvSpPr txBox="1">
            <a:spLocks noGrp="1"/>
          </p:cNvSpPr>
          <p:nvPr>
            <p:ph type="body" idx="1"/>
          </p:nvPr>
        </p:nvSpPr>
        <p:spPr>
          <a:xfrm>
            <a:off x="388275" y="1017725"/>
            <a:ext cx="8520600" cy="426000"/>
          </a:xfrm>
          <a:prstGeom prst="rect">
            <a:avLst/>
          </a:prstGeom>
        </p:spPr>
        <p:txBody>
          <a:bodyPr wrap="square" lIns="91425" tIns="91425" rIns="91425" bIns="91425" anchor="t" anchorCtr="0">
            <a:noAutofit/>
          </a:bodyPr>
          <a:lstStyle/>
          <a:p>
            <a:pPr marL="400050" indent="-285750">
              <a:buClr>
                <a:srgbClr val="000000"/>
              </a:buClr>
              <a:buFont typeface="Arial" panose="020B0604020202020204" pitchFamily="34" charset="0"/>
              <a:buChar char="●"/>
            </a:pPr>
            <a:r>
              <a:rPr lang="en-GB" dirty="0">
                <a:solidFill>
                  <a:srgbClr val="000000"/>
                </a:solidFill>
              </a:rPr>
              <a:t>Rule on INPUT chain </a:t>
            </a:r>
            <a:r>
              <a:rPr lang="en-GB" dirty="0" smtClean="0">
                <a:solidFill>
                  <a:srgbClr val="000000"/>
                </a:solidFill>
              </a:rPr>
              <a:t>to allow TCP traffic to </a:t>
            </a:r>
            <a:r>
              <a:rPr lang="en-GB" dirty="0">
                <a:solidFill>
                  <a:srgbClr val="000000"/>
                </a:solidFill>
              </a:rPr>
              <a:t>ports 22 and 80</a:t>
            </a:r>
            <a:r>
              <a:rPr lang="en-GB" dirty="0"/>
              <a:t> </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448" y="1443725"/>
            <a:ext cx="6064721" cy="1749552"/>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449" y="3604371"/>
            <a:ext cx="6064721" cy="1325211"/>
          </a:xfrm>
          <a:prstGeom prst="rect">
            <a:avLst/>
          </a:prstGeom>
        </p:spPr>
      </p:pic>
      <p:sp>
        <p:nvSpPr>
          <p:cNvPr id="10" name="Shape 249"/>
          <p:cNvSpPr txBox="1">
            <a:spLocks/>
          </p:cNvSpPr>
          <p:nvPr/>
        </p:nvSpPr>
        <p:spPr>
          <a:xfrm>
            <a:off x="388275" y="3193277"/>
            <a:ext cx="6347805" cy="426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00050" indent="-285750">
              <a:buClr>
                <a:srgbClr val="000000"/>
              </a:buClr>
              <a:buFont typeface="Arial" panose="020B0604020202020204" pitchFamily="34" charset="0"/>
              <a:buChar char="●"/>
            </a:pPr>
            <a:r>
              <a:rPr lang="en-GB" dirty="0" smtClean="0">
                <a:solidFill>
                  <a:schemeClr val="tx1"/>
                </a:solidFill>
              </a:rPr>
              <a:t>Rule </a:t>
            </a:r>
            <a:r>
              <a:rPr lang="en-GB" dirty="0">
                <a:solidFill>
                  <a:schemeClr val="tx1"/>
                </a:solidFill>
              </a:rPr>
              <a:t>on OUTPUT chain to allow all outgoing TCP traffic</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Firewalls</a:t>
            </a:r>
          </a:p>
        </p:txBody>
      </p:sp>
      <p:sp>
        <p:nvSpPr>
          <p:cNvPr id="66" name="Shape 66"/>
          <p:cNvSpPr txBox="1">
            <a:spLocks noGrp="1"/>
          </p:cNvSpPr>
          <p:nvPr>
            <p:ph type="body" idx="1"/>
          </p:nvPr>
        </p:nvSpPr>
        <p:spPr>
          <a:xfrm>
            <a:off x="311700" y="1401350"/>
            <a:ext cx="8520600" cy="21060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A part of computer system or network designed to stop unauthorized traffic flowing from one network to another.</a:t>
            </a:r>
          </a:p>
          <a:p>
            <a:pPr marL="457200" lvl="0" indent="-342900">
              <a:spcBef>
                <a:spcPts val="0"/>
              </a:spcBef>
              <a:spcAft>
                <a:spcPts val="0"/>
              </a:spcAft>
              <a:buClr>
                <a:srgbClr val="000000"/>
              </a:buClr>
              <a:buSzPts val="1800"/>
              <a:buChar char="●"/>
            </a:pPr>
            <a:r>
              <a:rPr lang="en-GB" dirty="0" smtClean="0">
                <a:solidFill>
                  <a:srgbClr val="000000"/>
                </a:solidFill>
              </a:rPr>
              <a:t>Separate </a:t>
            </a:r>
            <a:r>
              <a:rPr lang="en-GB" dirty="0">
                <a:solidFill>
                  <a:srgbClr val="000000"/>
                </a:solidFill>
              </a:rPr>
              <a:t>trusted and untrusted components of a network.</a:t>
            </a:r>
          </a:p>
          <a:p>
            <a:pPr marL="457200" lvl="0" indent="-342900">
              <a:spcBef>
                <a:spcPts val="0"/>
              </a:spcBef>
              <a:spcAft>
                <a:spcPts val="0"/>
              </a:spcAft>
              <a:buClr>
                <a:srgbClr val="000000"/>
              </a:buClr>
              <a:buSzPts val="1800"/>
              <a:buChar char="●"/>
            </a:pPr>
            <a:r>
              <a:rPr lang="en-GB" dirty="0" smtClean="0">
                <a:solidFill>
                  <a:srgbClr val="000000"/>
                </a:solidFill>
              </a:rPr>
              <a:t>Differentiate </a:t>
            </a:r>
            <a:r>
              <a:rPr lang="en-GB" dirty="0">
                <a:solidFill>
                  <a:srgbClr val="000000"/>
                </a:solidFill>
              </a:rPr>
              <a:t>networks within a trusted network.</a:t>
            </a:r>
          </a:p>
          <a:p>
            <a:pPr marL="457200" lvl="0" indent="-342900">
              <a:spcBef>
                <a:spcPts val="0"/>
              </a:spcBef>
              <a:buClr>
                <a:srgbClr val="000000"/>
              </a:buClr>
              <a:buSzPts val="1800"/>
              <a:buChar char="●"/>
            </a:pPr>
            <a:r>
              <a:rPr lang="en-GB" dirty="0">
                <a:solidFill>
                  <a:srgbClr val="000000"/>
                </a:solidFill>
              </a:rPr>
              <a:t>Main functionalities are filtering data, redirecting traffic and protecting against network attacks.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Building a Simple Firewall</a:t>
            </a:r>
          </a:p>
        </p:txBody>
      </p:sp>
      <p:sp>
        <p:nvSpPr>
          <p:cNvPr id="259" name="Shape 259"/>
          <p:cNvSpPr txBox="1">
            <a:spLocks noGrp="1"/>
          </p:cNvSpPr>
          <p:nvPr>
            <p:ph type="body" idx="1"/>
          </p:nvPr>
        </p:nvSpPr>
        <p:spPr>
          <a:xfrm>
            <a:off x="311700" y="1152475"/>
            <a:ext cx="8520600" cy="1101000"/>
          </a:xfrm>
          <a:prstGeom prst="rect">
            <a:avLst/>
          </a:prstGeom>
        </p:spPr>
        <p:txBody>
          <a:bodyPr wrap="square" lIns="91425" tIns="91425" rIns="91425" bIns="91425" anchor="t" anchorCtr="0">
            <a:noAutofit/>
          </a:bodyPr>
          <a:lstStyle/>
          <a:p>
            <a:pPr marL="342900" indent="-342900"/>
            <a:r>
              <a:rPr lang="en-GB" dirty="0" smtClean="0">
                <a:solidFill>
                  <a:srgbClr val="000000"/>
                </a:solidFill>
              </a:rPr>
              <a:t>Allow the use of the loopback interface.</a:t>
            </a:r>
            <a:endParaRPr lang="en-GB" dirty="0">
              <a:solidFill>
                <a:srgbClr val="000000"/>
              </a:solidFill>
            </a:endParaRPr>
          </a:p>
        </p:txBody>
      </p:sp>
      <p:sp>
        <p:nvSpPr>
          <p:cNvPr id="261" name="Shape 261"/>
          <p:cNvSpPr txBox="1"/>
          <p:nvPr/>
        </p:nvSpPr>
        <p:spPr>
          <a:xfrm>
            <a:off x="618770" y="3119675"/>
            <a:ext cx="8112600" cy="572700"/>
          </a:xfrm>
          <a:prstGeom prst="rect">
            <a:avLst/>
          </a:prstGeom>
          <a:noFill/>
          <a:ln>
            <a:noFill/>
          </a:ln>
        </p:spPr>
        <p:txBody>
          <a:bodyPr wrap="square" lIns="91425" tIns="91425" rIns="91425" bIns="91425" anchor="t" anchorCtr="0">
            <a:noAutofit/>
          </a:bodyPr>
          <a:lstStyle/>
          <a:p>
            <a:pPr marL="285750" indent="-285750">
              <a:buFont typeface="Arial" panose="020B0604020202020204" pitchFamily="34" charset="0"/>
              <a:buChar char="•"/>
            </a:pPr>
            <a:endParaRPr lang="en-GB" sz="1800" dirty="0"/>
          </a:p>
        </p:txBody>
      </p:sp>
      <p:sp>
        <p:nvSpPr>
          <p:cNvPr id="7" name="Shape 259"/>
          <p:cNvSpPr txBox="1">
            <a:spLocks/>
          </p:cNvSpPr>
          <p:nvPr/>
        </p:nvSpPr>
        <p:spPr>
          <a:xfrm>
            <a:off x="446050" y="3189263"/>
            <a:ext cx="5499820" cy="5790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342900" indent="-342900"/>
            <a:r>
              <a:rPr lang="en-GB" dirty="0" smtClean="0">
                <a:solidFill>
                  <a:schemeClr val="tx1"/>
                </a:solidFill>
              </a:rPr>
              <a:t>Allow </a:t>
            </a:r>
            <a:r>
              <a:rPr lang="en-GB" dirty="0">
                <a:solidFill>
                  <a:schemeClr val="tx1"/>
                </a:solidFill>
              </a:rPr>
              <a:t>DNS queries and replies to pass through</a:t>
            </a:r>
            <a:r>
              <a:rPr lang="en-GB" dirty="0" smtClean="0">
                <a:solidFill>
                  <a:schemeClr val="tx1"/>
                </a:solidFill>
              </a:rPr>
              <a:t>.</a:t>
            </a:r>
            <a:endParaRPr lang="en-GB" dirty="0">
              <a:solidFill>
                <a:schemeClr val="tx1"/>
              </a:solidFill>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70" y="1797326"/>
            <a:ext cx="7781130" cy="1149074"/>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770" y="3692375"/>
            <a:ext cx="7781130" cy="89887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Building a Simple Firewall</a:t>
            </a:r>
          </a:p>
        </p:txBody>
      </p:sp>
      <p:sp>
        <p:nvSpPr>
          <p:cNvPr id="268" name="Shape 268"/>
          <p:cNvSpPr txBox="1">
            <a:spLocks noGrp="1"/>
          </p:cNvSpPr>
          <p:nvPr>
            <p:ph type="body" idx="1"/>
          </p:nvPr>
        </p:nvSpPr>
        <p:spPr>
          <a:xfrm>
            <a:off x="6228922" y="1187675"/>
            <a:ext cx="2485680" cy="783365"/>
          </a:xfrm>
          <a:prstGeom prst="rect">
            <a:avLst/>
          </a:prstGeom>
        </p:spPr>
        <p:txBody>
          <a:bodyPr wrap="square" lIns="91425" tIns="91425" rIns="91425" bIns="91425" anchor="t" anchorCtr="0">
            <a:noAutofit/>
          </a:bodyPr>
          <a:lstStyle/>
          <a:p>
            <a:pPr marL="0" lvl="0" indent="0">
              <a:spcBef>
                <a:spcPts val="0"/>
              </a:spcBef>
              <a:buNone/>
            </a:pPr>
            <a:r>
              <a:rPr lang="en-GB" dirty="0" smtClean="0">
                <a:solidFill>
                  <a:srgbClr val="000000"/>
                </a:solidFill>
              </a:rPr>
              <a:t>These are all the rules we have added</a:t>
            </a:r>
            <a:endParaRPr lang="en-GB" dirty="0">
              <a:solidFill>
                <a:srgbClr val="000000"/>
              </a:solidFill>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50" y="1187675"/>
            <a:ext cx="5365425" cy="2419293"/>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950" y="3856429"/>
            <a:ext cx="5365425" cy="713976"/>
          </a:xfrm>
          <a:prstGeom prst="rect">
            <a:avLst/>
          </a:prstGeom>
        </p:spPr>
      </p:pic>
      <p:sp>
        <p:nvSpPr>
          <p:cNvPr id="4" name="Rectangle 3"/>
          <p:cNvSpPr/>
          <p:nvPr/>
        </p:nvSpPr>
        <p:spPr>
          <a:xfrm>
            <a:off x="6404060" y="3093077"/>
            <a:ext cx="2428240" cy="1477328"/>
          </a:xfrm>
          <a:prstGeom prst="rect">
            <a:avLst/>
          </a:prstGeom>
        </p:spPr>
        <p:txBody>
          <a:bodyPr wrap="square">
            <a:spAutoFit/>
          </a:bodyPr>
          <a:lstStyle/>
          <a:p>
            <a:pPr lvl="0"/>
            <a:r>
              <a:rPr lang="en-GB" sz="1800" dirty="0"/>
              <a:t>Change the default policy to DROP so that only our configurations on firewall work.</a:t>
            </a:r>
          </a:p>
        </p:txBody>
      </p:sp>
      <p:sp>
        <p:nvSpPr>
          <p:cNvPr id="5" name="Right Arrow 4"/>
          <p:cNvSpPr/>
          <p:nvPr/>
        </p:nvSpPr>
        <p:spPr>
          <a:xfrm rot="10800000">
            <a:off x="5795177" y="1458842"/>
            <a:ext cx="405943" cy="24103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5822979" y="4003249"/>
            <a:ext cx="405943" cy="24103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Building a Simple </a:t>
            </a:r>
            <a:r>
              <a:rPr lang="en-GB" dirty="0" smtClean="0"/>
              <a:t>Firewall: Testing</a:t>
            </a:r>
            <a:endParaRPr lang="en-GB" dirty="0"/>
          </a:p>
        </p:txBody>
      </p:sp>
      <p:sp>
        <p:nvSpPr>
          <p:cNvPr id="276" name="Shape 276"/>
          <p:cNvSpPr txBox="1">
            <a:spLocks noGrp="1"/>
          </p:cNvSpPr>
          <p:nvPr>
            <p:ph type="body" idx="1"/>
          </p:nvPr>
        </p:nvSpPr>
        <p:spPr>
          <a:xfrm>
            <a:off x="311700" y="3292775"/>
            <a:ext cx="8212540" cy="1340185"/>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To test our firewall, make connection attempts from a different machine.</a:t>
            </a:r>
          </a:p>
          <a:p>
            <a:pPr marL="457200" lvl="0" indent="-342900">
              <a:spcBef>
                <a:spcPts val="0"/>
              </a:spcBef>
              <a:spcAft>
                <a:spcPts val="0"/>
              </a:spcAft>
              <a:buClr>
                <a:srgbClr val="000000"/>
              </a:buClr>
              <a:buSzPts val="1800"/>
              <a:buChar char="●"/>
            </a:pPr>
            <a:r>
              <a:rPr lang="en-GB" dirty="0">
                <a:solidFill>
                  <a:srgbClr val="000000"/>
                </a:solidFill>
              </a:rPr>
              <a:t>Firewall drops all packets except the ones on ports 80(http) and 22(</a:t>
            </a:r>
            <a:r>
              <a:rPr lang="en-GB" dirty="0" err="1">
                <a:solidFill>
                  <a:srgbClr val="000000"/>
                </a:solidFill>
              </a:rPr>
              <a:t>ssh</a:t>
            </a:r>
            <a:r>
              <a:rPr lang="en-GB" dirty="0">
                <a:solidFill>
                  <a:srgbClr val="000000"/>
                </a:solidFill>
              </a:rPr>
              <a:t>).</a:t>
            </a:r>
          </a:p>
          <a:p>
            <a:pPr marL="457200" lvl="0" indent="-342900">
              <a:spcBef>
                <a:spcPts val="0"/>
              </a:spcBef>
              <a:buClr>
                <a:srgbClr val="000000"/>
              </a:buClr>
              <a:buSzPts val="1800"/>
              <a:buChar char="●"/>
            </a:pPr>
            <a:r>
              <a:rPr lang="en-GB" dirty="0">
                <a:solidFill>
                  <a:srgbClr val="000000"/>
                </a:solidFill>
              </a:rPr>
              <a:t>Telnet connection made on port 23 failed to connect, but </a:t>
            </a:r>
            <a:r>
              <a:rPr lang="en-GB" dirty="0" err="1">
                <a:solidFill>
                  <a:srgbClr val="000000"/>
                </a:solidFill>
              </a:rPr>
              <a:t>wget</a:t>
            </a:r>
            <a:r>
              <a:rPr lang="en-GB" dirty="0">
                <a:solidFill>
                  <a:srgbClr val="000000"/>
                </a:solidFill>
              </a:rPr>
              <a:t> connection on port 80 succeeded.</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445" y="1390587"/>
            <a:ext cx="7248301" cy="1545653"/>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Stateful Firewall using Connection Tracking</a:t>
            </a:r>
          </a:p>
        </p:txBody>
      </p:sp>
      <p:sp>
        <p:nvSpPr>
          <p:cNvPr id="283" name="Shape 28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A </a:t>
            </a:r>
            <a:r>
              <a:rPr lang="en-GB" dirty="0" err="1">
                <a:solidFill>
                  <a:srgbClr val="000000"/>
                </a:solidFill>
              </a:rPr>
              <a:t>stateful</a:t>
            </a:r>
            <a:r>
              <a:rPr lang="en-GB" dirty="0">
                <a:solidFill>
                  <a:srgbClr val="000000"/>
                </a:solidFill>
              </a:rPr>
              <a:t> firewall monitors incoming and outgoing packets over a period of time.</a:t>
            </a:r>
          </a:p>
          <a:p>
            <a:pPr marL="457200" lvl="0" indent="-342900">
              <a:spcBef>
                <a:spcPts val="0"/>
              </a:spcBef>
              <a:spcAft>
                <a:spcPts val="0"/>
              </a:spcAft>
              <a:buClr>
                <a:srgbClr val="000000"/>
              </a:buClr>
              <a:buSzPts val="1800"/>
              <a:buChar char="●"/>
            </a:pPr>
            <a:r>
              <a:rPr lang="en-GB" dirty="0">
                <a:solidFill>
                  <a:srgbClr val="000000"/>
                </a:solidFill>
              </a:rPr>
              <a:t>Records attributes like IP address, port numbers, sequence numbers.  Collectively known as connection states.</a:t>
            </a:r>
          </a:p>
          <a:p>
            <a:pPr marL="457200" lvl="0" indent="-342900">
              <a:spcBef>
                <a:spcPts val="0"/>
              </a:spcBef>
              <a:spcAft>
                <a:spcPts val="0"/>
              </a:spcAft>
              <a:buClr>
                <a:srgbClr val="000000"/>
              </a:buClr>
              <a:buSzPts val="1800"/>
              <a:buChar char="●"/>
            </a:pPr>
            <a:r>
              <a:rPr lang="en-GB" dirty="0">
                <a:solidFill>
                  <a:srgbClr val="000000"/>
                </a:solidFill>
              </a:rPr>
              <a:t>A connection state, in context of a firewall signifies whether a given packet is a part of an existing flow or not.</a:t>
            </a:r>
          </a:p>
          <a:p>
            <a:pPr marL="457200" lvl="0" indent="-342900">
              <a:spcBef>
                <a:spcPts val="0"/>
              </a:spcBef>
              <a:buClr>
                <a:srgbClr val="000000"/>
              </a:buClr>
              <a:buSzPts val="1800"/>
              <a:buChar char="●"/>
            </a:pPr>
            <a:r>
              <a:rPr lang="en-GB" dirty="0">
                <a:solidFill>
                  <a:srgbClr val="000000"/>
                </a:solidFill>
              </a:rPr>
              <a:t>Hence, it is applied to both connection-oriented (TCP) and connectionless protocols (UDP and ICMP).</a:t>
            </a:r>
          </a:p>
          <a:p>
            <a:pPr marL="0" lvl="0" indent="0">
              <a:spcBef>
                <a:spcPts val="0"/>
              </a:spcBef>
              <a:buNone/>
            </a:pPr>
            <a:endParaRP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Connection Tracking Framework in Linux</a:t>
            </a:r>
          </a:p>
        </p:txBody>
      </p:sp>
      <p:sp>
        <p:nvSpPr>
          <p:cNvPr id="289" name="Shape 289"/>
          <p:cNvSpPr txBox="1">
            <a:spLocks noGrp="1"/>
          </p:cNvSpPr>
          <p:nvPr>
            <p:ph type="body" idx="1"/>
          </p:nvPr>
        </p:nvSpPr>
        <p:spPr>
          <a:xfrm>
            <a:off x="311700" y="1152475"/>
            <a:ext cx="8520600" cy="3835500"/>
          </a:xfrm>
          <a:prstGeom prst="rect">
            <a:avLst/>
          </a:prstGeom>
        </p:spPr>
        <p:txBody>
          <a:bodyPr wrap="square" lIns="91425" tIns="91425" rIns="91425" bIns="91425" anchor="t" anchorCtr="0">
            <a:noAutofit/>
          </a:bodyPr>
          <a:lstStyle/>
          <a:p>
            <a:pPr marL="346075" lvl="0" indent="-342900">
              <a:spcBef>
                <a:spcPts val="0"/>
              </a:spcBef>
              <a:spcAft>
                <a:spcPts val="0"/>
              </a:spcAft>
              <a:buClr>
                <a:srgbClr val="000000"/>
              </a:buClr>
              <a:buSzPts val="1800"/>
              <a:buChar char="●"/>
            </a:pPr>
            <a:r>
              <a:rPr lang="en-GB" dirty="0" err="1">
                <a:solidFill>
                  <a:srgbClr val="000000"/>
                </a:solidFill>
              </a:rPr>
              <a:t>n</a:t>
            </a:r>
            <a:r>
              <a:rPr lang="en-GB" dirty="0" err="1" smtClean="0">
                <a:solidFill>
                  <a:srgbClr val="000000"/>
                </a:solidFill>
              </a:rPr>
              <a:t>f_conntrack</a:t>
            </a:r>
            <a:r>
              <a:rPr lang="en-GB" dirty="0" smtClean="0">
                <a:solidFill>
                  <a:srgbClr val="000000"/>
                </a:solidFill>
              </a:rPr>
              <a:t> </a:t>
            </a:r>
            <a:r>
              <a:rPr lang="en-GB" dirty="0">
                <a:solidFill>
                  <a:srgbClr val="000000"/>
                </a:solidFill>
              </a:rPr>
              <a:t>is a connection tracking framework in Linux kernel built on the top of </a:t>
            </a:r>
            <a:r>
              <a:rPr lang="en-GB" dirty="0" err="1">
                <a:solidFill>
                  <a:srgbClr val="000000"/>
                </a:solidFill>
              </a:rPr>
              <a:t>netfilter</a:t>
            </a:r>
            <a:r>
              <a:rPr lang="en-GB" dirty="0" smtClean="0">
                <a:solidFill>
                  <a:srgbClr val="000000"/>
                </a:solidFill>
              </a:rPr>
              <a:t>.</a:t>
            </a:r>
            <a:endParaRPr lang="en-GB" dirty="0">
              <a:solidFill>
                <a:srgbClr val="000000"/>
              </a:solidFill>
            </a:endParaRPr>
          </a:p>
          <a:p>
            <a:pPr marL="346075" lvl="0" indent="-342900" rtl="0">
              <a:spcBef>
                <a:spcPts val="0"/>
              </a:spcBef>
              <a:spcAft>
                <a:spcPts val="600"/>
              </a:spcAft>
              <a:buClr>
                <a:srgbClr val="000000"/>
              </a:buClr>
              <a:buSzPts val="1800"/>
              <a:buChar char="●"/>
            </a:pPr>
            <a:r>
              <a:rPr lang="en-GB" dirty="0">
                <a:solidFill>
                  <a:srgbClr val="000000"/>
                </a:solidFill>
              </a:rPr>
              <a:t>Each incoming packet is marked with a connection state as </a:t>
            </a:r>
            <a:r>
              <a:rPr lang="en-GB" dirty="0" smtClean="0">
                <a:solidFill>
                  <a:srgbClr val="000000"/>
                </a:solidFill>
              </a:rPr>
              <a:t>described:</a:t>
            </a:r>
            <a:endParaRPr lang="en-GB" dirty="0">
              <a:solidFill>
                <a:srgbClr val="000000"/>
              </a:solidFill>
            </a:endParaRPr>
          </a:p>
          <a:p>
            <a:pPr marL="630238" lvl="1" indent="-285750">
              <a:spcAft>
                <a:spcPts val="0"/>
              </a:spcAft>
            </a:pPr>
            <a:r>
              <a:rPr lang="en-GB" sz="1600" dirty="0" smtClean="0">
                <a:solidFill>
                  <a:srgbClr val="000000"/>
                </a:solidFill>
              </a:rPr>
              <a:t>NEW: </a:t>
            </a:r>
            <a:r>
              <a:rPr lang="en-GB" sz="1600" dirty="0">
                <a:solidFill>
                  <a:srgbClr val="000000"/>
                </a:solidFill>
              </a:rPr>
              <a:t>The connection is starting and packet is a part of a valid sequence. It only exists for a connection if the firewall has only seen traffic in one direction.</a:t>
            </a:r>
          </a:p>
          <a:p>
            <a:pPr marL="630238" lvl="1" indent="-285750">
              <a:spcAft>
                <a:spcPts val="0"/>
              </a:spcAft>
            </a:pPr>
            <a:r>
              <a:rPr lang="en-GB" sz="1600" dirty="0" smtClean="0">
                <a:solidFill>
                  <a:srgbClr val="000000"/>
                </a:solidFill>
              </a:rPr>
              <a:t>ESTABLISHED: </a:t>
            </a:r>
            <a:r>
              <a:rPr lang="en-GB" sz="1600" dirty="0">
                <a:solidFill>
                  <a:srgbClr val="000000"/>
                </a:solidFill>
              </a:rPr>
              <a:t>The connection has been established and is a two-way communication.</a:t>
            </a:r>
          </a:p>
          <a:p>
            <a:pPr marL="630238" lvl="1" indent="-285750">
              <a:spcAft>
                <a:spcPts val="0"/>
              </a:spcAft>
            </a:pPr>
            <a:r>
              <a:rPr lang="en-GB" sz="1600" dirty="0" smtClean="0">
                <a:solidFill>
                  <a:srgbClr val="000000"/>
                </a:solidFill>
              </a:rPr>
              <a:t>RELATED: </a:t>
            </a:r>
            <a:r>
              <a:rPr lang="en-GB" sz="1600" dirty="0">
                <a:solidFill>
                  <a:srgbClr val="000000"/>
                </a:solidFill>
              </a:rPr>
              <a:t>Special state that helps to establish relationships among different connections. </a:t>
            </a:r>
            <a:r>
              <a:rPr lang="en-GB" sz="1600" dirty="0" smtClean="0">
                <a:solidFill>
                  <a:srgbClr val="000000"/>
                </a:solidFill>
              </a:rPr>
              <a:t>E.g., </a:t>
            </a:r>
            <a:r>
              <a:rPr lang="en-GB" sz="1600" dirty="0">
                <a:solidFill>
                  <a:srgbClr val="000000"/>
                </a:solidFill>
              </a:rPr>
              <a:t>FTP Control traffic and FTP Data traffic are related. </a:t>
            </a:r>
            <a:endParaRPr lang="en-GB" sz="1600" dirty="0" smtClean="0">
              <a:solidFill>
                <a:srgbClr val="000000"/>
              </a:solidFill>
            </a:endParaRPr>
          </a:p>
          <a:p>
            <a:pPr marL="630238" lvl="1" indent="-285750">
              <a:spcAft>
                <a:spcPts val="0"/>
              </a:spcAft>
            </a:pPr>
            <a:r>
              <a:rPr lang="en-GB" sz="1600" dirty="0">
                <a:solidFill>
                  <a:srgbClr val="000000"/>
                </a:solidFill>
              </a:rPr>
              <a:t>INVALID : This state is used for packets that do not follow the expected </a:t>
            </a:r>
            <a:r>
              <a:rPr lang="en-GB" sz="1600" dirty="0" err="1">
                <a:solidFill>
                  <a:srgbClr val="000000"/>
                </a:solidFill>
              </a:rPr>
              <a:t>behavior</a:t>
            </a:r>
            <a:r>
              <a:rPr lang="en-GB" sz="1600" dirty="0">
                <a:solidFill>
                  <a:srgbClr val="000000"/>
                </a:solidFill>
              </a:rPr>
              <a:t> of a connection</a:t>
            </a:r>
            <a:r>
              <a:rPr lang="en-GB" sz="1600" dirty="0" smtClean="0">
                <a:solidFill>
                  <a:srgbClr val="000000"/>
                </a:solidFill>
              </a:rPr>
              <a:t>.</a:t>
            </a:r>
          </a:p>
          <a:p>
            <a:pPr marL="346075" indent="-346075">
              <a:spcAft>
                <a:spcPts val="0"/>
              </a:spcAft>
            </a:pPr>
            <a:r>
              <a:rPr lang="en-GB" sz="2000" dirty="0" err="1">
                <a:solidFill>
                  <a:srgbClr val="000000"/>
                </a:solidFill>
              </a:rPr>
              <a:t>i</a:t>
            </a:r>
            <a:r>
              <a:rPr lang="en-GB" sz="2000" dirty="0" err="1" smtClean="0">
                <a:solidFill>
                  <a:srgbClr val="000000"/>
                </a:solidFill>
              </a:rPr>
              <a:t>ptables</a:t>
            </a:r>
            <a:r>
              <a:rPr lang="en-GB" sz="2000" dirty="0" smtClean="0">
                <a:solidFill>
                  <a:srgbClr val="000000"/>
                </a:solidFill>
              </a:rPr>
              <a:t> can use </a:t>
            </a:r>
            <a:r>
              <a:rPr lang="en-GB" sz="2000" dirty="0" err="1" smtClean="0">
                <a:solidFill>
                  <a:srgbClr val="000000"/>
                </a:solidFill>
              </a:rPr>
              <a:t>nf_conntrack</a:t>
            </a:r>
            <a:r>
              <a:rPr lang="en-GB" sz="2000" dirty="0" smtClean="0">
                <a:solidFill>
                  <a:srgbClr val="000000"/>
                </a:solidFill>
              </a:rPr>
              <a:t> to build </a:t>
            </a:r>
            <a:r>
              <a:rPr lang="en-GB" sz="2000" dirty="0" err="1" smtClean="0">
                <a:solidFill>
                  <a:srgbClr val="000000"/>
                </a:solidFill>
              </a:rPr>
              <a:t>stateful</a:t>
            </a:r>
            <a:r>
              <a:rPr lang="en-GB" sz="2000" dirty="0" smtClean="0">
                <a:solidFill>
                  <a:srgbClr val="000000"/>
                </a:solidFill>
              </a:rPr>
              <a:t> firewall rules.</a:t>
            </a:r>
            <a:endParaRPr lang="en-GB" sz="2000" dirty="0">
              <a:solidFill>
                <a:srgbClr val="000000"/>
              </a:solidFill>
            </a:endParaRPr>
          </a:p>
          <a:p>
            <a:pPr marL="344488" lvl="1">
              <a:spcAft>
                <a:spcPts val="0"/>
              </a:spcAft>
              <a:buNone/>
            </a:pPr>
            <a:endParaRPr lang="en-GB" sz="1600" dirty="0">
              <a:solidFill>
                <a:srgbClr val="000000"/>
              </a:solidFill>
            </a:endParaRPr>
          </a:p>
          <a:p>
            <a:pPr marL="0" lvl="0" indent="0">
              <a:spcBef>
                <a:spcPts val="0"/>
              </a:spcBef>
              <a:buNone/>
            </a:pPr>
            <a:endParaRPr dirty="0">
              <a:solidFill>
                <a:srgbClr val="000000"/>
              </a:solidFill>
            </a:endParaRPr>
          </a:p>
          <a:p>
            <a:pPr marL="0" lvl="0" indent="0">
              <a:spcBef>
                <a:spcPts val="0"/>
              </a:spcBef>
              <a:buNone/>
            </a:pPr>
            <a:endParaRP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smtClean="0"/>
              <a:t>Example: </a:t>
            </a:r>
            <a:r>
              <a:rPr lang="en-GB" dirty="0"/>
              <a:t>Set up a </a:t>
            </a:r>
            <a:r>
              <a:rPr lang="en-GB" dirty="0" err="1"/>
              <a:t>Stateful</a:t>
            </a:r>
            <a:r>
              <a:rPr lang="en-GB" dirty="0"/>
              <a:t> Firewall</a:t>
            </a:r>
          </a:p>
        </p:txBody>
      </p:sp>
      <p:sp>
        <p:nvSpPr>
          <p:cNvPr id="301" name="Shape 301"/>
          <p:cNvSpPr txBox="1">
            <a:spLocks noGrp="1"/>
          </p:cNvSpPr>
          <p:nvPr>
            <p:ph type="body" idx="1"/>
          </p:nvPr>
        </p:nvSpPr>
        <p:spPr>
          <a:xfrm>
            <a:off x="311700" y="2942400"/>
            <a:ext cx="8520600" cy="21282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To set up a firewall rule to only allow outgoing TCP packets if they belong to an established TCP connection. </a:t>
            </a:r>
          </a:p>
          <a:p>
            <a:pPr marL="457200" lvl="0" indent="-342900">
              <a:spcBef>
                <a:spcPts val="0"/>
              </a:spcBef>
              <a:spcAft>
                <a:spcPts val="0"/>
              </a:spcAft>
              <a:buClr>
                <a:srgbClr val="000000"/>
              </a:buClr>
              <a:buSzPts val="1800"/>
              <a:buChar char="●"/>
            </a:pPr>
            <a:r>
              <a:rPr lang="en-GB" dirty="0">
                <a:solidFill>
                  <a:srgbClr val="000000"/>
                </a:solidFill>
              </a:rPr>
              <a:t>We only allow </a:t>
            </a:r>
            <a:r>
              <a:rPr lang="en-GB" dirty="0" err="1">
                <a:solidFill>
                  <a:srgbClr val="000000"/>
                </a:solidFill>
              </a:rPr>
              <a:t>ssh</a:t>
            </a:r>
            <a:r>
              <a:rPr lang="en-GB" dirty="0">
                <a:solidFill>
                  <a:srgbClr val="000000"/>
                </a:solidFill>
              </a:rPr>
              <a:t> and http connection and block all the outgoing TCP traffic if they are not part of an ongoing </a:t>
            </a:r>
            <a:r>
              <a:rPr lang="en-GB" dirty="0" err="1">
                <a:solidFill>
                  <a:srgbClr val="000000"/>
                </a:solidFill>
              </a:rPr>
              <a:t>ssh</a:t>
            </a:r>
            <a:r>
              <a:rPr lang="en-GB" dirty="0">
                <a:solidFill>
                  <a:srgbClr val="000000"/>
                </a:solidFill>
              </a:rPr>
              <a:t> or http connection. </a:t>
            </a:r>
          </a:p>
          <a:p>
            <a:pPr marL="457200" lvl="0" indent="-342900">
              <a:spcBef>
                <a:spcPts val="0"/>
              </a:spcBef>
              <a:buClr>
                <a:srgbClr val="000000"/>
              </a:buClr>
              <a:buSzPts val="1800"/>
              <a:buChar char="●"/>
            </a:pPr>
            <a:r>
              <a:rPr lang="en-GB" dirty="0">
                <a:solidFill>
                  <a:srgbClr val="000000"/>
                </a:solidFill>
              </a:rPr>
              <a:t>We will replace the earlier rule with this one based on the connection state.</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176" y="1098200"/>
            <a:ext cx="6774767" cy="18442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Application/Proxy Firewall and Web Proxy</a:t>
            </a:r>
          </a:p>
        </p:txBody>
      </p:sp>
      <p:sp>
        <p:nvSpPr>
          <p:cNvPr id="308" name="Shape 308"/>
          <p:cNvSpPr txBox="1">
            <a:spLocks noGrp="1"/>
          </p:cNvSpPr>
          <p:nvPr>
            <p:ph type="body" idx="1"/>
          </p:nvPr>
        </p:nvSpPr>
        <p:spPr>
          <a:xfrm>
            <a:off x="311700" y="1152475"/>
            <a:ext cx="8520600" cy="3918300"/>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Inspects network traffic up to the application layer.</a:t>
            </a:r>
          </a:p>
          <a:p>
            <a:pPr marL="457200" lvl="0" indent="-342900">
              <a:spcBef>
                <a:spcPts val="0"/>
              </a:spcBef>
              <a:spcAft>
                <a:spcPts val="600"/>
              </a:spcAft>
              <a:buClr>
                <a:srgbClr val="000000"/>
              </a:buClr>
              <a:buSzPts val="1800"/>
              <a:buChar char="●"/>
            </a:pPr>
            <a:r>
              <a:rPr lang="en-GB" dirty="0">
                <a:solidFill>
                  <a:srgbClr val="000000"/>
                </a:solidFill>
              </a:rPr>
              <a:t>Typical implementation of an application firewall is a proxy (application proxy)</a:t>
            </a:r>
          </a:p>
          <a:p>
            <a:pPr marL="457200" lvl="0" indent="-342900" rtl="0">
              <a:spcBef>
                <a:spcPts val="0"/>
              </a:spcBef>
              <a:spcAft>
                <a:spcPts val="600"/>
              </a:spcAft>
              <a:buClr>
                <a:srgbClr val="000000"/>
              </a:buClr>
              <a:buSzPts val="1800"/>
              <a:buChar char="●"/>
            </a:pPr>
            <a:r>
              <a:rPr lang="en-GB" u="sng" dirty="0">
                <a:solidFill>
                  <a:srgbClr val="000000"/>
                </a:solidFill>
              </a:rPr>
              <a:t>Web </a:t>
            </a:r>
            <a:r>
              <a:rPr lang="en-GB" u="sng" dirty="0" smtClean="0">
                <a:solidFill>
                  <a:srgbClr val="000000"/>
                </a:solidFill>
              </a:rPr>
              <a:t>proxy:</a:t>
            </a:r>
            <a:r>
              <a:rPr lang="en-GB" dirty="0" smtClean="0">
                <a:solidFill>
                  <a:srgbClr val="000000"/>
                </a:solidFill>
              </a:rPr>
              <a:t> </a:t>
            </a:r>
            <a:r>
              <a:rPr lang="en-GB" dirty="0">
                <a:solidFill>
                  <a:srgbClr val="000000"/>
                </a:solidFill>
              </a:rPr>
              <a:t>To control what browsers can access.</a:t>
            </a:r>
          </a:p>
          <a:p>
            <a:pPr marL="457200" lvl="0" indent="-342900">
              <a:spcBef>
                <a:spcPts val="0"/>
              </a:spcBef>
              <a:spcAft>
                <a:spcPts val="600"/>
              </a:spcAft>
              <a:buClr>
                <a:srgbClr val="000000"/>
              </a:buClr>
              <a:buSzPts val="1800"/>
              <a:buChar char="●"/>
            </a:pPr>
            <a:r>
              <a:rPr lang="en-GB" dirty="0" smtClean="0">
                <a:solidFill>
                  <a:srgbClr val="000000"/>
                </a:solidFill>
              </a:rPr>
              <a:t>To </a:t>
            </a:r>
            <a:r>
              <a:rPr lang="en-GB" dirty="0">
                <a:solidFill>
                  <a:srgbClr val="000000"/>
                </a:solidFill>
              </a:rPr>
              <a:t>set up a web proxy in a network, we need to ensure that all the web traffic goes through the proxy server by:</a:t>
            </a:r>
          </a:p>
          <a:p>
            <a:pPr marL="914400" lvl="1" indent="-342900">
              <a:spcBef>
                <a:spcPts val="0"/>
              </a:spcBef>
              <a:spcAft>
                <a:spcPts val="600"/>
              </a:spcAft>
              <a:buClr>
                <a:srgbClr val="000000"/>
              </a:buClr>
              <a:buSzPts val="1800"/>
              <a:buChar char="○"/>
            </a:pPr>
            <a:r>
              <a:rPr lang="en-GB" sz="1800" dirty="0">
                <a:solidFill>
                  <a:srgbClr val="000000"/>
                </a:solidFill>
              </a:rPr>
              <a:t>Configuring each host computer to redirect all the web traffic to the proxy. (Browser’s network settings or using </a:t>
            </a:r>
            <a:r>
              <a:rPr lang="en-GB" sz="1800" dirty="0" err="1">
                <a:solidFill>
                  <a:srgbClr val="000000"/>
                </a:solidFill>
              </a:rPr>
              <a:t>iptables</a:t>
            </a:r>
            <a:r>
              <a:rPr lang="en-GB" sz="1800" dirty="0">
                <a:solidFill>
                  <a:srgbClr val="000000"/>
                </a:solidFill>
              </a:rPr>
              <a:t>)</a:t>
            </a:r>
          </a:p>
          <a:p>
            <a:pPr marL="914400" lvl="1" indent="-342900">
              <a:spcBef>
                <a:spcPts val="0"/>
              </a:spcBef>
              <a:spcAft>
                <a:spcPts val="600"/>
              </a:spcAft>
              <a:buClr>
                <a:srgbClr val="000000"/>
              </a:buClr>
              <a:buSzPts val="1800"/>
              <a:buChar char="○"/>
            </a:pPr>
            <a:r>
              <a:rPr lang="en-GB" sz="1800" dirty="0">
                <a:solidFill>
                  <a:srgbClr val="000000"/>
                </a:solidFill>
              </a:rPr>
              <a:t>Place web proxies on a network bridge that connects internal and external networks.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Application/Proxy Firewall and Web Proxy</a:t>
            </a:r>
          </a:p>
        </p:txBody>
      </p:sp>
      <p:sp>
        <p:nvSpPr>
          <p:cNvPr id="314" name="Shape 31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Proxy can also be used to evade egress filtering.</a:t>
            </a:r>
          </a:p>
          <a:p>
            <a:pPr marL="914400" lvl="1" indent="-342900" rtl="0">
              <a:spcBef>
                <a:spcPts val="0"/>
              </a:spcBef>
              <a:spcAft>
                <a:spcPts val="0"/>
              </a:spcAft>
              <a:buClr>
                <a:srgbClr val="000000"/>
              </a:buClr>
              <a:buSzPts val="1800"/>
              <a:buChar char="○"/>
            </a:pPr>
            <a:r>
              <a:rPr lang="en-GB" sz="1800" dirty="0">
                <a:solidFill>
                  <a:srgbClr val="000000"/>
                </a:solidFill>
              </a:rPr>
              <a:t>If a firewall conducts packet filtering based on destination address, we can evade this firewall by browsing the Internet using web proxy.</a:t>
            </a:r>
          </a:p>
          <a:p>
            <a:pPr marL="914400" lvl="1" indent="-342900" rtl="0">
              <a:spcBef>
                <a:spcPts val="0"/>
              </a:spcBef>
              <a:buClr>
                <a:srgbClr val="000000"/>
              </a:buClr>
              <a:buSzPts val="1800"/>
              <a:buChar char="○"/>
            </a:pPr>
            <a:r>
              <a:rPr lang="en-GB" sz="1800" dirty="0">
                <a:solidFill>
                  <a:srgbClr val="000000"/>
                </a:solidFill>
              </a:rPr>
              <a:t>The destination address will be modified to the proxy server which defeats the packet filtering rules of the firewall.</a:t>
            </a:r>
          </a:p>
          <a:p>
            <a:pPr marL="457200" lvl="0" indent="0" rtl="0">
              <a:spcBef>
                <a:spcPts val="0"/>
              </a:spcBef>
              <a:buNone/>
            </a:pPr>
            <a:endParaRPr sz="1800" dirty="0">
              <a:solidFill>
                <a:srgbClr val="000000"/>
              </a:solidFill>
            </a:endParaRPr>
          </a:p>
          <a:p>
            <a:pPr marL="457200" lvl="0" indent="-342900">
              <a:spcBef>
                <a:spcPts val="0"/>
              </a:spcBef>
              <a:buClr>
                <a:srgbClr val="000000"/>
              </a:buClr>
              <a:buSzPts val="1800"/>
              <a:buChar char="●"/>
            </a:pPr>
            <a:r>
              <a:rPr lang="en-GB" dirty="0" err="1">
                <a:solidFill>
                  <a:srgbClr val="000000"/>
                </a:solidFill>
              </a:rPr>
              <a:t>Anonymizing</a:t>
            </a:r>
            <a:r>
              <a:rPr lang="en-GB" dirty="0">
                <a:solidFill>
                  <a:srgbClr val="000000"/>
                </a:solidFill>
              </a:rPr>
              <a:t> </a:t>
            </a:r>
            <a:r>
              <a:rPr lang="en-GB" dirty="0" smtClean="0">
                <a:solidFill>
                  <a:srgbClr val="000000"/>
                </a:solidFill>
              </a:rPr>
              <a:t>Proxy: One </a:t>
            </a:r>
            <a:r>
              <a:rPr lang="en-GB" dirty="0">
                <a:solidFill>
                  <a:srgbClr val="000000"/>
                </a:solidFill>
              </a:rPr>
              <a:t>can also use proxies to hide the origin of a network request from servers</a:t>
            </a:r>
            <a:r>
              <a:rPr lang="en-GB" dirty="0" smtClean="0">
                <a:solidFill>
                  <a:srgbClr val="000000"/>
                </a:solidFill>
              </a:rPr>
              <a:t>. As </a:t>
            </a:r>
            <a:r>
              <a:rPr lang="en-GB" dirty="0">
                <a:solidFill>
                  <a:srgbClr val="000000"/>
                </a:solidFill>
              </a:rPr>
              <a:t>the servers can only see the traffic after it passes through proxies, source IP will be the proxy’s and actual origin is hidden.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Evading Firewalls</a:t>
            </a:r>
          </a:p>
        </p:txBody>
      </p:sp>
      <p:sp>
        <p:nvSpPr>
          <p:cNvPr id="326" name="Shape 326"/>
          <p:cNvSpPr txBox="1">
            <a:spLocks noGrp="1"/>
          </p:cNvSpPr>
          <p:nvPr>
            <p:ph type="body" idx="1"/>
          </p:nvPr>
        </p:nvSpPr>
        <p:spPr>
          <a:xfrm>
            <a:off x="311700" y="1503475"/>
            <a:ext cx="8520600" cy="10839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a:solidFill>
                  <a:srgbClr val="000000"/>
                </a:solidFill>
              </a:rPr>
              <a:t>SSH Tunneling</a:t>
            </a:r>
          </a:p>
          <a:p>
            <a:pPr marL="457200" lvl="0" indent="-342900">
              <a:spcBef>
                <a:spcPts val="0"/>
              </a:spcBef>
              <a:spcAft>
                <a:spcPts val="0"/>
              </a:spcAft>
              <a:buClr>
                <a:srgbClr val="000000"/>
              </a:buClr>
              <a:buSzPts val="1800"/>
              <a:buChar char="●"/>
            </a:pPr>
            <a:r>
              <a:rPr lang="en-GB">
                <a:solidFill>
                  <a:srgbClr val="000000"/>
                </a:solidFill>
              </a:rPr>
              <a:t>Dynamic Port Forwarding</a:t>
            </a:r>
          </a:p>
          <a:p>
            <a:pPr marL="457200" lvl="0" indent="-342900">
              <a:spcBef>
                <a:spcPts val="0"/>
              </a:spcBef>
              <a:buClr>
                <a:srgbClr val="000000"/>
              </a:buClr>
              <a:buSzPts val="1800"/>
              <a:buChar char="●"/>
            </a:pPr>
            <a:r>
              <a:rPr lang="en-GB">
                <a:solidFill>
                  <a:srgbClr val="000000"/>
                </a:solidFill>
              </a:rPr>
              <a:t>Virtual Private Network</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SSH Tunneling to Evade Firewalls</a:t>
            </a:r>
          </a:p>
        </p:txBody>
      </p:sp>
      <p:sp>
        <p:nvSpPr>
          <p:cNvPr id="332" name="Shape 33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b="1">
                <a:solidFill>
                  <a:srgbClr val="000000"/>
                </a:solidFill>
              </a:rPr>
              <a:t>Scenario :</a:t>
            </a:r>
          </a:p>
          <a:p>
            <a:pPr marL="0" lvl="0" indent="0">
              <a:spcBef>
                <a:spcPts val="0"/>
              </a:spcBef>
              <a:buNone/>
            </a:pPr>
            <a:r>
              <a:rPr lang="en-GB">
                <a:solidFill>
                  <a:srgbClr val="000000"/>
                </a:solidFill>
              </a:rPr>
              <a:t>We are working in a company and need to telnet to a machine called “work”. Sometimes as we work from home, we need to telnet from machine “home” to “work”. However, the company’s firewall blocks all incoming traffic which makes telnet from “home” impossible.The company’s firewall does allow ssh traffic to reach its internal machine “apollo”, where we have an account. How can we use this machine to evade the firewall?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Requirements of a firewall</a:t>
            </a:r>
          </a:p>
        </p:txBody>
      </p:sp>
      <p:sp>
        <p:nvSpPr>
          <p:cNvPr id="72" name="Shape 72"/>
          <p:cNvSpPr txBox="1">
            <a:spLocks noGrp="1"/>
          </p:cNvSpPr>
          <p:nvPr>
            <p:ph type="body" idx="1"/>
          </p:nvPr>
        </p:nvSpPr>
        <p:spPr>
          <a:xfrm>
            <a:off x="228975" y="1428275"/>
            <a:ext cx="8520600" cy="176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All the traffic between trust zones should pass through firewall.</a:t>
            </a:r>
          </a:p>
          <a:p>
            <a:pPr marL="457200" lvl="0" indent="-342900">
              <a:spcBef>
                <a:spcPts val="0"/>
              </a:spcBef>
              <a:spcAft>
                <a:spcPts val="0"/>
              </a:spcAft>
              <a:buClr>
                <a:srgbClr val="000000"/>
              </a:buClr>
              <a:buSzPts val="1800"/>
              <a:buChar char="●"/>
            </a:pPr>
            <a:r>
              <a:rPr lang="en-GB" dirty="0">
                <a:solidFill>
                  <a:srgbClr val="000000"/>
                </a:solidFill>
              </a:rPr>
              <a:t>Only authorized traffic, as defined by the security policy, should be allowed to pass through.</a:t>
            </a:r>
          </a:p>
          <a:p>
            <a:pPr marL="457200" lvl="0" indent="-342900">
              <a:spcBef>
                <a:spcPts val="0"/>
              </a:spcBef>
              <a:buClr>
                <a:srgbClr val="000000"/>
              </a:buClr>
              <a:buSzPts val="1800"/>
              <a:buChar char="●"/>
            </a:pPr>
            <a:r>
              <a:rPr lang="en-GB" dirty="0">
                <a:solidFill>
                  <a:srgbClr val="000000"/>
                </a:solidFill>
              </a:rPr>
              <a:t>The firewall itself must be immune to penetration, which implies using a hardened system with secured Operating Systems.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SSH Tunneling to Evade Firewalls</a:t>
            </a:r>
          </a:p>
        </p:txBody>
      </p:sp>
      <p:sp>
        <p:nvSpPr>
          <p:cNvPr id="339" name="Shape 339"/>
          <p:cNvSpPr txBox="1"/>
          <p:nvPr/>
        </p:nvSpPr>
        <p:spPr>
          <a:xfrm>
            <a:off x="5598159" y="1120675"/>
            <a:ext cx="3429815" cy="39111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600" dirty="0"/>
              <a:t>Establish a </a:t>
            </a:r>
            <a:r>
              <a:rPr lang="en-GB" sz="1600" dirty="0" err="1"/>
              <a:t>ssh</a:t>
            </a:r>
            <a:r>
              <a:rPr lang="en-GB" sz="1600" dirty="0"/>
              <a:t> tunnel between “home” and “</a:t>
            </a:r>
            <a:r>
              <a:rPr lang="en-GB" sz="1600" dirty="0" err="1"/>
              <a:t>apollo</a:t>
            </a:r>
            <a:r>
              <a:rPr lang="en-GB" sz="1600" dirty="0"/>
              <a:t>”.</a:t>
            </a:r>
          </a:p>
          <a:p>
            <a:pPr marL="457200" lvl="0" indent="-342900">
              <a:spcBef>
                <a:spcPts val="0"/>
              </a:spcBef>
              <a:spcAft>
                <a:spcPts val="0"/>
              </a:spcAft>
              <a:buSzPts val="1800"/>
              <a:buChar char="●"/>
            </a:pPr>
            <a:r>
              <a:rPr lang="en-GB" sz="1600" dirty="0"/>
              <a:t>On the “home” end, the tunnel receives TCP packets from the telnet client.</a:t>
            </a:r>
          </a:p>
          <a:p>
            <a:pPr marL="457200" lvl="0" indent="-342900">
              <a:spcBef>
                <a:spcPts val="0"/>
              </a:spcBef>
              <a:spcAft>
                <a:spcPts val="0"/>
              </a:spcAft>
              <a:buSzPts val="1800"/>
              <a:buChar char="●"/>
            </a:pPr>
            <a:r>
              <a:rPr lang="en-GB" sz="1600" dirty="0"/>
              <a:t>It forwards the TCP data to “</a:t>
            </a:r>
            <a:r>
              <a:rPr lang="en-GB" sz="1600" dirty="0" err="1"/>
              <a:t>apollo</a:t>
            </a:r>
            <a:r>
              <a:rPr lang="en-GB" sz="1600" dirty="0"/>
              <a:t>” end, from where the data is out in another TCP packet which is sent to machine “work”.</a:t>
            </a:r>
          </a:p>
          <a:p>
            <a:pPr marL="457200" lvl="0" indent="-342900">
              <a:spcBef>
                <a:spcPts val="0"/>
              </a:spcBef>
              <a:buSzPts val="1800"/>
              <a:buChar char="●"/>
            </a:pPr>
            <a:r>
              <a:rPr lang="en-GB" sz="1600" dirty="0"/>
              <a:t>The firewall can only see the traffic between “home” and “</a:t>
            </a:r>
            <a:r>
              <a:rPr lang="en-GB" sz="1600" dirty="0" err="1"/>
              <a:t>apollo</a:t>
            </a:r>
            <a:r>
              <a:rPr lang="en-GB" sz="1600" dirty="0"/>
              <a:t>” and not from “</a:t>
            </a:r>
            <a:r>
              <a:rPr lang="en-GB" sz="1600" dirty="0" err="1"/>
              <a:t>apollo</a:t>
            </a:r>
            <a:r>
              <a:rPr lang="en-GB" sz="1600" dirty="0"/>
              <a:t>” to “work”. Also </a:t>
            </a:r>
            <a:r>
              <a:rPr lang="en-GB" sz="1600" dirty="0" err="1"/>
              <a:t>ssh</a:t>
            </a:r>
            <a:r>
              <a:rPr lang="en-GB" sz="1600" dirty="0"/>
              <a:t> traffic is encrypted.</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840" y="1441297"/>
            <a:ext cx="5365244" cy="3283103"/>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SSH Tunneling to Evade Firewalls</a:t>
            </a:r>
          </a:p>
        </p:txBody>
      </p:sp>
      <p:sp>
        <p:nvSpPr>
          <p:cNvPr id="345" name="Shape 345"/>
          <p:cNvSpPr txBox="1">
            <a:spLocks noGrp="1"/>
          </p:cNvSpPr>
          <p:nvPr>
            <p:ph type="body" idx="1"/>
          </p:nvPr>
        </p:nvSpPr>
        <p:spPr>
          <a:xfrm>
            <a:off x="548805" y="3058385"/>
            <a:ext cx="8520600" cy="1713000"/>
          </a:xfrm>
          <a:prstGeom prst="rect">
            <a:avLst/>
          </a:prstGeom>
        </p:spPr>
        <p:txBody>
          <a:bodyPr wrap="square" lIns="91425" tIns="91425" rIns="91425" bIns="91425" anchor="t" anchorCtr="0">
            <a:noAutofit/>
          </a:bodyPr>
          <a:lstStyle/>
          <a:p>
            <a:pPr marL="285750" indent="-285750"/>
            <a:r>
              <a:rPr lang="en-GB" dirty="0"/>
              <a:t>Establish an </a:t>
            </a:r>
            <a:r>
              <a:rPr lang="en-GB" dirty="0" err="1"/>
              <a:t>ssh</a:t>
            </a:r>
            <a:r>
              <a:rPr lang="en-GB" dirty="0"/>
              <a:t> tunnel from “home” to “</a:t>
            </a:r>
            <a:r>
              <a:rPr lang="en-GB" dirty="0" err="1"/>
              <a:t>apollo</a:t>
            </a:r>
            <a:r>
              <a:rPr lang="en-GB" dirty="0"/>
              <a:t>”. This tunnel will forward TCP data received on 8000 on “home” to port 23 on work.</a:t>
            </a:r>
          </a:p>
          <a:p>
            <a:pPr marL="285750" indent="-285750"/>
            <a:r>
              <a:rPr lang="en-GB" dirty="0"/>
              <a:t>After establishing the tunnel, telnet </a:t>
            </a:r>
            <a:r>
              <a:rPr lang="en-GB" dirty="0" smtClean="0"/>
              <a:t>to the 8000, and the telnet traffic will be </a:t>
            </a:r>
            <a:r>
              <a:rPr lang="en-GB" dirty="0"/>
              <a:t>forwarded </a:t>
            </a:r>
            <a:r>
              <a:rPr lang="en-GB" dirty="0" smtClean="0"/>
              <a:t>host work via the </a:t>
            </a:r>
            <a:r>
              <a:rPr lang="en-GB" dirty="0" err="1" smtClean="0"/>
              <a:t>ssh</a:t>
            </a:r>
            <a:r>
              <a:rPr lang="en-GB" dirty="0" smtClean="0"/>
              <a:t> tunnel</a:t>
            </a:r>
            <a:r>
              <a:rPr lang="en-GB" dirty="0"/>
              <a:t>.</a:t>
            </a:r>
          </a:p>
        </p:txBody>
      </p:sp>
      <p:pic>
        <p:nvPicPr>
          <p:cNvPr id="346" name="Shape 346"/>
          <p:cNvPicPr preferRelativeResize="0"/>
          <p:nvPr/>
        </p:nvPicPr>
        <p:blipFill>
          <a:blip r:embed="rId3">
            <a:alphaModFix/>
          </a:blip>
          <a:stretch>
            <a:fillRect/>
          </a:stretch>
        </p:blipFill>
        <p:spPr>
          <a:xfrm>
            <a:off x="621549" y="1458437"/>
            <a:ext cx="7900901" cy="1250675"/>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SSH Tunneling to Evade Firewalls</a:t>
            </a:r>
          </a:p>
        </p:txBody>
      </p:sp>
      <p:sp>
        <p:nvSpPr>
          <p:cNvPr id="352" name="Shape 352"/>
          <p:cNvSpPr txBox="1">
            <a:spLocks noGrp="1"/>
          </p:cNvSpPr>
          <p:nvPr>
            <p:ph type="body" idx="1"/>
          </p:nvPr>
        </p:nvSpPr>
        <p:spPr>
          <a:xfrm>
            <a:off x="311700" y="1152475"/>
            <a:ext cx="8520600" cy="13161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b="1">
                <a:solidFill>
                  <a:schemeClr val="dk1"/>
                </a:solidFill>
              </a:rPr>
              <a:t>Scenario :</a:t>
            </a:r>
            <a:r>
              <a:rPr lang="en-GB">
                <a:solidFill>
                  <a:schemeClr val="dk1"/>
                </a:solidFill>
              </a:rPr>
              <a:t>We are working in a company and working on a  machine called “work”. We would like to visit Facebook, but the company has blocked it to prevent employees from getting distracted. We use an outside machine “home” to bypass such a firewall. How can we bypass it?</a:t>
            </a:r>
          </a:p>
        </p:txBody>
      </p:sp>
      <p:pic>
        <p:nvPicPr>
          <p:cNvPr id="353" name="Shape 353"/>
          <p:cNvPicPr preferRelativeResize="0"/>
          <p:nvPr/>
        </p:nvPicPr>
        <p:blipFill>
          <a:blip r:embed="rId3">
            <a:alphaModFix/>
          </a:blip>
          <a:stretch>
            <a:fillRect/>
          </a:stretch>
        </p:blipFill>
        <p:spPr>
          <a:xfrm>
            <a:off x="415475" y="2603325"/>
            <a:ext cx="5353050" cy="457200"/>
          </a:xfrm>
          <a:prstGeom prst="rect">
            <a:avLst/>
          </a:prstGeom>
          <a:noFill/>
          <a:ln>
            <a:noFill/>
          </a:ln>
        </p:spPr>
      </p:pic>
      <p:sp>
        <p:nvSpPr>
          <p:cNvPr id="354" name="Shape 354"/>
          <p:cNvSpPr txBox="1"/>
          <p:nvPr/>
        </p:nvSpPr>
        <p:spPr>
          <a:xfrm>
            <a:off x="311775" y="3047525"/>
            <a:ext cx="8520600" cy="1920600"/>
          </a:xfrm>
          <a:prstGeom prst="rect">
            <a:avLst/>
          </a:prstGeom>
          <a:noFill/>
          <a:ln>
            <a:noFill/>
          </a:ln>
        </p:spPr>
        <p:txBody>
          <a:bodyPr wrap="square" lIns="91425" tIns="91425" rIns="91425" bIns="91425" anchor="t" anchorCtr="0">
            <a:noAutofit/>
          </a:bodyPr>
          <a:lstStyle/>
          <a:p>
            <a:pPr marL="457200" lvl="0" indent="-342900" rtl="0">
              <a:spcBef>
                <a:spcPts val="0"/>
              </a:spcBef>
              <a:spcAft>
                <a:spcPts val="0"/>
              </a:spcAft>
              <a:buSzPts val="1800"/>
              <a:buChar char="●"/>
            </a:pPr>
            <a:r>
              <a:rPr lang="en-GB" sz="1800"/>
              <a:t>We establish an ssh tunnel from “work” to “home”.</a:t>
            </a:r>
          </a:p>
          <a:p>
            <a:pPr marL="457200" lvl="0" indent="-342900" rtl="0">
              <a:spcBef>
                <a:spcPts val="0"/>
              </a:spcBef>
              <a:spcAft>
                <a:spcPts val="0"/>
              </a:spcAft>
              <a:buSzPts val="1800"/>
              <a:buChar char="●"/>
            </a:pPr>
            <a:r>
              <a:rPr lang="en-GB" sz="1800"/>
              <a:t>After establishing the tunnel, we can type “localhost:8000” in our browser.</a:t>
            </a:r>
          </a:p>
          <a:p>
            <a:pPr marL="457200" lvl="0" indent="-342900">
              <a:spcBef>
                <a:spcPts val="0"/>
              </a:spcBef>
              <a:spcAft>
                <a:spcPts val="0"/>
              </a:spcAft>
              <a:buSzPts val="1800"/>
              <a:buChar char="●"/>
            </a:pPr>
            <a:r>
              <a:rPr lang="en-GB" sz="1800"/>
              <a:t>The tunnel will forward our HTTP requests to Facebook via home.</a:t>
            </a:r>
          </a:p>
          <a:p>
            <a:pPr marL="457200" lvl="0" indent="-342900">
              <a:spcBef>
                <a:spcPts val="0"/>
              </a:spcBef>
              <a:buSzPts val="1800"/>
              <a:buChar char="●"/>
            </a:pPr>
            <a:r>
              <a:rPr lang="en-GB" sz="1800"/>
              <a:t>The firewall can only see the ssh traffic between “work” and “home” and not the actual web traffic between “work” and “Facebook”.</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Dynamic Port Forwarding</a:t>
            </a:r>
          </a:p>
        </p:txBody>
      </p:sp>
      <p:sp>
        <p:nvSpPr>
          <p:cNvPr id="360" name="Shape 360"/>
          <p:cNvSpPr txBox="1">
            <a:spLocks noGrp="1"/>
          </p:cNvSpPr>
          <p:nvPr>
            <p:ph type="body" idx="1"/>
          </p:nvPr>
        </p:nvSpPr>
        <p:spPr>
          <a:xfrm>
            <a:off x="311700" y="1701375"/>
            <a:ext cx="8520600" cy="33591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This command establishes an </a:t>
            </a:r>
            <a:r>
              <a:rPr lang="en-GB" dirty="0" err="1">
                <a:solidFill>
                  <a:srgbClr val="000000"/>
                </a:solidFill>
              </a:rPr>
              <a:t>ssh</a:t>
            </a:r>
            <a:r>
              <a:rPr lang="en-GB" dirty="0">
                <a:solidFill>
                  <a:srgbClr val="000000"/>
                </a:solidFill>
              </a:rPr>
              <a:t> tunnel between </a:t>
            </a:r>
            <a:r>
              <a:rPr lang="en-GB" dirty="0" err="1">
                <a:solidFill>
                  <a:srgbClr val="000000"/>
                </a:solidFill>
              </a:rPr>
              <a:t>localhost</a:t>
            </a:r>
            <a:r>
              <a:rPr lang="en-GB" dirty="0">
                <a:solidFill>
                  <a:srgbClr val="000000"/>
                </a:solidFill>
              </a:rPr>
              <a:t> (port 9000) and the machine “home”. Here we do not specify the destination for the port forwarding.</a:t>
            </a:r>
          </a:p>
          <a:p>
            <a:pPr marL="457200" lvl="0" indent="-342900">
              <a:spcBef>
                <a:spcPts val="0"/>
              </a:spcBef>
              <a:spcAft>
                <a:spcPts val="0"/>
              </a:spcAft>
              <a:buClr>
                <a:srgbClr val="000000"/>
              </a:buClr>
              <a:buSzPts val="1800"/>
              <a:buChar char="●"/>
            </a:pPr>
            <a:r>
              <a:rPr lang="en-GB" dirty="0">
                <a:solidFill>
                  <a:srgbClr val="000000"/>
                </a:solidFill>
              </a:rPr>
              <a:t>So, we configure the browser in such a way that all the requests should go through </a:t>
            </a:r>
            <a:r>
              <a:rPr lang="en-GB" dirty="0" smtClean="0">
                <a:solidFill>
                  <a:srgbClr val="000000"/>
                </a:solidFill>
              </a:rPr>
              <a:t>localhost:9000, </a:t>
            </a:r>
            <a:r>
              <a:rPr lang="en-GB" dirty="0">
                <a:solidFill>
                  <a:srgbClr val="000000"/>
                </a:solidFill>
              </a:rPr>
              <a:t>treating it as a proxy.</a:t>
            </a:r>
          </a:p>
          <a:p>
            <a:pPr marL="457200" lvl="0" indent="-342900">
              <a:spcBef>
                <a:spcPts val="0"/>
              </a:spcBef>
              <a:spcAft>
                <a:spcPts val="0"/>
              </a:spcAft>
              <a:buClr>
                <a:srgbClr val="000000"/>
              </a:buClr>
              <a:buSzPts val="1800"/>
              <a:buChar char="●"/>
            </a:pPr>
            <a:r>
              <a:rPr lang="en-GB" dirty="0">
                <a:solidFill>
                  <a:srgbClr val="000000"/>
                </a:solidFill>
              </a:rPr>
              <a:t>Dynamic port forwarding that we set up using </a:t>
            </a:r>
            <a:r>
              <a:rPr lang="en-GB" dirty="0" err="1">
                <a:solidFill>
                  <a:srgbClr val="000000"/>
                </a:solidFill>
              </a:rPr>
              <a:t>ssh</a:t>
            </a:r>
            <a:r>
              <a:rPr lang="en-GB" dirty="0">
                <a:solidFill>
                  <a:srgbClr val="000000"/>
                </a:solidFill>
              </a:rPr>
              <a:t> is a </a:t>
            </a:r>
            <a:r>
              <a:rPr lang="en-GB" b="1" i="1" dirty="0">
                <a:solidFill>
                  <a:srgbClr val="000000"/>
                </a:solidFill>
              </a:rPr>
              <a:t>SOCKS proxy</a:t>
            </a:r>
            <a:r>
              <a:rPr lang="en-GB" dirty="0">
                <a:solidFill>
                  <a:srgbClr val="000000"/>
                </a:solidFill>
              </a:rPr>
              <a:t>.</a:t>
            </a:r>
          </a:p>
          <a:p>
            <a:pPr marL="457200" lvl="0" indent="-342900">
              <a:spcBef>
                <a:spcPts val="0"/>
              </a:spcBef>
              <a:spcAft>
                <a:spcPts val="0"/>
              </a:spcAft>
              <a:buClr>
                <a:srgbClr val="000000"/>
              </a:buClr>
              <a:buSzPts val="1800"/>
              <a:buChar char="●"/>
            </a:pPr>
            <a:r>
              <a:rPr lang="en-GB" dirty="0">
                <a:solidFill>
                  <a:srgbClr val="000000"/>
                </a:solidFill>
              </a:rPr>
              <a:t>Once the browser is configured, we can type URL of any blocked site which will connect to </a:t>
            </a:r>
            <a:r>
              <a:rPr lang="en-GB" dirty="0" err="1">
                <a:solidFill>
                  <a:srgbClr val="000000"/>
                </a:solidFill>
              </a:rPr>
              <a:t>ssh</a:t>
            </a:r>
            <a:r>
              <a:rPr lang="en-GB" dirty="0">
                <a:solidFill>
                  <a:srgbClr val="000000"/>
                </a:solidFill>
              </a:rPr>
              <a:t> proxy at port 9000 on the </a:t>
            </a:r>
            <a:r>
              <a:rPr lang="en-GB" dirty="0" err="1">
                <a:solidFill>
                  <a:srgbClr val="000000"/>
                </a:solidFill>
              </a:rPr>
              <a:t>localhost</a:t>
            </a:r>
            <a:r>
              <a:rPr lang="en-GB" dirty="0">
                <a:solidFill>
                  <a:srgbClr val="000000"/>
                </a:solidFill>
              </a:rPr>
              <a:t>. </a:t>
            </a:r>
          </a:p>
          <a:p>
            <a:pPr marL="457200" lvl="0" indent="-342900">
              <a:spcBef>
                <a:spcPts val="0"/>
              </a:spcBef>
              <a:buClr>
                <a:srgbClr val="000000"/>
              </a:buClr>
              <a:buSzPts val="1800"/>
              <a:buChar char="●"/>
            </a:pPr>
            <a:r>
              <a:rPr lang="en-GB" dirty="0" err="1">
                <a:solidFill>
                  <a:srgbClr val="000000"/>
                </a:solidFill>
              </a:rPr>
              <a:t>s</a:t>
            </a:r>
            <a:r>
              <a:rPr lang="en-GB" dirty="0" err="1" smtClean="0">
                <a:solidFill>
                  <a:srgbClr val="000000"/>
                </a:solidFill>
              </a:rPr>
              <a:t>sh</a:t>
            </a:r>
            <a:r>
              <a:rPr lang="en-GB" dirty="0" smtClean="0">
                <a:solidFill>
                  <a:srgbClr val="000000"/>
                </a:solidFill>
              </a:rPr>
              <a:t> </a:t>
            </a:r>
            <a:r>
              <a:rPr lang="en-GB" dirty="0">
                <a:solidFill>
                  <a:srgbClr val="000000"/>
                </a:solidFill>
              </a:rPr>
              <a:t>will send the TCP data over the tunnel to the machine “home” which will communicate with the blocked site.</a:t>
            </a:r>
          </a:p>
        </p:txBody>
      </p:sp>
      <p:pic>
        <p:nvPicPr>
          <p:cNvPr id="361" name="Shape 361"/>
          <p:cNvPicPr preferRelativeResize="0"/>
          <p:nvPr/>
        </p:nvPicPr>
        <p:blipFill>
          <a:blip r:embed="rId3">
            <a:alphaModFix/>
          </a:blip>
          <a:stretch>
            <a:fillRect/>
          </a:stretch>
        </p:blipFill>
        <p:spPr>
          <a:xfrm>
            <a:off x="423460" y="1368000"/>
            <a:ext cx="4229100" cy="333375"/>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Dynamic Port Forwarding</a:t>
            </a:r>
          </a:p>
        </p:txBody>
      </p:sp>
      <p:sp>
        <p:nvSpPr>
          <p:cNvPr id="367" name="Shape 367"/>
          <p:cNvSpPr txBox="1">
            <a:spLocks noGrp="1"/>
          </p:cNvSpPr>
          <p:nvPr>
            <p:ph type="body" idx="1"/>
          </p:nvPr>
        </p:nvSpPr>
        <p:spPr>
          <a:xfrm>
            <a:off x="465495" y="2268740"/>
            <a:ext cx="3713400" cy="1282500"/>
          </a:xfrm>
          <a:prstGeom prst="rect">
            <a:avLst/>
          </a:prstGeom>
        </p:spPr>
        <p:txBody>
          <a:bodyPr wrap="square" lIns="91425" tIns="91425" rIns="91425" bIns="91425" anchor="t" anchorCtr="0">
            <a:noAutofit/>
          </a:bodyPr>
          <a:lstStyle/>
          <a:p>
            <a:pPr marL="0" lvl="0" indent="0">
              <a:spcBef>
                <a:spcPts val="0"/>
              </a:spcBef>
              <a:buNone/>
            </a:pPr>
            <a:r>
              <a:rPr lang="en-GB" dirty="0"/>
              <a:t>The client software must have a native SOCKS support to use SOCKS proxies.</a:t>
            </a:r>
          </a:p>
        </p:txBody>
      </p:sp>
      <p:pic>
        <p:nvPicPr>
          <p:cNvPr id="368" name="Shape 368"/>
          <p:cNvPicPr preferRelativeResize="0"/>
          <p:nvPr/>
        </p:nvPicPr>
        <p:blipFill>
          <a:blip r:embed="rId3">
            <a:alphaModFix/>
          </a:blip>
          <a:stretch>
            <a:fillRect/>
          </a:stretch>
        </p:blipFill>
        <p:spPr>
          <a:xfrm>
            <a:off x="4325750" y="1061732"/>
            <a:ext cx="4391530" cy="3696515"/>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Using VPN to </a:t>
            </a:r>
            <a:r>
              <a:rPr lang="en-GB" dirty="0" smtClean="0"/>
              <a:t>Evade </a:t>
            </a:r>
            <a:r>
              <a:rPr lang="en-GB" dirty="0"/>
              <a:t>F</a:t>
            </a:r>
            <a:r>
              <a:rPr lang="en-GB" dirty="0" smtClean="0"/>
              <a:t>irewall</a:t>
            </a:r>
            <a:endParaRPr lang="en-GB" dirty="0"/>
          </a:p>
        </p:txBody>
      </p:sp>
      <p:sp>
        <p:nvSpPr>
          <p:cNvPr id="374" name="Shape 374"/>
          <p:cNvSpPr txBox="1">
            <a:spLocks noGrp="1"/>
          </p:cNvSpPr>
          <p:nvPr>
            <p:ph type="body" idx="1"/>
          </p:nvPr>
        </p:nvSpPr>
        <p:spPr>
          <a:xfrm>
            <a:off x="311700" y="1152475"/>
            <a:ext cx="8520600" cy="1565400"/>
          </a:xfrm>
          <a:prstGeom prst="rect">
            <a:avLst/>
          </a:prstGeom>
        </p:spPr>
        <p:txBody>
          <a:bodyPr wrap="square" lIns="91425" tIns="91425" rIns="91425" bIns="91425" anchor="t" anchorCtr="0">
            <a:noAutofit/>
          </a:bodyPr>
          <a:lstStyle/>
          <a:p>
            <a:pPr marL="0" lvl="0" indent="0">
              <a:spcBef>
                <a:spcPts val="0"/>
              </a:spcBef>
              <a:buNone/>
            </a:pPr>
            <a:r>
              <a:rPr lang="en-GB">
                <a:solidFill>
                  <a:srgbClr val="000000"/>
                </a:solidFill>
              </a:rPr>
              <a:t>Using VPN, one can create a tunnel between a computer inside the network and another one outside. IP packets can be sent using this tunnel. Since the tunnel traffic is encrypted, firewalls are not able to see what is inside this tunnel and cannot conduct filtering. This topic is covered in detail late in VPN topic.</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pPr marL="346075" indent="-346075"/>
            <a:r>
              <a:rPr lang="en-US" dirty="0" smtClean="0"/>
              <a:t>The concept of firewall</a:t>
            </a:r>
          </a:p>
          <a:p>
            <a:pPr marL="346075" indent="-346075"/>
            <a:r>
              <a:rPr lang="en-US" dirty="0" smtClean="0"/>
              <a:t>Implement a simple firewall using </a:t>
            </a:r>
            <a:r>
              <a:rPr lang="en-US" dirty="0" err="1" smtClean="0"/>
              <a:t>netfilter</a:t>
            </a:r>
            <a:endParaRPr lang="en-US" dirty="0" smtClean="0"/>
          </a:p>
          <a:p>
            <a:pPr marL="346075" indent="-346075"/>
            <a:r>
              <a:rPr lang="en-US" dirty="0" smtClean="0"/>
              <a:t>Using </a:t>
            </a:r>
            <a:r>
              <a:rPr lang="en-US" dirty="0" err="1" smtClean="0"/>
              <a:t>iptables</a:t>
            </a:r>
            <a:r>
              <a:rPr lang="en-US" dirty="0" smtClean="0"/>
              <a:t> to configure a firewall</a:t>
            </a:r>
          </a:p>
          <a:p>
            <a:pPr marL="346075" indent="-346075"/>
            <a:r>
              <a:rPr lang="en-US" dirty="0" err="1" smtClean="0"/>
              <a:t>Stateful</a:t>
            </a:r>
            <a:r>
              <a:rPr lang="en-US" dirty="0" smtClean="0"/>
              <a:t> firewalls and web proxy</a:t>
            </a:r>
          </a:p>
          <a:p>
            <a:pPr marL="346075" indent="-346075"/>
            <a:r>
              <a:rPr lang="en-US" dirty="0" smtClean="0"/>
              <a:t>Bypassing firewalls</a:t>
            </a:r>
            <a:endParaRPr lang="en-US" dirty="0"/>
          </a:p>
        </p:txBody>
      </p:sp>
    </p:spTree>
    <p:extLst>
      <p:ext uri="{BB962C8B-B14F-4D97-AF65-F5344CB8AC3E}">
        <p14:creationId xmlns:p14="http://schemas.microsoft.com/office/powerpoint/2010/main" val="35732565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28600"/>
            <a:ext cx="5829300" cy="434579"/>
          </a:xfrm>
        </p:spPr>
        <p:txBody>
          <a:bodyPr>
            <a:normAutofit fontScale="90000"/>
          </a:bodyPr>
          <a:lstStyle/>
          <a:p>
            <a:r>
              <a:rPr lang="en-US" dirty="0" smtClean="0">
                <a:solidFill>
                  <a:schemeClr val="tx1"/>
                </a:solidFill>
                <a:latin typeface="Times New Roman" pitchFamily="18" charset="0"/>
                <a:cs typeface="Times New Roman" pitchFamily="18" charset="0"/>
              </a:rPr>
              <a:t>Acknowledgements</a:t>
            </a:r>
            <a:endParaRPr lang="en-US" dirty="0">
              <a:solidFill>
                <a:schemeClr val="tx1"/>
              </a:solidFill>
              <a:latin typeface="Times New Roman" pitchFamily="18" charset="0"/>
              <a:cs typeface="Times New Roman" pitchFamily="18" charset="0"/>
            </a:endParaRPr>
          </a:p>
        </p:txBody>
      </p:sp>
      <p:sp>
        <p:nvSpPr>
          <p:cNvPr id="4" name="Content Placeholder 3"/>
          <p:cNvSpPr>
            <a:spLocks noGrp="1"/>
          </p:cNvSpPr>
          <p:nvPr>
            <p:ph sz="quarter" idx="1"/>
          </p:nvPr>
        </p:nvSpPr>
        <p:spPr>
          <a:xfrm>
            <a:off x="1428750" y="1085850"/>
            <a:ext cx="6229350" cy="3429000"/>
          </a:xfrm>
        </p:spPr>
        <p:txBody>
          <a:bodyPr/>
          <a:lstStyle/>
          <a:p>
            <a:pPr>
              <a:buNone/>
            </a:pPr>
            <a:r>
              <a:rPr lang="en-US" dirty="0" smtClean="0">
                <a:latin typeface="Times New Roman" pitchFamily="18" charset="0"/>
                <a:cs typeface="Times New Roman" pitchFamily="18" charset="0"/>
              </a:rPr>
              <a:t>Material in this lecture </a:t>
            </a:r>
            <a:r>
              <a:rPr lang="en-US" smtClean="0">
                <a:latin typeface="Times New Roman" pitchFamily="18" charset="0"/>
                <a:cs typeface="Times New Roman" pitchFamily="18" charset="0"/>
              </a:rPr>
              <a:t>are taken </a:t>
            </a:r>
            <a:r>
              <a:rPr lang="en-US" dirty="0" smtClean="0">
                <a:latin typeface="Times New Roman" pitchFamily="18" charset="0"/>
                <a:cs typeface="Times New Roman" pitchFamily="18" charset="0"/>
              </a:rPr>
              <a:t>from the slides prepared by:</a:t>
            </a:r>
          </a:p>
          <a:p>
            <a:r>
              <a:rPr lang="en-US" dirty="0" smtClean="0">
                <a:latin typeface="Times New Roman" pitchFamily="18" charset="0"/>
                <a:cs typeface="Times New Roman" pitchFamily="18" charset="0"/>
              </a:rPr>
              <a:t>Prof</a:t>
            </a: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Wenliang Du</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71164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Firewall Policy</a:t>
            </a:r>
          </a:p>
        </p:txBody>
      </p:sp>
      <p:sp>
        <p:nvSpPr>
          <p:cNvPr id="78" name="Shape 7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u="sng" dirty="0">
                <a:solidFill>
                  <a:srgbClr val="000000"/>
                </a:solidFill>
              </a:rPr>
              <a:t>User </a:t>
            </a:r>
            <a:r>
              <a:rPr lang="en-GB" u="sng" dirty="0" smtClean="0">
                <a:solidFill>
                  <a:srgbClr val="000000"/>
                </a:solidFill>
              </a:rPr>
              <a:t>control:</a:t>
            </a:r>
            <a:r>
              <a:rPr lang="en-GB" dirty="0" smtClean="0">
                <a:solidFill>
                  <a:srgbClr val="000000"/>
                </a:solidFill>
              </a:rPr>
              <a:t> </a:t>
            </a:r>
            <a:r>
              <a:rPr lang="en-GB" dirty="0">
                <a:solidFill>
                  <a:srgbClr val="000000"/>
                </a:solidFill>
              </a:rPr>
              <a:t>Controls access to the data based on the role of the user who is attempting to access it. Applied to users inside the firewall perimeter.</a:t>
            </a:r>
          </a:p>
          <a:p>
            <a:pPr marL="457200" lvl="0" indent="-342900">
              <a:spcBef>
                <a:spcPts val="0"/>
              </a:spcBef>
              <a:spcAft>
                <a:spcPts val="0"/>
              </a:spcAft>
              <a:buClr>
                <a:srgbClr val="000000"/>
              </a:buClr>
              <a:buSzPts val="1800"/>
              <a:buChar char="●"/>
            </a:pPr>
            <a:r>
              <a:rPr lang="en-GB" u="sng" dirty="0">
                <a:solidFill>
                  <a:srgbClr val="000000"/>
                </a:solidFill>
              </a:rPr>
              <a:t>Service </a:t>
            </a:r>
            <a:r>
              <a:rPr lang="en-GB" u="sng" dirty="0" smtClean="0">
                <a:solidFill>
                  <a:srgbClr val="000000"/>
                </a:solidFill>
              </a:rPr>
              <a:t>control</a:t>
            </a:r>
            <a:r>
              <a:rPr lang="en-GB" dirty="0" smtClean="0">
                <a:solidFill>
                  <a:srgbClr val="000000"/>
                </a:solidFill>
              </a:rPr>
              <a:t>: </a:t>
            </a:r>
            <a:r>
              <a:rPr lang="en-GB" dirty="0">
                <a:solidFill>
                  <a:srgbClr val="000000"/>
                </a:solidFill>
              </a:rPr>
              <a:t>Controls access by the type of service offered by the host. Applied on the basis of network address, protocol of connection and port numbers.</a:t>
            </a:r>
          </a:p>
          <a:p>
            <a:pPr marL="457200" lvl="0" indent="-342900">
              <a:spcBef>
                <a:spcPts val="0"/>
              </a:spcBef>
              <a:buClr>
                <a:srgbClr val="000000"/>
              </a:buClr>
              <a:buSzPts val="1800"/>
              <a:buChar char="●"/>
            </a:pPr>
            <a:r>
              <a:rPr lang="en-GB" u="sng" dirty="0">
                <a:solidFill>
                  <a:srgbClr val="000000"/>
                </a:solidFill>
              </a:rPr>
              <a:t>Direction </a:t>
            </a:r>
            <a:r>
              <a:rPr lang="en-GB" u="sng" dirty="0" smtClean="0">
                <a:solidFill>
                  <a:srgbClr val="000000"/>
                </a:solidFill>
              </a:rPr>
              <a:t>control: </a:t>
            </a:r>
            <a:r>
              <a:rPr lang="en-GB" dirty="0">
                <a:solidFill>
                  <a:srgbClr val="000000"/>
                </a:solidFill>
              </a:rPr>
              <a:t>Determines the direction in which requests may be initiated and are allowed to flow through the firewall. It tells whether the traffic is “inbound” </a:t>
            </a:r>
            <a:r>
              <a:rPr lang="en-GB" dirty="0" smtClean="0">
                <a:solidFill>
                  <a:srgbClr val="000000"/>
                </a:solidFill>
              </a:rPr>
              <a:t>(From </a:t>
            </a:r>
            <a:r>
              <a:rPr lang="en-GB" dirty="0">
                <a:solidFill>
                  <a:srgbClr val="000000"/>
                </a:solidFill>
              </a:rPr>
              <a:t>the network to </a:t>
            </a:r>
            <a:r>
              <a:rPr lang="en-GB" dirty="0" smtClean="0">
                <a:solidFill>
                  <a:srgbClr val="000000"/>
                </a:solidFill>
              </a:rPr>
              <a:t>firewall) </a:t>
            </a:r>
            <a:r>
              <a:rPr lang="en-GB" dirty="0">
                <a:solidFill>
                  <a:srgbClr val="000000"/>
                </a:solidFill>
              </a:rPr>
              <a:t>or vice-versa “outbound”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Firewall actions</a:t>
            </a:r>
          </a:p>
        </p:txBody>
      </p:sp>
      <p:sp>
        <p:nvSpPr>
          <p:cNvPr id="84" name="Shape 84"/>
          <p:cNvSpPr txBox="1">
            <a:spLocks noGrp="1"/>
          </p:cNvSpPr>
          <p:nvPr>
            <p:ph type="body" idx="1"/>
          </p:nvPr>
        </p:nvSpPr>
        <p:spPr>
          <a:xfrm>
            <a:off x="311700" y="1152475"/>
            <a:ext cx="8520600" cy="1723200"/>
          </a:xfrm>
          <a:prstGeom prst="rect">
            <a:avLst/>
          </a:prstGeom>
        </p:spPr>
        <p:txBody>
          <a:bodyPr wrap="square" lIns="91425" tIns="91425" rIns="91425" bIns="91425" anchor="t" anchorCtr="0">
            <a:noAutofit/>
          </a:bodyPr>
          <a:lstStyle/>
          <a:p>
            <a:pPr marL="0" lvl="0" indent="0">
              <a:spcBef>
                <a:spcPts val="0"/>
              </a:spcBef>
              <a:buNone/>
            </a:pPr>
            <a:r>
              <a:rPr lang="en-GB" u="sng" dirty="0" smtClean="0">
                <a:solidFill>
                  <a:srgbClr val="000000"/>
                </a:solidFill>
              </a:rPr>
              <a:t>Accepted:</a:t>
            </a:r>
            <a:r>
              <a:rPr lang="en-GB" dirty="0" smtClean="0">
                <a:solidFill>
                  <a:srgbClr val="000000"/>
                </a:solidFill>
              </a:rPr>
              <a:t> </a:t>
            </a:r>
            <a:r>
              <a:rPr lang="en-GB" dirty="0">
                <a:solidFill>
                  <a:srgbClr val="000000"/>
                </a:solidFill>
              </a:rPr>
              <a:t>Allowed to enter the connected network/host through the firewall.</a:t>
            </a:r>
          </a:p>
          <a:p>
            <a:pPr marL="0" lvl="0" indent="0">
              <a:spcBef>
                <a:spcPts val="0"/>
              </a:spcBef>
              <a:buNone/>
            </a:pPr>
            <a:r>
              <a:rPr lang="en-GB" u="sng" dirty="0" smtClean="0">
                <a:solidFill>
                  <a:srgbClr val="000000"/>
                </a:solidFill>
              </a:rPr>
              <a:t>Denied:</a:t>
            </a:r>
            <a:r>
              <a:rPr lang="en-GB" dirty="0" smtClean="0">
                <a:solidFill>
                  <a:srgbClr val="000000"/>
                </a:solidFill>
              </a:rPr>
              <a:t> </a:t>
            </a:r>
            <a:r>
              <a:rPr lang="en-GB" dirty="0">
                <a:solidFill>
                  <a:srgbClr val="000000"/>
                </a:solidFill>
              </a:rPr>
              <a:t>Not permitted to enter the other side of firewall.</a:t>
            </a:r>
          </a:p>
          <a:p>
            <a:pPr marL="0" lvl="0" indent="0">
              <a:spcBef>
                <a:spcPts val="0"/>
              </a:spcBef>
              <a:buNone/>
            </a:pPr>
            <a:r>
              <a:rPr lang="en-GB" u="sng" dirty="0" smtClean="0">
                <a:solidFill>
                  <a:srgbClr val="000000"/>
                </a:solidFill>
              </a:rPr>
              <a:t>Rejected:</a:t>
            </a:r>
            <a:r>
              <a:rPr lang="en-GB" dirty="0" smtClean="0">
                <a:solidFill>
                  <a:srgbClr val="000000"/>
                </a:solidFill>
              </a:rPr>
              <a:t> </a:t>
            </a:r>
            <a:r>
              <a:rPr lang="en-GB" dirty="0">
                <a:solidFill>
                  <a:srgbClr val="000000"/>
                </a:solidFill>
              </a:rPr>
              <a:t>Similar to “Denied”, but tells the source about this decision through ICMP packet.</a:t>
            </a:r>
            <a:r>
              <a:rPr lang="en-GB" dirty="0"/>
              <a:t> </a:t>
            </a:r>
          </a:p>
        </p:txBody>
      </p:sp>
      <p:sp>
        <p:nvSpPr>
          <p:cNvPr id="85" name="Shape 85"/>
          <p:cNvSpPr txBox="1"/>
          <p:nvPr/>
        </p:nvSpPr>
        <p:spPr>
          <a:xfrm>
            <a:off x="603500" y="3010425"/>
            <a:ext cx="7406700" cy="19776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i="1" dirty="0">
                <a:solidFill>
                  <a:schemeClr val="dk1"/>
                </a:solidFill>
              </a:rPr>
              <a:t>Ingress </a:t>
            </a:r>
            <a:r>
              <a:rPr lang="en-GB" sz="1800" i="1" dirty="0" smtClean="0">
                <a:solidFill>
                  <a:schemeClr val="dk1"/>
                </a:solidFill>
              </a:rPr>
              <a:t>filtering: </a:t>
            </a:r>
            <a:r>
              <a:rPr lang="en-GB" sz="1800" i="1" dirty="0">
                <a:solidFill>
                  <a:schemeClr val="dk1"/>
                </a:solidFill>
              </a:rPr>
              <a:t>Inspects the incoming traffic to safeguard an internal network and prevent attacks from outside.</a:t>
            </a:r>
          </a:p>
          <a:p>
            <a:pPr marL="0" lvl="0" indent="0">
              <a:spcBef>
                <a:spcPts val="0"/>
              </a:spcBef>
              <a:buNone/>
            </a:pPr>
            <a:endParaRPr sz="1800" i="1" dirty="0">
              <a:solidFill>
                <a:schemeClr val="dk1"/>
              </a:solidFill>
            </a:endParaRPr>
          </a:p>
          <a:p>
            <a:pPr marL="0" lvl="0" indent="0">
              <a:spcBef>
                <a:spcPts val="0"/>
              </a:spcBef>
              <a:buNone/>
            </a:pPr>
            <a:r>
              <a:rPr lang="en-GB" sz="1800" i="1" dirty="0">
                <a:solidFill>
                  <a:schemeClr val="dk1"/>
                </a:solidFill>
              </a:rPr>
              <a:t>Egress </a:t>
            </a:r>
            <a:r>
              <a:rPr lang="en-GB" sz="1800" i="1" dirty="0" smtClean="0">
                <a:solidFill>
                  <a:schemeClr val="dk1"/>
                </a:solidFill>
              </a:rPr>
              <a:t>filtering: </a:t>
            </a:r>
            <a:r>
              <a:rPr lang="en-GB" sz="1800" i="1" dirty="0">
                <a:solidFill>
                  <a:schemeClr val="dk1"/>
                </a:solidFill>
              </a:rPr>
              <a:t>Inspects the outgoing network traffic and </a:t>
            </a:r>
            <a:r>
              <a:rPr lang="en-GB" sz="1800" i="1" dirty="0" smtClean="0">
                <a:solidFill>
                  <a:schemeClr val="dk1"/>
                </a:solidFill>
              </a:rPr>
              <a:t>prevent </a:t>
            </a:r>
            <a:r>
              <a:rPr lang="en-GB" sz="1800" i="1" dirty="0">
                <a:solidFill>
                  <a:schemeClr val="dk1"/>
                </a:solidFill>
              </a:rPr>
              <a:t>the users in the internal network to reach out to the outside network</a:t>
            </a:r>
            <a:r>
              <a:rPr lang="en-GB" sz="1800" i="1" dirty="0" smtClean="0">
                <a:solidFill>
                  <a:schemeClr val="dk1"/>
                </a:solidFill>
              </a:rPr>
              <a:t>. For </a:t>
            </a:r>
            <a:r>
              <a:rPr lang="en-GB" sz="1800" i="1" dirty="0">
                <a:solidFill>
                  <a:schemeClr val="dk1"/>
                </a:solidFill>
              </a:rPr>
              <a:t>example like blocking social networking sites in school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Types of filters</a:t>
            </a:r>
          </a:p>
        </p:txBody>
      </p:sp>
      <p:sp>
        <p:nvSpPr>
          <p:cNvPr id="91" name="Shape 9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a:solidFill>
                  <a:srgbClr val="000000"/>
                </a:solidFill>
              </a:rPr>
              <a:t>Depending on the mode of operation, there are three types of firewalls :</a:t>
            </a:r>
          </a:p>
          <a:p>
            <a:pPr marL="457200" lvl="0" indent="-342900">
              <a:spcBef>
                <a:spcPts val="0"/>
              </a:spcBef>
              <a:spcAft>
                <a:spcPts val="0"/>
              </a:spcAft>
              <a:buClr>
                <a:srgbClr val="000000"/>
              </a:buClr>
              <a:buSzPts val="1800"/>
              <a:buChar char="●"/>
            </a:pPr>
            <a:r>
              <a:rPr lang="en-GB">
                <a:solidFill>
                  <a:srgbClr val="000000"/>
                </a:solidFill>
              </a:rPr>
              <a:t>Packet Filter Firewall</a:t>
            </a:r>
          </a:p>
          <a:p>
            <a:pPr marL="457200" lvl="0" indent="-342900">
              <a:spcBef>
                <a:spcPts val="0"/>
              </a:spcBef>
              <a:spcAft>
                <a:spcPts val="0"/>
              </a:spcAft>
              <a:buClr>
                <a:srgbClr val="000000"/>
              </a:buClr>
              <a:buSzPts val="1800"/>
              <a:buChar char="●"/>
            </a:pPr>
            <a:r>
              <a:rPr lang="en-GB">
                <a:solidFill>
                  <a:srgbClr val="000000"/>
                </a:solidFill>
              </a:rPr>
              <a:t>Stateful Firewall</a:t>
            </a:r>
          </a:p>
          <a:p>
            <a:pPr marL="457200" lvl="0" indent="-342900">
              <a:spcBef>
                <a:spcPts val="0"/>
              </a:spcBef>
              <a:buClr>
                <a:srgbClr val="000000"/>
              </a:buClr>
              <a:buSzPts val="1800"/>
              <a:buChar char="●"/>
            </a:pPr>
            <a:r>
              <a:rPr lang="en-GB">
                <a:solidFill>
                  <a:srgbClr val="000000"/>
                </a:solidFill>
              </a:rPr>
              <a:t>Application/Proxy Firewall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Packet Filter Firewall</a:t>
            </a:r>
          </a:p>
        </p:txBody>
      </p:sp>
      <p:pic>
        <p:nvPicPr>
          <p:cNvPr id="97" name="Shape 97"/>
          <p:cNvPicPr preferRelativeResize="0"/>
          <p:nvPr/>
        </p:nvPicPr>
        <p:blipFill>
          <a:blip r:embed="rId3">
            <a:alphaModFix/>
          </a:blip>
          <a:stretch>
            <a:fillRect/>
          </a:stretch>
        </p:blipFill>
        <p:spPr>
          <a:xfrm>
            <a:off x="152400" y="1170125"/>
            <a:ext cx="6391275" cy="1952625"/>
          </a:xfrm>
          <a:prstGeom prst="rect">
            <a:avLst/>
          </a:prstGeom>
          <a:noFill/>
          <a:ln>
            <a:noFill/>
          </a:ln>
        </p:spPr>
      </p:pic>
      <p:sp>
        <p:nvSpPr>
          <p:cNvPr id="98" name="Shape 98"/>
          <p:cNvSpPr txBox="1"/>
          <p:nvPr/>
        </p:nvSpPr>
        <p:spPr>
          <a:xfrm>
            <a:off x="6543675" y="1247400"/>
            <a:ext cx="2503800" cy="25398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a:t>Controls traffic based on the information in packet headers, without looking into the payload that contains application data.</a:t>
            </a:r>
          </a:p>
          <a:p>
            <a:pPr marL="0" lvl="0" indent="0">
              <a:spcBef>
                <a:spcPts val="0"/>
              </a:spcBef>
              <a:buNone/>
            </a:pPr>
            <a:endParaRPr sz="1800"/>
          </a:p>
          <a:p>
            <a:pPr marL="0" lvl="0" indent="0">
              <a:spcBef>
                <a:spcPts val="0"/>
              </a:spcBef>
              <a:buNone/>
            </a:pPr>
            <a:endParaRPr sz="1800"/>
          </a:p>
        </p:txBody>
      </p:sp>
      <p:sp>
        <p:nvSpPr>
          <p:cNvPr id="99" name="Shape 99"/>
          <p:cNvSpPr txBox="1"/>
          <p:nvPr/>
        </p:nvSpPr>
        <p:spPr>
          <a:xfrm>
            <a:off x="231325" y="3125100"/>
            <a:ext cx="6232200" cy="19527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Clr>
                <a:schemeClr val="dk1"/>
              </a:buClr>
              <a:buSzPts val="1800"/>
              <a:buChar char="●"/>
            </a:pPr>
            <a:r>
              <a:rPr lang="en-GB" sz="1800">
                <a:solidFill>
                  <a:schemeClr val="dk1"/>
                </a:solidFill>
              </a:rPr>
              <a:t>Doesn’t pay attention to if the packet is a part of existing stream or traffic.</a:t>
            </a:r>
          </a:p>
          <a:p>
            <a:pPr marL="457200" lvl="0" indent="-342900">
              <a:spcBef>
                <a:spcPts val="0"/>
              </a:spcBef>
              <a:buClr>
                <a:schemeClr val="dk1"/>
              </a:buClr>
              <a:buSzPts val="1800"/>
              <a:buChar char="●"/>
            </a:pPr>
            <a:r>
              <a:rPr lang="en-GB" sz="1800">
                <a:solidFill>
                  <a:schemeClr val="dk1"/>
                </a:solidFill>
              </a:rPr>
              <a:t>Doesn’t maintain the states about packets. Also called Stateless Firewall.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Stateful Firewall</a:t>
            </a:r>
          </a:p>
        </p:txBody>
      </p:sp>
      <p:pic>
        <p:nvPicPr>
          <p:cNvPr id="105" name="Shape 105"/>
          <p:cNvPicPr preferRelativeResize="0"/>
          <p:nvPr/>
        </p:nvPicPr>
        <p:blipFill>
          <a:blip r:embed="rId3">
            <a:alphaModFix/>
          </a:blip>
          <a:stretch>
            <a:fillRect/>
          </a:stretch>
        </p:blipFill>
        <p:spPr>
          <a:xfrm>
            <a:off x="152400" y="1170125"/>
            <a:ext cx="6419850" cy="2047875"/>
          </a:xfrm>
          <a:prstGeom prst="rect">
            <a:avLst/>
          </a:prstGeom>
          <a:noFill/>
          <a:ln>
            <a:noFill/>
          </a:ln>
        </p:spPr>
      </p:pic>
      <p:sp>
        <p:nvSpPr>
          <p:cNvPr id="106" name="Shape 106"/>
          <p:cNvSpPr txBox="1"/>
          <p:nvPr/>
        </p:nvSpPr>
        <p:spPr>
          <a:xfrm>
            <a:off x="6572250" y="1189750"/>
            <a:ext cx="2466300" cy="39537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a:t>Tracks the state of traffic by monitoring all the connection interactions until is closed.</a:t>
            </a:r>
          </a:p>
          <a:p>
            <a:pPr marL="0" lvl="0" indent="0">
              <a:spcBef>
                <a:spcPts val="0"/>
              </a:spcBef>
              <a:buNone/>
            </a:pPr>
            <a:endParaRPr sz="1800"/>
          </a:p>
          <a:p>
            <a:pPr marL="457200" lvl="0" indent="-342900">
              <a:spcBef>
                <a:spcPts val="0"/>
              </a:spcBef>
              <a:buSzPts val="1800"/>
              <a:buChar char="●"/>
            </a:pPr>
            <a:r>
              <a:rPr lang="en-GB" sz="1800"/>
              <a:t>Connection state table is maintained to understand the context of packets.</a:t>
            </a:r>
          </a:p>
          <a:p>
            <a:pPr marL="0" lvl="0" indent="0">
              <a:spcBef>
                <a:spcPts val="0"/>
              </a:spcBef>
              <a:buNone/>
            </a:pPr>
            <a:endParaRPr sz="1800"/>
          </a:p>
          <a:p>
            <a:pPr marL="0" lvl="0" indent="0">
              <a:spcBef>
                <a:spcPts val="0"/>
              </a:spcBef>
              <a:buNone/>
            </a:pPr>
            <a:endParaRPr sz="1800"/>
          </a:p>
        </p:txBody>
      </p:sp>
      <p:sp>
        <p:nvSpPr>
          <p:cNvPr id="107" name="Shape 107"/>
          <p:cNvSpPr txBox="1"/>
          <p:nvPr/>
        </p:nvSpPr>
        <p:spPr>
          <a:xfrm>
            <a:off x="217150" y="3252575"/>
            <a:ext cx="6270000" cy="1628700"/>
          </a:xfrm>
          <a:prstGeom prst="rect">
            <a:avLst/>
          </a:prstGeom>
          <a:noFill/>
          <a:ln>
            <a:noFill/>
          </a:ln>
        </p:spPr>
        <p:txBody>
          <a:bodyPr wrap="square" lIns="91425" tIns="91425" rIns="91425" bIns="91425" anchor="t" anchorCtr="0">
            <a:noAutofit/>
          </a:bodyPr>
          <a:lstStyle/>
          <a:p>
            <a:pPr marL="0" lvl="0" indent="0">
              <a:spcBef>
                <a:spcPts val="0"/>
              </a:spcBef>
              <a:buNone/>
            </a:pPr>
            <a:endParaRPr sz="1800">
              <a:solidFill>
                <a:schemeClr val="dk1"/>
              </a:solidFill>
            </a:endParaRPr>
          </a:p>
          <a:p>
            <a:pPr marL="457200" lvl="0" indent="-342900" rtl="0">
              <a:spcBef>
                <a:spcPts val="0"/>
              </a:spcBef>
              <a:buClr>
                <a:schemeClr val="dk1"/>
              </a:buClr>
              <a:buSzPts val="1800"/>
              <a:buChar char="●"/>
            </a:pPr>
            <a:r>
              <a:rPr lang="en-GB" sz="1800">
                <a:solidFill>
                  <a:schemeClr val="dk1"/>
                </a:solidFill>
              </a:rPr>
              <a:t>Example : Connections are only allowed through the ports that hold open connections.</a:t>
            </a: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2886</Words>
  <Application>Microsoft Office PowerPoint</Application>
  <PresentationFormat>On-screen Show (16:9)</PresentationFormat>
  <Paragraphs>230</Paragraphs>
  <Slides>47</Slides>
  <Notes>45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47</vt:i4>
      </vt:variant>
    </vt:vector>
  </HeadingPairs>
  <TitlesOfParts>
    <vt:vector size="56" baseType="lpstr">
      <vt:lpstr>Arial</vt:lpstr>
      <vt:lpstr>Calibri</vt:lpstr>
      <vt:lpstr>Courier New</vt:lpstr>
      <vt:lpstr>Franklin Gothic Book</vt:lpstr>
      <vt:lpstr>Perpetua</vt:lpstr>
      <vt:lpstr>Times New Roman</vt:lpstr>
      <vt:lpstr>Wingdings 2</vt:lpstr>
      <vt:lpstr>Simple Light</vt:lpstr>
      <vt:lpstr>Equity</vt:lpstr>
      <vt:lpstr>CS-446: Information Systems Security</vt:lpstr>
      <vt:lpstr>Outline</vt:lpstr>
      <vt:lpstr>Firewalls</vt:lpstr>
      <vt:lpstr>Requirements of a firewall</vt:lpstr>
      <vt:lpstr>Firewall Policy</vt:lpstr>
      <vt:lpstr>Firewall actions</vt:lpstr>
      <vt:lpstr>Types of filters</vt:lpstr>
      <vt:lpstr>Packet Filter Firewall</vt:lpstr>
      <vt:lpstr>Stateful Firewall</vt:lpstr>
      <vt:lpstr>Application/Proxy Firewall</vt:lpstr>
      <vt:lpstr>Building a Firewall using Netfilter</vt:lpstr>
      <vt:lpstr>Loadable Kernel Modules</vt:lpstr>
      <vt:lpstr>Compiling Kernel Modules</vt:lpstr>
      <vt:lpstr>Installing Kernel Modules</vt:lpstr>
      <vt:lpstr>Netfilter</vt:lpstr>
      <vt:lpstr>Netfilter: Verdict on Packets (Return Values) </vt:lpstr>
      <vt:lpstr>Netfiler Hooks for IPv4</vt:lpstr>
      <vt:lpstr>Implementing a Simple Packet Filter Firewall</vt:lpstr>
      <vt:lpstr>Implementing a Simple Packet Filter Firewall</vt:lpstr>
      <vt:lpstr>Testing Our Firewall</vt:lpstr>
      <vt:lpstr>Iptables Firewall in Linux</vt:lpstr>
      <vt:lpstr>Iptables Firewall - Structure</vt:lpstr>
      <vt:lpstr>Traversing Chains and Rule Matching</vt:lpstr>
      <vt:lpstr>Traversing Chains and Rule Matching</vt:lpstr>
      <vt:lpstr>Traversing Chains and Rule Matching</vt:lpstr>
      <vt:lpstr>Iptables Extension</vt:lpstr>
      <vt:lpstr>Iptables Extension: Block a Specific User</vt:lpstr>
      <vt:lpstr>Building a Simple Firewall</vt:lpstr>
      <vt:lpstr>Building a Simple Firewall</vt:lpstr>
      <vt:lpstr>Building a Simple Firewall</vt:lpstr>
      <vt:lpstr>Building a Simple Firewall</vt:lpstr>
      <vt:lpstr>Building a Simple Firewall: Testing</vt:lpstr>
      <vt:lpstr>Stateful Firewall using Connection Tracking</vt:lpstr>
      <vt:lpstr>Connection Tracking Framework in Linux</vt:lpstr>
      <vt:lpstr>Example: Set up a Stateful Firewall</vt:lpstr>
      <vt:lpstr>Application/Proxy Firewall and Web Proxy</vt:lpstr>
      <vt:lpstr>Application/Proxy Firewall and Web Proxy</vt:lpstr>
      <vt:lpstr>Evading Firewalls</vt:lpstr>
      <vt:lpstr>SSH Tunneling to Evade Firewalls</vt:lpstr>
      <vt:lpstr>SSH Tunneling to Evade Firewalls</vt:lpstr>
      <vt:lpstr>SSH Tunneling to Evade Firewalls</vt:lpstr>
      <vt:lpstr>SSH Tunneling to Evade Firewalls</vt:lpstr>
      <vt:lpstr>Dynamic Port Forwarding</vt:lpstr>
      <vt:lpstr>Dynamic Port Forwarding</vt:lpstr>
      <vt:lpstr>Using VPN to Evade Firewall</vt:lpstr>
      <vt:lpstr>Summary</vt:lpstr>
      <vt:lpstr>Acknowledgements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Firewalls</dc:title>
  <cp:lastModifiedBy>Windows User</cp:lastModifiedBy>
  <cp:revision>22</cp:revision>
  <dcterms:modified xsi:type="dcterms:W3CDTF">2018-11-27T18:34:18Z</dcterms:modified>
</cp:coreProperties>
</file>