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67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0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4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888E-A6AD-4BB6-A3DC-23F8760087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E851-5EF2-4F83-978F-0530375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PowerPoint_Slide.sld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UP5S4YdEJo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D00F-D914-7E5D-48E5-2392F731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669"/>
            <a:ext cx="7272997" cy="1529862"/>
          </a:xfrm>
        </p:spPr>
        <p:txBody>
          <a:bodyPr>
            <a:noAutofit/>
          </a:bodyPr>
          <a:lstStyle/>
          <a:p>
            <a:r>
              <a:rPr lang="en-US" sz="36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agara Solid" panose="04020502070702020202" pitchFamily="82" charset="0"/>
              </a:rPr>
              <a:t>The </a:t>
            </a:r>
            <a:r>
              <a:rPr lang="en-US" sz="32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agara Solid" panose="04020502070702020202" pitchFamily="82" charset="0"/>
              </a:rPr>
              <a:t>Impact</a:t>
            </a:r>
            <a:r>
              <a:rPr lang="en-US" sz="36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agara Solid" panose="04020502070702020202" pitchFamily="82" charset="0"/>
              </a:rPr>
              <a:t> of Information and Communication Technology ( ICT )   on Modern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EC4B-8056-062F-B1BE-3F1FE44D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5" y="2968283"/>
            <a:ext cx="4722055" cy="1529862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Enhancing Communication, Productivity and Innovation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A6BA-A8FC-2ABB-715D-441AD415E7FE}"/>
              </a:ext>
            </a:extLst>
          </p:cNvPr>
          <p:cNvSpPr txBox="1"/>
          <p:nvPr/>
        </p:nvSpPr>
        <p:spPr>
          <a:xfrm>
            <a:off x="407964" y="5539153"/>
            <a:ext cx="29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LAIBA JAMIL</a:t>
            </a:r>
          </a:p>
          <a:p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24k-0812</a:t>
            </a:r>
          </a:p>
        </p:txBody>
      </p:sp>
    </p:spTree>
    <p:extLst>
      <p:ext uri="{BB962C8B-B14F-4D97-AF65-F5344CB8AC3E}">
        <p14:creationId xmlns:p14="http://schemas.microsoft.com/office/powerpoint/2010/main" val="39550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F5AD7-9E92-5720-6F45-7D3A2C5FCF6E}"/>
              </a:ext>
            </a:extLst>
          </p:cNvPr>
          <p:cNvSpPr txBox="1"/>
          <p:nvPr/>
        </p:nvSpPr>
        <p:spPr>
          <a:xfrm>
            <a:off x="1205948" y="1470991"/>
            <a:ext cx="54731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. High Costs: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setup and continuous maintenance can be costly, especially for small and medium-sized enterprises (SMEs).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Cybersecurity Risks: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businesses increasingly rely on ICT, they become more vulnerable to data breaches and cyberattacks. Securing networks and sensitive data is a major challenge.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Arial" panose="020B0604020202020204" pitchFamily="34" charset="0"/>
              </a:rPr>
              <a:t>Digital Divide: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all regions or businesses have equal access to ICT resources. This can widen the gap between tech-advanced companies and those without sufficient infrastructure.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Data Privacy Concerns:</a:t>
            </a:r>
          </a:p>
          <a:p>
            <a:r>
              <a:rPr lang="en-US" dirty="0"/>
              <a:t>Companies must navigate regulations such as GDPR to protect customer data, which can be complex and expensive to comply with.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F864C-1B6F-365B-8236-905AFAA63D69}"/>
              </a:ext>
            </a:extLst>
          </p:cNvPr>
          <p:cNvSpPr txBox="1"/>
          <p:nvPr/>
        </p:nvSpPr>
        <p:spPr>
          <a:xfrm>
            <a:off x="1643270" y="424070"/>
            <a:ext cx="459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Challenges in Implementing 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83ED7-3A70-90BE-26C9-B6084D7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50" y="715618"/>
            <a:ext cx="4080102" cy="2289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41421-A111-2E2A-4584-95F91C55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54" y="3792903"/>
            <a:ext cx="3186916" cy="2349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47914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82783-33F9-8F9A-E5D4-83D8E5DBE0D4}"/>
              </a:ext>
            </a:extLst>
          </p:cNvPr>
          <p:cNvSpPr txBox="1"/>
          <p:nvPr/>
        </p:nvSpPr>
        <p:spPr>
          <a:xfrm>
            <a:off x="2027583" y="384313"/>
            <a:ext cx="504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Case Study: ICT in E-commerce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676DB-8139-5840-364D-45555EB0B98D}"/>
              </a:ext>
            </a:extLst>
          </p:cNvPr>
          <p:cNvSpPr txBox="1"/>
          <p:nvPr/>
        </p:nvSpPr>
        <p:spPr>
          <a:xfrm>
            <a:off x="1007165" y="1537252"/>
            <a:ext cx="6387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Company Example: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Amazon ICT Usage: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(Amazon Web Services) powers their website and supports millions of transactions.AI and ML for personalized recommendations and demand forecasting.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ICT tools for communication, inventory management, and logistics optimization. Impact on Business: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customer experience through fast and efficient service. Reduced operational costs and improved global reach.</a:t>
            </a:r>
          </a:p>
        </p:txBody>
      </p:sp>
    </p:spTree>
    <p:extLst>
      <p:ext uri="{BB962C8B-B14F-4D97-AF65-F5344CB8AC3E}">
        <p14:creationId xmlns:p14="http://schemas.microsoft.com/office/powerpoint/2010/main" val="37308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17788"/>
      </p:ext>
    </p:extLst>
  </p:cSld>
  <p:clrMapOvr>
    <a:masterClrMapping/>
  </p:clrMapOvr>
  <p:transition spd="slow">
    <p:wipe/>
    <p:sndAc>
      <p:stSnd>
        <p:snd r:embed="rId2" name="breez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DDE65-441A-E246-BF2B-3438FE4B8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-1" r="-58" b="-1179"/>
          <a:stretch/>
        </p:blipFill>
        <p:spPr>
          <a:xfrm>
            <a:off x="5838092" y="-40445"/>
            <a:ext cx="8088924" cy="6938889"/>
          </a:xfrm>
          <a:prstGeom prst="trapezoid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5411C4-28EC-BFDC-B9B8-9D7E7C7F7B12}"/>
              </a:ext>
            </a:extLst>
          </p:cNvPr>
          <p:cNvCxnSpPr/>
          <p:nvPr/>
        </p:nvCxnSpPr>
        <p:spPr>
          <a:xfrm flipV="1">
            <a:off x="5816989" y="43870"/>
            <a:ext cx="1730326" cy="6792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004D6A2-F14F-6897-72F6-9CA57E0E394C}"/>
              </a:ext>
            </a:extLst>
          </p:cNvPr>
          <p:cNvSpPr/>
          <p:nvPr/>
        </p:nvSpPr>
        <p:spPr>
          <a:xfrm>
            <a:off x="555674" y="345830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9B3F67-DD24-EC39-631A-7D8BBA46E6CD}"/>
              </a:ext>
            </a:extLst>
          </p:cNvPr>
          <p:cNvSpPr/>
          <p:nvPr/>
        </p:nvSpPr>
        <p:spPr>
          <a:xfrm>
            <a:off x="555674" y="1328511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2FA3DB-B6CB-ABA0-5C4E-781C342C4665}"/>
              </a:ext>
            </a:extLst>
          </p:cNvPr>
          <p:cNvSpPr/>
          <p:nvPr/>
        </p:nvSpPr>
        <p:spPr>
          <a:xfrm>
            <a:off x="604911" y="3284955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8C544-A48C-F8E5-23CB-151F2E129E3F}"/>
              </a:ext>
            </a:extLst>
          </p:cNvPr>
          <p:cNvSpPr/>
          <p:nvPr/>
        </p:nvSpPr>
        <p:spPr>
          <a:xfrm>
            <a:off x="604911" y="2306733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53BB5E-1C5E-40B6-D1D7-B8B3A3081ABF}"/>
              </a:ext>
            </a:extLst>
          </p:cNvPr>
          <p:cNvSpPr/>
          <p:nvPr/>
        </p:nvSpPr>
        <p:spPr>
          <a:xfrm>
            <a:off x="667044" y="5191864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75B69E-3100-9EEC-0E18-A099C83B2800}"/>
              </a:ext>
            </a:extLst>
          </p:cNvPr>
          <p:cNvSpPr/>
          <p:nvPr/>
        </p:nvSpPr>
        <p:spPr>
          <a:xfrm>
            <a:off x="647114" y="4298631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C57CBF-3563-88E2-977A-6DDCB8914CF6}"/>
              </a:ext>
            </a:extLst>
          </p:cNvPr>
          <p:cNvSpPr/>
          <p:nvPr/>
        </p:nvSpPr>
        <p:spPr>
          <a:xfrm>
            <a:off x="667044" y="6222200"/>
            <a:ext cx="745588" cy="67524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C7797-EF5C-5251-8EB0-50C484E7A0F4}"/>
              </a:ext>
            </a:extLst>
          </p:cNvPr>
          <p:cNvSpPr txBox="1"/>
          <p:nvPr/>
        </p:nvSpPr>
        <p:spPr>
          <a:xfrm>
            <a:off x="1995268" y="498230"/>
            <a:ext cx="222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91774-2FF9-6807-872B-71F2A166650E}"/>
              </a:ext>
            </a:extLst>
          </p:cNvPr>
          <p:cNvSpPr txBox="1"/>
          <p:nvPr/>
        </p:nvSpPr>
        <p:spPr>
          <a:xfrm>
            <a:off x="1693985" y="413202"/>
            <a:ext cx="2222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 to ICT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1B6-2247-ED31-C3B9-E2D6D3A45220}"/>
              </a:ext>
            </a:extLst>
          </p:cNvPr>
          <p:cNvSpPr txBox="1"/>
          <p:nvPr/>
        </p:nvSpPr>
        <p:spPr>
          <a:xfrm>
            <a:off x="1693985" y="1266428"/>
            <a:ext cx="266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Types of ICT Tools and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7A6D1-521D-6005-3496-7B50D9CC1C75}"/>
              </a:ext>
            </a:extLst>
          </p:cNvPr>
          <p:cNvSpPr txBox="1"/>
          <p:nvPr/>
        </p:nvSpPr>
        <p:spPr>
          <a:xfrm>
            <a:off x="1693985" y="2306733"/>
            <a:ext cx="2365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Importance of ICT in Business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22BCC-4D84-EE81-72E6-9CF99B71C003}"/>
              </a:ext>
            </a:extLst>
          </p:cNvPr>
          <p:cNvSpPr txBox="1"/>
          <p:nvPr/>
        </p:nvSpPr>
        <p:spPr>
          <a:xfrm>
            <a:off x="1693985" y="3284955"/>
            <a:ext cx="266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ICT Trends and Innovations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5F645-9D3F-FEFC-9356-DA0FEE88E1BA}"/>
              </a:ext>
            </a:extLst>
          </p:cNvPr>
          <p:cNvSpPr txBox="1"/>
          <p:nvPr/>
        </p:nvSpPr>
        <p:spPr>
          <a:xfrm>
            <a:off x="1775459" y="4290184"/>
            <a:ext cx="2504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Challenges in Implementing ICT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CA387-354B-13E4-9E32-1389B34CA3CA}"/>
              </a:ext>
            </a:extLst>
          </p:cNvPr>
          <p:cNvSpPr txBox="1"/>
          <p:nvPr/>
        </p:nvSpPr>
        <p:spPr>
          <a:xfrm>
            <a:off x="1672882" y="5268406"/>
            <a:ext cx="2365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Future of ICT in 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3689-369E-7550-F20D-6E536E2657AF}"/>
              </a:ext>
            </a:extLst>
          </p:cNvPr>
          <p:cNvSpPr txBox="1"/>
          <p:nvPr/>
        </p:nvSpPr>
        <p:spPr>
          <a:xfrm>
            <a:off x="1693985" y="6359770"/>
            <a:ext cx="311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1C33C-A70E-0F81-696E-F9BAD618B532}"/>
              </a:ext>
            </a:extLst>
          </p:cNvPr>
          <p:cNvSpPr txBox="1"/>
          <p:nvPr/>
        </p:nvSpPr>
        <p:spPr>
          <a:xfrm>
            <a:off x="4615374" y="43870"/>
            <a:ext cx="22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0532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465B4-1FD0-FDDB-E466-07FD2992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90"/>
            <a:ext cx="12820355" cy="706137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1FC5E2-6233-5D94-0FB7-30072CAC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86828"/>
              </p:ext>
            </p:extLst>
          </p:nvPr>
        </p:nvGraphicFramePr>
        <p:xfrm>
          <a:off x="-58618" y="-114074"/>
          <a:ext cx="12309234" cy="710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539">
                  <a:extLst>
                    <a:ext uri="{9D8B030D-6E8A-4147-A177-3AD203B41FA5}">
                      <a16:colId xmlns:a16="http://schemas.microsoft.com/office/drawing/2014/main" val="545539211"/>
                    </a:ext>
                  </a:extLst>
                </a:gridCol>
                <a:gridCol w="2051539">
                  <a:extLst>
                    <a:ext uri="{9D8B030D-6E8A-4147-A177-3AD203B41FA5}">
                      <a16:colId xmlns:a16="http://schemas.microsoft.com/office/drawing/2014/main" val="736796426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3648527000"/>
                    </a:ext>
                  </a:extLst>
                </a:gridCol>
                <a:gridCol w="2100777">
                  <a:extLst>
                    <a:ext uri="{9D8B030D-6E8A-4147-A177-3AD203B41FA5}">
                      <a16:colId xmlns:a16="http://schemas.microsoft.com/office/drawing/2014/main" val="371725701"/>
                    </a:ext>
                  </a:extLst>
                </a:gridCol>
                <a:gridCol w="2051539">
                  <a:extLst>
                    <a:ext uri="{9D8B030D-6E8A-4147-A177-3AD203B41FA5}">
                      <a16:colId xmlns:a16="http://schemas.microsoft.com/office/drawing/2014/main" val="1749542692"/>
                    </a:ext>
                  </a:extLst>
                </a:gridCol>
                <a:gridCol w="2051539">
                  <a:extLst>
                    <a:ext uri="{9D8B030D-6E8A-4147-A177-3AD203B41FA5}">
                      <a16:colId xmlns:a16="http://schemas.microsoft.com/office/drawing/2014/main" val="970614457"/>
                    </a:ext>
                  </a:extLst>
                </a:gridCol>
              </a:tblGrid>
              <a:tr h="1420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196500"/>
                  </a:ext>
                </a:extLst>
              </a:tr>
              <a:tr h="1420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410698"/>
                  </a:ext>
                </a:extLst>
              </a:tr>
              <a:tr h="1420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76841"/>
                  </a:ext>
                </a:extLst>
              </a:tr>
              <a:tr h="1420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66847"/>
                  </a:ext>
                </a:extLst>
              </a:tr>
              <a:tr h="1420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516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1E3B1D-D3F2-3201-4049-FEDE171B341F}"/>
              </a:ext>
            </a:extLst>
          </p:cNvPr>
          <p:cNvSpPr txBox="1"/>
          <p:nvPr/>
        </p:nvSpPr>
        <p:spPr>
          <a:xfrm>
            <a:off x="-2" y="2837855"/>
            <a:ext cx="609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 to ICT:</a:t>
            </a:r>
          </a:p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1" i="1" u="sng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ICT?</a:t>
            </a:r>
          </a:p>
          <a:p>
            <a:pPr algn="ctr"/>
            <a:r>
              <a:rPr lang="en-US" dirty="0"/>
              <a:t>     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ICT refers to technologies that provide access to information through telecommunications. It includes the internet, wireless networks, cell phones, and other communication mediums.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9C34B-62F9-EEFB-5F47-8C3AD9909EE9}"/>
              </a:ext>
            </a:extLst>
          </p:cNvPr>
          <p:cNvSpPr txBox="1"/>
          <p:nvPr/>
        </p:nvSpPr>
        <p:spPr>
          <a:xfrm>
            <a:off x="8159262" y="-101690"/>
            <a:ext cx="1927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 combines telecommunications, computing, broadcasting, and audiovisual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753C9-44F4-6248-1C01-55DA24907B66}"/>
              </a:ext>
            </a:extLst>
          </p:cNvPr>
          <p:cNvSpPr txBox="1"/>
          <p:nvPr/>
        </p:nvSpPr>
        <p:spPr>
          <a:xfrm>
            <a:off x="10241280" y="4265908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History: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term became widely used in the 1990s….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D87A6-6EE0-51B4-606B-098BB124EC88}"/>
              </a:ext>
            </a:extLst>
          </p:cNvPr>
          <p:cNvSpPr txBox="1"/>
          <p:nvPr/>
        </p:nvSpPr>
        <p:spPr>
          <a:xfrm>
            <a:off x="6154614" y="5657671"/>
            <a:ext cx="189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when communication and computing converged.</a:t>
            </a:r>
          </a:p>
        </p:txBody>
      </p:sp>
    </p:spTree>
    <p:extLst>
      <p:ext uri="{BB962C8B-B14F-4D97-AF65-F5344CB8AC3E}">
        <p14:creationId xmlns:p14="http://schemas.microsoft.com/office/powerpoint/2010/main" val="2217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50ABB5-9F44-89D6-02E5-6A5DAA0598B6}"/>
              </a:ext>
            </a:extLst>
          </p:cNvPr>
          <p:cNvSpPr/>
          <p:nvPr/>
        </p:nvSpPr>
        <p:spPr>
          <a:xfrm flipV="1">
            <a:off x="3981157" y="-351693"/>
            <a:ext cx="7244861" cy="3791243"/>
          </a:xfrm>
          <a:custGeom>
            <a:avLst/>
            <a:gdLst>
              <a:gd name="connsiteX0" fmla="*/ 0 w 7244861"/>
              <a:gd name="connsiteY0" fmla="*/ 3678701 h 3678701"/>
              <a:gd name="connsiteX1" fmla="*/ 3604246 w 7244861"/>
              <a:gd name="connsiteY1" fmla="*/ 0 h 3678701"/>
              <a:gd name="connsiteX2" fmla="*/ 7244861 w 7244861"/>
              <a:gd name="connsiteY2" fmla="*/ 3678701 h 3678701"/>
              <a:gd name="connsiteX3" fmla="*/ 0 w 7244861"/>
              <a:gd name="connsiteY3" fmla="*/ 3678701 h 3678701"/>
              <a:gd name="connsiteX0" fmla="*/ 0 w 7244861"/>
              <a:gd name="connsiteY0" fmla="*/ 3791243 h 3791243"/>
              <a:gd name="connsiteX1" fmla="*/ 3519840 w 7244861"/>
              <a:gd name="connsiteY1" fmla="*/ 0 h 3791243"/>
              <a:gd name="connsiteX2" fmla="*/ 7244861 w 7244861"/>
              <a:gd name="connsiteY2" fmla="*/ 3791243 h 3791243"/>
              <a:gd name="connsiteX3" fmla="*/ 0 w 7244861"/>
              <a:gd name="connsiteY3" fmla="*/ 3791243 h 379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4861" h="3791243">
                <a:moveTo>
                  <a:pt x="0" y="3791243"/>
                </a:moveTo>
                <a:lnTo>
                  <a:pt x="3519840" y="0"/>
                </a:lnTo>
                <a:lnTo>
                  <a:pt x="7244861" y="3791243"/>
                </a:lnTo>
                <a:lnTo>
                  <a:pt x="0" y="379124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7A9F5A8-085F-AF00-B612-48DD505DF4B1}"/>
              </a:ext>
            </a:extLst>
          </p:cNvPr>
          <p:cNvSpPr/>
          <p:nvPr/>
        </p:nvSpPr>
        <p:spPr>
          <a:xfrm>
            <a:off x="5064369" y="2679307"/>
            <a:ext cx="6972886" cy="4097805"/>
          </a:xfrm>
          <a:prstGeom prst="triangle">
            <a:avLst>
              <a:gd name="adj" fmla="val 51766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157808-90C0-3C46-B8FD-9067E3251386}"/>
              </a:ext>
            </a:extLst>
          </p:cNvPr>
          <p:cNvSpPr/>
          <p:nvPr/>
        </p:nvSpPr>
        <p:spPr>
          <a:xfrm rot="16200000">
            <a:off x="6617681" y="678765"/>
            <a:ext cx="8483993" cy="3712700"/>
          </a:xfrm>
          <a:prstGeom prst="triangle">
            <a:avLst>
              <a:gd name="adj" fmla="val 4974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D9DD9-3134-57E0-FC7A-F2A8A2B9E9A0}"/>
              </a:ext>
            </a:extLst>
          </p:cNvPr>
          <p:cNvSpPr txBox="1"/>
          <p:nvPr/>
        </p:nvSpPr>
        <p:spPr>
          <a:xfrm>
            <a:off x="154745" y="675248"/>
            <a:ext cx="54019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Types of ICT Tools and Systems:</a:t>
            </a:r>
          </a:p>
          <a:p>
            <a:pPr marL="342900" indent="-342900">
              <a:buAutoNum type="arabicPeriod"/>
            </a:pP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Hardware: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Devices such as computers, servers, routers, switches, and mobile devices. Networking hardware like modems and cables.</a:t>
            </a:r>
          </a:p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 Software: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Business applications, productivity software, communication platforms, and cloud services.</a:t>
            </a:r>
          </a:p>
          <a:p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Telecommunication: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Broadband internet, fiber optics, wireless networks, and mobile communication.</a:t>
            </a:r>
          </a:p>
          <a:p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4. Networking: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Local Area Networks (LAN), Wide Area Networks (WAN), Virtual Private Networks (VPN), and cloud networking solutions.</a:t>
            </a:r>
          </a:p>
          <a:p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5. Data Storage: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Cloud storage, data centers, and decentralized storage systems (e.g., blockchain).</a:t>
            </a:r>
          </a:p>
        </p:txBody>
      </p:sp>
    </p:spTree>
    <p:extLst>
      <p:ext uri="{BB962C8B-B14F-4D97-AF65-F5344CB8AC3E}">
        <p14:creationId xmlns:p14="http://schemas.microsoft.com/office/powerpoint/2010/main" val="37242923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2D892EF-D1C2-FD65-8505-31DC1FC81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15906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6094446" imgH="3427562" progId="PowerPoint.Slide.12">
                  <p:embed/>
                </p:oleObj>
              </mc:Choice>
              <mc:Fallback>
                <p:oleObj name="Slide" r:id="rId2" imgW="6094446" imgH="3427562" progId="PowerPoint.Slid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19200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1347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Digitalization: People, technology and services">
            <a:hlinkClick r:id="" action="ppaction://media"/>
            <a:extLst>
              <a:ext uri="{FF2B5EF4-FFF2-40B4-BE49-F238E27FC236}">
                <a16:creationId xmlns:a16="http://schemas.microsoft.com/office/drawing/2014/main" id="{0A13A9B5-D176-2156-0608-7E359B2D4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DEF82-01BD-08F3-6CE9-DCA40BF3CC7B}"/>
              </a:ext>
            </a:extLst>
          </p:cNvPr>
          <p:cNvSpPr txBox="1"/>
          <p:nvPr/>
        </p:nvSpPr>
        <p:spPr>
          <a:xfrm>
            <a:off x="1351722" y="410817"/>
            <a:ext cx="535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Importance of ICT in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F38E0-F5FD-0F35-66F2-1DE688CE42A6}"/>
              </a:ext>
            </a:extLst>
          </p:cNvPr>
          <p:cNvSpPr txBox="1"/>
          <p:nvPr/>
        </p:nvSpPr>
        <p:spPr>
          <a:xfrm>
            <a:off x="1073426" y="1364924"/>
            <a:ext cx="67586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u="sng" dirty="0">
                <a:solidFill>
                  <a:srgbClr val="002060"/>
                </a:solidFill>
                <a:latin typeface="Bodoni MT" panose="02070603080606020203" pitchFamily="18" charset="0"/>
              </a:rPr>
              <a:t>Improved Communication: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ICT has transformed communication in businesses. With tools like email, video conferencing, and instant messaging, companies can communicate internally and externally in real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u="sng" dirty="0">
                <a:solidFill>
                  <a:srgbClr val="002060"/>
                </a:solidFill>
              </a:rPr>
              <a:t>Increased Productivity: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ICT enables automation of processes such as inventory management, payroll, and customer relationship management (CRM). This reduces human error and increases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Facilitates Innovation: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ICT allows companies to develop new products and services, optimize operations, and access data for better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ICT, businesses can operate globally, collaborate across borders, and access new markets more easily.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29352-A6AC-A0AC-EE68-886ED6C1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4" y="520529"/>
            <a:ext cx="3098490" cy="2599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95C9E-9066-6573-AE8D-3B8C882E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18" y="3737590"/>
            <a:ext cx="3186756" cy="2324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48136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DF76A-7149-CE54-1576-7D95902CB078}"/>
              </a:ext>
            </a:extLst>
          </p:cNvPr>
          <p:cNvSpPr txBox="1"/>
          <p:nvPr/>
        </p:nvSpPr>
        <p:spPr>
          <a:xfrm>
            <a:off x="1391477" y="1099930"/>
            <a:ext cx="60429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Cloud Computing: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it is: Cloud computing allows data storage, software applications, and computing power to be accessed over the internet.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Impact: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Businesses no longer need to invest heavily in infrastructure; they can scale operations and reduce costs by using cloud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Artificial Intelligence (AI) and Machine Learning (ML):Use Case:</a:t>
            </a: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is being used in customer service (chatbots), predictive analytics, and business intelligence.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Impact: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automates repetitive tasks and provides insights from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3. Internet of Things (IoT):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it is: IoT involves connecting everyday objects to the internet (e.g., smart homes, wearable technology).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83370-B059-B489-3F6E-8ED160126BC0}"/>
              </a:ext>
            </a:extLst>
          </p:cNvPr>
          <p:cNvSpPr txBox="1"/>
          <p:nvPr/>
        </p:nvSpPr>
        <p:spPr>
          <a:xfrm>
            <a:off x="1643270" y="318052"/>
            <a:ext cx="496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Key ICT Trends and Innovations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D0F48-C3EF-E15F-1D29-6B15485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78" y="545884"/>
            <a:ext cx="2570923" cy="2509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9A30B-56C5-8305-BC4E-8B10E913B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4" y="3764913"/>
            <a:ext cx="3021497" cy="1913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677326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12280-AD13-8869-9E08-DC49EB56D208}"/>
              </a:ext>
            </a:extLst>
          </p:cNvPr>
          <p:cNvSpPr txBox="1"/>
          <p:nvPr/>
        </p:nvSpPr>
        <p:spPr>
          <a:xfrm>
            <a:off x="967408" y="993912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Impact:</a:t>
            </a: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Businesses use IoT for monitoring, automation, and predictive maintenance in industries like manufacturing and healthcare.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5G Technology:</a:t>
            </a:r>
          </a:p>
          <a:p>
            <a:r>
              <a:rPr lang="en-US" dirty="0"/>
              <a:t>What it is: 5G offers higher internet speeds and more reliable connections, enabling advances like autonomous vehicles and smart cities.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Impact: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Businesses can leverage 5G for faster communication, improved customer experience, and remote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E6464-09BD-ED5D-413D-C7643D96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8" y="802759"/>
            <a:ext cx="3704407" cy="2039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6EF97-8928-7EA0-36B6-E4D8E3E5F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60" y="3737677"/>
            <a:ext cx="3266863" cy="2177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62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742</Words>
  <Application>Microsoft Office PowerPoint</Application>
  <PresentationFormat>Widescreen</PresentationFormat>
  <Paragraphs>77</Paragraphs>
  <Slides>12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Arial Narrow</vt:lpstr>
      <vt:lpstr>Bell MT</vt:lpstr>
      <vt:lpstr>Bodoni MT</vt:lpstr>
      <vt:lpstr>Courier New</vt:lpstr>
      <vt:lpstr>Niagara Solid</vt:lpstr>
      <vt:lpstr>Tw Cen MT</vt:lpstr>
      <vt:lpstr>Wingdings</vt:lpstr>
      <vt:lpstr>Circuit</vt:lpstr>
      <vt:lpstr>Slide</vt:lpstr>
      <vt:lpstr>The Impact of Information and Communication Technology ( ICT )   on Modern Businesses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Information and Communication Technology ( ICT )   on Modern Businesses</dc:title>
  <dc:creator>adminx</dc:creator>
  <cp:lastModifiedBy>adminx</cp:lastModifiedBy>
  <cp:revision>2</cp:revision>
  <dcterms:created xsi:type="dcterms:W3CDTF">2024-10-02T18:04:20Z</dcterms:created>
  <dcterms:modified xsi:type="dcterms:W3CDTF">2024-10-13T07:10:32Z</dcterms:modified>
</cp:coreProperties>
</file>