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2" r:id="rId6"/>
    <p:sldId id="263" r:id="rId7"/>
    <p:sldId id="264" r:id="rId8"/>
    <p:sldId id="270" r:id="rId9"/>
    <p:sldId id="271" r:id="rId10"/>
    <p:sldId id="265" r:id="rId11"/>
    <p:sldId id="266"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E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6341137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94DA-E779-409E-A6DC-1E0633C414D4}"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368683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1744012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160263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4185516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834727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2491516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21657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262378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278964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94DA-E779-409E-A6DC-1E0633C414D4}"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135347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094DA-E779-409E-A6DC-1E0633C414D4}"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322948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094DA-E779-409E-A6DC-1E0633C414D4}"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340491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094DA-E779-409E-A6DC-1E0633C414D4}"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360624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C094DA-E779-409E-A6DC-1E0633C414D4}"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135803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94DA-E779-409E-A6DC-1E0633C414D4}"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31438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94DA-E779-409E-A6DC-1E0633C414D4}"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9A712-9E7D-4D7B-8AA1-F99A3BC5DC1E}" type="slidenum">
              <a:rPr lang="en-US" smtClean="0"/>
              <a:t>‹#›</a:t>
            </a:fld>
            <a:endParaRPr lang="en-US"/>
          </a:p>
        </p:txBody>
      </p:sp>
    </p:spTree>
    <p:extLst>
      <p:ext uri="{BB962C8B-B14F-4D97-AF65-F5344CB8AC3E}">
        <p14:creationId xmlns:p14="http://schemas.microsoft.com/office/powerpoint/2010/main" val="208934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C094DA-E779-409E-A6DC-1E0633C414D4}" type="datetimeFigureOut">
              <a:rPr lang="en-US" smtClean="0"/>
              <a:t>9/24/2019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19A712-9E7D-4D7B-8AA1-F99A3BC5DC1E}" type="slidenum">
              <a:rPr lang="en-US" smtClean="0"/>
              <a:t>‹#›</a:t>
            </a:fld>
            <a:endParaRPr lang="en-US"/>
          </a:p>
        </p:txBody>
      </p:sp>
    </p:spTree>
    <p:extLst>
      <p:ext uri="{BB962C8B-B14F-4D97-AF65-F5344CB8AC3E}">
        <p14:creationId xmlns:p14="http://schemas.microsoft.com/office/powerpoint/2010/main" val="9546855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F949EF-FC68-4F85-944B-60AC26EC1E24}"/>
              </a:ext>
            </a:extLst>
          </p:cNvPr>
          <p:cNvSpPr>
            <a:spLocks noGrp="1"/>
          </p:cNvSpPr>
          <p:nvPr>
            <p:ph type="subTitle" idx="1"/>
          </p:nvPr>
        </p:nvSpPr>
        <p:spPr>
          <a:xfrm>
            <a:off x="6921304" y="1877450"/>
            <a:ext cx="4238820" cy="436098"/>
          </a:xfrm>
        </p:spPr>
        <p:txBody>
          <a:bodyPr/>
          <a:lstStyle/>
          <a:p>
            <a:r>
              <a:rPr lang="en-US" dirty="0">
                <a:solidFill>
                  <a:srgbClr val="C8EBF0"/>
                </a:solidFill>
              </a:rPr>
              <a:t>Presented by: Laiba Fatima Khan</a:t>
            </a:r>
          </a:p>
        </p:txBody>
      </p:sp>
      <p:sp>
        <p:nvSpPr>
          <p:cNvPr id="6" name="Title 1">
            <a:extLst>
              <a:ext uri="{FF2B5EF4-FFF2-40B4-BE49-F238E27FC236}">
                <a16:creationId xmlns:a16="http://schemas.microsoft.com/office/drawing/2014/main" id="{C44F0477-1D3B-4468-BA99-26C03B758E76}"/>
              </a:ext>
            </a:extLst>
          </p:cNvPr>
          <p:cNvSpPr txBox="1">
            <a:spLocks/>
          </p:cNvSpPr>
          <p:nvPr/>
        </p:nvSpPr>
        <p:spPr>
          <a:xfrm>
            <a:off x="2293033" y="292491"/>
            <a:ext cx="8867091" cy="2021057"/>
          </a:xfrm>
          <a:prstGeom prst="rect">
            <a:avLst/>
          </a:prstGeom>
          <a:effectLst/>
        </p:spPr>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u="sng" dirty="0">
              <a:solidFill>
                <a:srgbClr val="C8EB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D83B457-C892-46F2-9268-666D1BDCE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86"/>
            <a:ext cx="12192000" cy="6841513"/>
          </a:xfrm>
          <a:prstGeom prst="rect">
            <a:avLst/>
          </a:prstGeom>
        </p:spPr>
      </p:pic>
      <p:sp>
        <p:nvSpPr>
          <p:cNvPr id="11" name="Rectangle 10">
            <a:extLst>
              <a:ext uri="{FF2B5EF4-FFF2-40B4-BE49-F238E27FC236}">
                <a16:creationId xmlns:a16="http://schemas.microsoft.com/office/drawing/2014/main" id="{353D7EEE-955D-4E7E-A25B-4281B41FF89A}"/>
              </a:ext>
            </a:extLst>
          </p:cNvPr>
          <p:cNvSpPr/>
          <p:nvPr/>
        </p:nvSpPr>
        <p:spPr>
          <a:xfrm>
            <a:off x="506437" y="908450"/>
            <a:ext cx="9107969" cy="861774"/>
          </a:xfrm>
          <a:prstGeom prst="rect">
            <a:avLst/>
          </a:prstGeom>
        </p:spPr>
        <p:txBody>
          <a:bodyPr wrap="square">
            <a:spAutoFit/>
          </a:bodyPr>
          <a:lstStyle/>
          <a:p>
            <a:r>
              <a:rPr lang="en-US" sz="5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SHAMANISM AND DREAMS</a:t>
            </a:r>
          </a:p>
        </p:txBody>
      </p:sp>
      <p:sp>
        <p:nvSpPr>
          <p:cNvPr id="12" name="TextBox 11">
            <a:extLst>
              <a:ext uri="{FF2B5EF4-FFF2-40B4-BE49-F238E27FC236}">
                <a16:creationId xmlns:a16="http://schemas.microsoft.com/office/drawing/2014/main" id="{6642D2FD-63C4-49EB-96FE-22B5716928CA}"/>
              </a:ext>
            </a:extLst>
          </p:cNvPr>
          <p:cNvSpPr txBox="1"/>
          <p:nvPr/>
        </p:nvSpPr>
        <p:spPr>
          <a:xfrm>
            <a:off x="4783015" y="5549440"/>
            <a:ext cx="55004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Presented by</a:t>
            </a:r>
            <a:r>
              <a:rPr lang="en-US" sz="2000" b="1" dirty="0">
                <a:latin typeface="Times New Roman" panose="02020603050405020304" pitchFamily="18" charset="0"/>
                <a:cs typeface="Times New Roman" panose="02020603050405020304" pitchFamily="18" charset="0"/>
              </a:rPr>
              <a:t>: Laiba Fatima Khan</a:t>
            </a:r>
          </a:p>
        </p:txBody>
      </p:sp>
      <p:sp>
        <p:nvSpPr>
          <p:cNvPr id="13" name="TextBox 12">
            <a:extLst>
              <a:ext uri="{FF2B5EF4-FFF2-40B4-BE49-F238E27FC236}">
                <a16:creationId xmlns:a16="http://schemas.microsoft.com/office/drawing/2014/main" id="{CB97BC37-B1B1-4CBE-9FFC-FCADC7D96608}"/>
              </a:ext>
            </a:extLst>
          </p:cNvPr>
          <p:cNvSpPr txBox="1"/>
          <p:nvPr/>
        </p:nvSpPr>
        <p:spPr>
          <a:xfrm>
            <a:off x="4895557" y="2110154"/>
            <a:ext cx="4238820" cy="461665"/>
          </a:xfrm>
          <a:prstGeom prst="rect">
            <a:avLst/>
          </a:prstGeom>
          <a:noFill/>
        </p:spPr>
        <p:txBody>
          <a:bodyPr wrap="square" rtlCol="0">
            <a:spAutoFit/>
          </a:bodyPr>
          <a:lstStyle/>
          <a:p>
            <a:pPr algn="r"/>
            <a:r>
              <a:rPr lang="en-US" sz="2400" b="1" u="sng" dirty="0">
                <a:latin typeface="Times New Roman" panose="02020603050405020304" pitchFamily="18" charset="0"/>
                <a:cs typeface="Times New Roman" panose="02020603050405020304" pitchFamily="18" charset="0"/>
              </a:rPr>
              <a:t>Angela Sumegi</a:t>
            </a:r>
          </a:p>
        </p:txBody>
      </p:sp>
    </p:spTree>
    <p:extLst>
      <p:ext uri="{BB962C8B-B14F-4D97-AF65-F5344CB8AC3E}">
        <p14:creationId xmlns:p14="http://schemas.microsoft.com/office/powerpoint/2010/main" val="2439110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199FEB-CEAD-4130-8F3F-A16B3557C912}"/>
              </a:ext>
            </a:extLst>
          </p:cNvPr>
          <p:cNvSpPr txBox="1"/>
          <p:nvPr/>
        </p:nvSpPr>
        <p:spPr>
          <a:xfrm>
            <a:off x="1415845" y="4560682"/>
            <a:ext cx="9306232"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“The Shaman’s dream is as a mode of communication and a journey to other worlds, for creating reality, revealing knowledge, and bestowing power.”</a:t>
            </a:r>
          </a:p>
        </p:txBody>
      </p:sp>
      <p:sp>
        <p:nvSpPr>
          <p:cNvPr id="5" name="Rectangle 4">
            <a:extLst>
              <a:ext uri="{FF2B5EF4-FFF2-40B4-BE49-F238E27FC236}">
                <a16:creationId xmlns:a16="http://schemas.microsoft.com/office/drawing/2014/main" id="{8E908992-05E2-45F2-B3FA-C751086FC724}"/>
              </a:ext>
            </a:extLst>
          </p:cNvPr>
          <p:cNvSpPr/>
          <p:nvPr/>
        </p:nvSpPr>
        <p:spPr>
          <a:xfrm>
            <a:off x="832916" y="3075057"/>
            <a:ext cx="10858500" cy="830997"/>
          </a:xfrm>
          <a:prstGeom prst="rect">
            <a:avLst/>
          </a:prstGeom>
        </p:spPr>
        <p:txBody>
          <a:bodyPr wrap="square">
            <a:spAutoFit/>
          </a:bodyPr>
          <a:lstStyle/>
          <a:p>
            <a:pPr algn="just"/>
            <a:r>
              <a:rPr lang="en-US" sz="2400" dirty="0">
                <a:latin typeface="Times New Roman" panose="02020603050405020304" pitchFamily="18" charset="0"/>
                <a:ea typeface="MS Mincho" panose="02020609040205080304" pitchFamily="49" charset="-128"/>
                <a:cs typeface="Times New Roman" panose="02020603050405020304" pitchFamily="18" charset="0"/>
              </a:rPr>
              <a:t>Shamanic power and activity are intimately associated with sleep and dream, which in turn are linked with the realm of spirits and death. </a:t>
            </a:r>
          </a:p>
        </p:txBody>
      </p:sp>
      <p:pic>
        <p:nvPicPr>
          <p:cNvPr id="7" name="Picture 6">
            <a:extLst>
              <a:ext uri="{FF2B5EF4-FFF2-40B4-BE49-F238E27FC236}">
                <a16:creationId xmlns:a16="http://schemas.microsoft.com/office/drawing/2014/main" id="{DAE94861-E8E5-41F3-9B8A-724AE106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16" y="367270"/>
            <a:ext cx="10858500" cy="2031325"/>
          </a:xfrm>
          <a:prstGeom prst="rect">
            <a:avLst/>
          </a:prstGeom>
          <a:ln>
            <a:noFill/>
          </a:ln>
          <a:effectLst>
            <a:softEdge rad="112500"/>
          </a:effectLst>
        </p:spPr>
      </p:pic>
    </p:spTree>
    <p:extLst>
      <p:ext uri="{BB962C8B-B14F-4D97-AF65-F5344CB8AC3E}">
        <p14:creationId xmlns:p14="http://schemas.microsoft.com/office/powerpoint/2010/main" val="155414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1CB1B3-8461-4BB7-90BD-CAC622CF5427}"/>
              </a:ext>
            </a:extLst>
          </p:cNvPr>
          <p:cNvSpPr/>
          <p:nvPr/>
        </p:nvSpPr>
        <p:spPr>
          <a:xfrm>
            <a:off x="1013781" y="674400"/>
            <a:ext cx="4857135" cy="5509200"/>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“In the Tungus tradition, it is understood that sleep can be used as a method of entering into an altered state of consciousness or alternate reality mode, in which the shaman acts.</a:t>
            </a:r>
          </a:p>
          <a:p>
            <a:pPr algn="just"/>
            <a:r>
              <a:rPr lang="en-US" sz="3200" dirty="0">
                <a:latin typeface="Times New Roman" panose="02020603050405020304" pitchFamily="18" charset="0"/>
                <a:cs typeface="Times New Roman" panose="02020603050405020304" pitchFamily="18" charset="0"/>
              </a:rPr>
              <a:t>The battles fought between shamans were said to take place during sleep and dream.”</a:t>
            </a:r>
          </a:p>
        </p:txBody>
      </p:sp>
      <p:pic>
        <p:nvPicPr>
          <p:cNvPr id="6" name="Picture 5">
            <a:extLst>
              <a:ext uri="{FF2B5EF4-FFF2-40B4-BE49-F238E27FC236}">
                <a16:creationId xmlns:a16="http://schemas.microsoft.com/office/drawing/2014/main" id="{5E699AC8-19CE-46E9-8D46-22ACC2BBE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156" y="309490"/>
            <a:ext cx="5219178" cy="5824025"/>
          </a:xfrm>
          <a:prstGeom prst="ellipse">
            <a:avLst/>
          </a:prstGeom>
          <a:ln>
            <a:noFill/>
          </a:ln>
          <a:effectLst>
            <a:softEdge rad="112500"/>
          </a:effectLst>
        </p:spPr>
      </p:pic>
    </p:spTree>
    <p:extLst>
      <p:ext uri="{BB962C8B-B14F-4D97-AF65-F5344CB8AC3E}">
        <p14:creationId xmlns:p14="http://schemas.microsoft.com/office/powerpoint/2010/main" val="203441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C6914E-A4ED-4F34-8AAA-E664B5A92329}"/>
              </a:ext>
            </a:extLst>
          </p:cNvPr>
          <p:cNvSpPr/>
          <p:nvPr/>
        </p:nvSpPr>
        <p:spPr>
          <a:xfrm>
            <a:off x="3048000" y="3105835"/>
            <a:ext cx="6096000" cy="369332"/>
          </a:xfrm>
          <a:prstGeom prst="rect">
            <a:avLst/>
          </a:prstGeom>
        </p:spPr>
        <p:txBody>
          <a:bodyPr>
            <a:spAutoFit/>
          </a:bodyPr>
          <a:lstStyle/>
          <a:p>
            <a:endParaRPr lang="en-US" dirty="0"/>
          </a:p>
        </p:txBody>
      </p:sp>
      <p:sp>
        <p:nvSpPr>
          <p:cNvPr id="3" name="TextBox 2">
            <a:extLst>
              <a:ext uri="{FF2B5EF4-FFF2-40B4-BE49-F238E27FC236}">
                <a16:creationId xmlns:a16="http://schemas.microsoft.com/office/drawing/2014/main" id="{EAD9F752-32B8-4A93-996A-5568C52830D8}"/>
              </a:ext>
            </a:extLst>
          </p:cNvPr>
          <p:cNvSpPr txBox="1"/>
          <p:nvPr/>
        </p:nvSpPr>
        <p:spPr>
          <a:xfrm>
            <a:off x="928469" y="534572"/>
            <a:ext cx="9880208"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Dreams of the Shaman and Healing</a:t>
            </a:r>
          </a:p>
        </p:txBody>
      </p:sp>
      <p:sp>
        <p:nvSpPr>
          <p:cNvPr id="5" name="Rectangle 4">
            <a:extLst>
              <a:ext uri="{FF2B5EF4-FFF2-40B4-BE49-F238E27FC236}">
                <a16:creationId xmlns:a16="http://schemas.microsoft.com/office/drawing/2014/main" id="{0582365C-7FFB-4E83-A996-BB94A899BF0B}"/>
              </a:ext>
            </a:extLst>
          </p:cNvPr>
          <p:cNvSpPr/>
          <p:nvPr/>
        </p:nvSpPr>
        <p:spPr>
          <a:xfrm>
            <a:off x="905022" y="1623369"/>
            <a:ext cx="10381956" cy="107721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The beginning of the shaman’s ability to heal lies in the Shaman’s own experience of sickness and the initiatory dream (or vision) in which he encounters the spirits who are responsible for his condition and who will become his allies</a:t>
            </a:r>
            <a:r>
              <a:rPr lang="en-US" sz="2400" dirty="0">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D1A585D5-10A3-449F-823D-55F8475A759E}"/>
              </a:ext>
            </a:extLst>
          </p:cNvPr>
          <p:cNvSpPr/>
          <p:nvPr/>
        </p:nvSpPr>
        <p:spPr>
          <a:xfrm>
            <a:off x="1894450" y="2992902"/>
            <a:ext cx="7948246" cy="341632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 have been sick and I have been dreaming. In my dreams I had been taken to the ancestor and cut into pieces on a black table. They chopped me up and then threw me into the kettle and I was boiled. . . . When I came to from this state, I woke up. This meant that my soul had returned. Then the shamans declared: ‘You are the sort of man who may become a shaman. You should become a shaman, you must begin to Shamanize!’ ” </a:t>
            </a:r>
          </a:p>
          <a:p>
            <a:pPr algn="r"/>
            <a:r>
              <a:rPr lang="en-US" sz="24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(Initiatory dream of a Siberian Shaman)</a:t>
            </a:r>
          </a:p>
        </p:txBody>
      </p:sp>
    </p:spTree>
    <p:extLst>
      <p:ext uri="{BB962C8B-B14F-4D97-AF65-F5344CB8AC3E}">
        <p14:creationId xmlns:p14="http://schemas.microsoft.com/office/powerpoint/2010/main" val="367653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07C7-5DBD-4F8E-8BC1-F48A5FD25034}"/>
              </a:ext>
            </a:extLst>
          </p:cNvPr>
          <p:cNvSpPr>
            <a:spLocks noGrp="1"/>
          </p:cNvSpPr>
          <p:nvPr>
            <p:ph type="title"/>
          </p:nvPr>
        </p:nvSpPr>
        <p:spPr>
          <a:xfrm>
            <a:off x="685801" y="338666"/>
            <a:ext cx="10131425" cy="1456267"/>
          </a:xfrm>
        </p:spPr>
        <p:txBody>
          <a:bodyPr>
            <a:normAutofit/>
          </a:bodyPr>
          <a:lstStyle/>
          <a:p>
            <a:r>
              <a:rPr lang="en-US" sz="3200" b="1" u="sng" dirty="0">
                <a:latin typeface="Times New Roman" panose="02020603050405020304" pitchFamily="18" charset="0"/>
                <a:cs typeface="Times New Roman" panose="02020603050405020304" pitchFamily="18" charset="0"/>
              </a:rPr>
              <a:t>Shamanic Practices among muslims</a:t>
            </a:r>
          </a:p>
        </p:txBody>
      </p:sp>
      <p:sp>
        <p:nvSpPr>
          <p:cNvPr id="6" name="Content Placeholder 2">
            <a:extLst>
              <a:ext uri="{FF2B5EF4-FFF2-40B4-BE49-F238E27FC236}">
                <a16:creationId xmlns:a16="http://schemas.microsoft.com/office/drawing/2014/main" id="{6C49D297-5E74-4838-9B79-0819A0855B49}"/>
              </a:ext>
            </a:extLst>
          </p:cNvPr>
          <p:cNvSpPr txBox="1">
            <a:spLocks noGrp="1"/>
          </p:cNvSpPr>
          <p:nvPr>
            <p:ph idx="1"/>
          </p:nvPr>
        </p:nvSpPr>
        <p:spPr>
          <a:xfrm>
            <a:off x="685801" y="1794933"/>
            <a:ext cx="4631788" cy="3996267"/>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n-US" sz="2400" b="1" dirty="0">
                <a:latin typeface="Times New Roman" panose="02020603050405020304" pitchFamily="18" charset="0"/>
                <a:cs typeface="Times New Roman" panose="02020603050405020304" pitchFamily="18" charset="0"/>
              </a:rPr>
              <a:t>In Sudhir Kakar’s study of the healing practices of a Muslim </a:t>
            </a:r>
            <a:r>
              <a:rPr lang="en-US" sz="2400" b="1" i="1" dirty="0">
                <a:latin typeface="Times New Roman" panose="02020603050405020304" pitchFamily="18" charset="0"/>
                <a:cs typeface="Times New Roman" panose="02020603050405020304" pitchFamily="18" charset="0"/>
              </a:rPr>
              <a:t>Pir</a:t>
            </a:r>
            <a:r>
              <a:rPr lang="en-US" sz="2400" b="1" dirty="0">
                <a:latin typeface="Times New Roman" panose="02020603050405020304" pitchFamily="18" charset="0"/>
                <a:cs typeface="Times New Roman" panose="02020603050405020304" pitchFamily="18" charset="0"/>
              </a:rPr>
              <a:t> (wise elder),</a:t>
            </a:r>
          </a:p>
          <a:p>
            <a:pPr marL="0" indent="0" algn="just">
              <a:buFont typeface="Arial"/>
              <a:buNone/>
            </a:pPr>
            <a:r>
              <a:rPr lang="en-US" sz="2400" b="1" dirty="0">
                <a:latin typeface="Times New Roman" panose="02020603050405020304" pitchFamily="18" charset="0"/>
                <a:cs typeface="Times New Roman" panose="02020603050405020304" pitchFamily="18" charset="0"/>
              </a:rPr>
              <a:t>the </a:t>
            </a:r>
            <a:r>
              <a:rPr lang="en-US" sz="2400" b="1" i="1" dirty="0">
                <a:latin typeface="Times New Roman" panose="02020603050405020304" pitchFamily="18" charset="0"/>
                <a:cs typeface="Times New Roman" panose="02020603050405020304" pitchFamily="18" charset="0"/>
              </a:rPr>
              <a:t>Pir</a:t>
            </a:r>
            <a:r>
              <a:rPr lang="en-US" sz="2400" b="1" dirty="0">
                <a:latin typeface="Times New Roman" panose="02020603050405020304" pitchFamily="18" charset="0"/>
                <a:cs typeface="Times New Roman" panose="02020603050405020304" pitchFamily="18" charset="0"/>
              </a:rPr>
              <a:t> explains that the ‘holy water’ he gives his patients drives demons away by literally washing the blood so that the demon can no longer drink it and is, therefore, forced to leave.</a:t>
            </a:r>
          </a:p>
        </p:txBody>
      </p:sp>
      <p:pic>
        <p:nvPicPr>
          <p:cNvPr id="8" name="Picture 7">
            <a:extLst>
              <a:ext uri="{FF2B5EF4-FFF2-40B4-BE49-F238E27FC236}">
                <a16:creationId xmlns:a16="http://schemas.microsoft.com/office/drawing/2014/main" id="{3EC5319C-FCC1-4667-8D48-562F717F4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258" y="1983544"/>
            <a:ext cx="4768948" cy="3334044"/>
          </a:xfrm>
          <a:prstGeom prst="rect">
            <a:avLst/>
          </a:prstGeom>
          <a:ln>
            <a:noFill/>
          </a:ln>
          <a:effectLst>
            <a:softEdge rad="112500"/>
          </a:effectLst>
        </p:spPr>
      </p:pic>
    </p:spTree>
    <p:extLst>
      <p:ext uri="{BB962C8B-B14F-4D97-AF65-F5344CB8AC3E}">
        <p14:creationId xmlns:p14="http://schemas.microsoft.com/office/powerpoint/2010/main" val="258373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AB2BB-A0AA-4BA8-99B7-438D8FF82306}"/>
              </a:ext>
            </a:extLst>
          </p:cNvPr>
          <p:cNvSpPr/>
          <p:nvPr/>
        </p:nvSpPr>
        <p:spPr>
          <a:xfrm>
            <a:off x="1871003" y="1702192"/>
            <a:ext cx="8135815" cy="3785652"/>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Dreams that signify the Shamanic vocation are not ordinary dreams; they are recognizable dreams with repeated themes, familiar to the social group and invested with shared interpretation.</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dreams play the role of foundation in Shamanic belief system and rituals.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Beginning with this foundation, a Shaman learns to explore, control, and interpret the dreaming and visionary process. </a:t>
            </a:r>
          </a:p>
        </p:txBody>
      </p:sp>
      <p:sp>
        <p:nvSpPr>
          <p:cNvPr id="5" name="TextBox 4">
            <a:extLst>
              <a:ext uri="{FF2B5EF4-FFF2-40B4-BE49-F238E27FC236}">
                <a16:creationId xmlns:a16="http://schemas.microsoft.com/office/drawing/2014/main" id="{8FEDFC9B-9BCD-43B7-ABBD-3591C4C01B14}"/>
              </a:ext>
            </a:extLst>
          </p:cNvPr>
          <p:cNvSpPr txBox="1"/>
          <p:nvPr/>
        </p:nvSpPr>
        <p:spPr>
          <a:xfrm>
            <a:off x="1167618" y="717452"/>
            <a:ext cx="3573194"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Ending Remarks</a:t>
            </a:r>
          </a:p>
        </p:txBody>
      </p:sp>
    </p:spTree>
    <p:extLst>
      <p:ext uri="{BB962C8B-B14F-4D97-AF65-F5344CB8AC3E}">
        <p14:creationId xmlns:p14="http://schemas.microsoft.com/office/powerpoint/2010/main" val="215274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1D9401E1-F708-439C-90C9-180E33D85E0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556" b="3556"/>
          <a:stretch>
            <a:fillRect/>
          </a:stretch>
        </p:blipFill>
        <p:spPr>
          <a:prstGeom prst="rect">
            <a:avLst/>
          </a:prstGeom>
          <a:ln>
            <a:noFill/>
          </a:ln>
          <a:effectLst>
            <a:softEdge rad="112500"/>
          </a:effectLst>
        </p:spPr>
      </p:pic>
      <p:sp>
        <p:nvSpPr>
          <p:cNvPr id="8" name="Text Placeholder 7">
            <a:extLst>
              <a:ext uri="{FF2B5EF4-FFF2-40B4-BE49-F238E27FC236}">
                <a16:creationId xmlns:a16="http://schemas.microsoft.com/office/drawing/2014/main" id="{E9339ACF-C47C-4D4D-9146-16C09282A1FA}"/>
              </a:ext>
            </a:extLst>
          </p:cNvPr>
          <p:cNvSpPr>
            <a:spLocks noGrp="1"/>
          </p:cNvSpPr>
          <p:nvPr>
            <p:ph type="body" sz="half" idx="2"/>
          </p:nvPr>
        </p:nvSpPr>
        <p:spPr>
          <a:xfrm>
            <a:off x="731520" y="1350499"/>
            <a:ext cx="6525395" cy="3938954"/>
          </a:xfrm>
        </p:spPr>
        <p:txBody>
          <a:bodyPr>
            <a:normAutofit/>
          </a:bodyPr>
          <a:lstStyle/>
          <a:p>
            <a:r>
              <a:rPr lang="en-US" sz="2400" dirty="0">
                <a:latin typeface="Times New Roman" panose="02020603050405020304" pitchFamily="18" charset="0"/>
                <a:cs typeface="Times New Roman" panose="02020603050405020304" pitchFamily="18" charset="0"/>
              </a:rPr>
              <a:t>In this Presentation, we’ll discuss:</a:t>
            </a:r>
          </a:p>
          <a:p>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What is Shamanism?</a:t>
            </a: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Shamanic World View</a:t>
            </a: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Dreams and Shamanism </a:t>
            </a: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Shamanic practices among Muslims???</a:t>
            </a:r>
          </a:p>
          <a:p>
            <a:endParaRPr lang="en-US" dirty="0"/>
          </a:p>
        </p:txBody>
      </p:sp>
    </p:spTree>
    <p:extLst>
      <p:ext uri="{BB962C8B-B14F-4D97-AF65-F5344CB8AC3E}">
        <p14:creationId xmlns:p14="http://schemas.microsoft.com/office/powerpoint/2010/main" val="243083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4C5FCB-26F3-420E-8AC0-5164E8F529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680" y="0"/>
            <a:ext cx="12124640" cy="6858000"/>
          </a:xfrm>
          <a:prstGeom prst="rect">
            <a:avLst/>
          </a:prstGeom>
          <a:ln>
            <a:noFill/>
          </a:ln>
          <a:effectLst>
            <a:softEdge rad="112500"/>
          </a:effectLst>
        </p:spPr>
      </p:pic>
      <p:sp>
        <p:nvSpPr>
          <p:cNvPr id="7" name="TextBox 6">
            <a:extLst>
              <a:ext uri="{FF2B5EF4-FFF2-40B4-BE49-F238E27FC236}">
                <a16:creationId xmlns:a16="http://schemas.microsoft.com/office/drawing/2014/main" id="{201D33D4-D544-45B7-9DF7-D969D67F6BC9}"/>
              </a:ext>
            </a:extLst>
          </p:cNvPr>
          <p:cNvSpPr txBox="1"/>
          <p:nvPr/>
        </p:nvSpPr>
        <p:spPr>
          <a:xfrm>
            <a:off x="1842868" y="1674055"/>
            <a:ext cx="4149969"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9747241-B803-4EA2-BC24-EE7286780016}"/>
              </a:ext>
            </a:extLst>
          </p:cNvPr>
          <p:cNvSpPr txBox="1"/>
          <p:nvPr/>
        </p:nvSpPr>
        <p:spPr>
          <a:xfrm>
            <a:off x="942535" y="552549"/>
            <a:ext cx="10902461" cy="5739392"/>
          </a:xfrm>
          <a:prstGeom prst="rect">
            <a:avLst/>
          </a:prstGeom>
          <a:noFill/>
        </p:spPr>
        <p:txBody>
          <a:bodyPr wrap="square" rtlCol="0">
            <a:spAutoFit/>
          </a:bodyPr>
          <a:lstStyle/>
          <a:p>
            <a:pPr algn="ctr">
              <a:lnSpc>
                <a:spcPct val="200000"/>
              </a:lnSpc>
            </a:pPr>
            <a:r>
              <a:rPr lang="en-US" sz="3600" b="1" u="sng" dirty="0">
                <a:solidFill>
                  <a:schemeClr val="tx1">
                    <a:lumMod val="95000"/>
                  </a:schemeClr>
                </a:solidFill>
                <a:latin typeface="Times New Roman" panose="02020603050405020304" pitchFamily="18" charset="0"/>
                <a:cs typeface="Times New Roman" panose="02020603050405020304" pitchFamily="18" charset="0"/>
              </a:rPr>
              <a:t>The Shamanic Belief System</a:t>
            </a:r>
          </a:p>
          <a:p>
            <a:pPr>
              <a:lnSpc>
                <a:spcPct val="200000"/>
              </a:lnSpc>
            </a:pPr>
            <a:r>
              <a:rPr lang="en-US" sz="3200" b="1" u="sng" dirty="0">
                <a:solidFill>
                  <a:schemeClr val="tx1">
                    <a:lumMod val="95000"/>
                  </a:schemeClr>
                </a:solidFill>
                <a:latin typeface="Times New Roman" panose="02020603050405020304" pitchFamily="18" charset="0"/>
                <a:cs typeface="Times New Roman" panose="02020603050405020304" pitchFamily="18" charset="0"/>
              </a:rPr>
              <a:t>Michel Perrin’s Analysis</a:t>
            </a:r>
            <a:endParaRPr lang="en-US" sz="3200" b="1" dirty="0">
              <a:solidFill>
                <a:schemeClr val="tx1">
                  <a:lumMod val="95000"/>
                </a:schemeClr>
              </a:solidFill>
              <a:latin typeface="Times New Roman" panose="02020603050405020304" pitchFamily="18" charset="0"/>
              <a:cs typeface="Times New Roman" panose="02020603050405020304" pitchFamily="18" charset="0"/>
            </a:endParaRPr>
          </a:p>
          <a:p>
            <a:pPr>
              <a:lnSpc>
                <a:spcPct val="200000"/>
              </a:lnSpc>
            </a:pPr>
            <a:r>
              <a:rPr lang="en-US" sz="2400" b="1" dirty="0">
                <a:solidFill>
                  <a:schemeClr val="tx1">
                    <a:lumMod val="95000"/>
                  </a:schemeClr>
                </a:solidFill>
                <a:latin typeface="Times New Roman" panose="02020603050405020304" pitchFamily="18" charset="0"/>
                <a:cs typeface="Times New Roman" panose="02020603050405020304" pitchFamily="18" charset="0"/>
              </a:rPr>
              <a:t>Shamanic Belief System functions on 3 basic characteristics:</a:t>
            </a:r>
          </a:p>
          <a:p>
            <a:pPr marL="514350" indent="-514350">
              <a:lnSpc>
                <a:spcPct val="200000"/>
              </a:lnSpc>
              <a:buFont typeface="+mj-lt"/>
              <a:buAutoNum type="alphaLcPeriod"/>
            </a:pPr>
            <a:r>
              <a:rPr lang="en-US" sz="2400" b="1" dirty="0">
                <a:solidFill>
                  <a:schemeClr val="tx1">
                    <a:lumMod val="95000"/>
                  </a:schemeClr>
                </a:solidFill>
                <a:latin typeface="Times New Roman" panose="02020603050405020304" pitchFamily="18" charset="0"/>
                <a:cs typeface="Times New Roman" panose="02020603050405020304" pitchFamily="18" charset="0"/>
              </a:rPr>
              <a:t>Double nature of humans and their environment</a:t>
            </a:r>
          </a:p>
          <a:p>
            <a:pPr marL="514350" indent="-514350">
              <a:lnSpc>
                <a:spcPct val="200000"/>
              </a:lnSpc>
              <a:buFont typeface="+mj-lt"/>
              <a:buAutoNum type="alphaLcPeriod"/>
            </a:pPr>
            <a:r>
              <a:rPr lang="en-US" sz="2400" b="1" dirty="0">
                <a:solidFill>
                  <a:schemeClr val="tx1">
                    <a:lumMod val="95000"/>
                  </a:schemeClr>
                </a:solidFill>
                <a:latin typeface="Times New Roman" panose="02020603050405020304" pitchFamily="18" charset="0"/>
                <a:cs typeface="Times New Roman" panose="02020603050405020304" pitchFamily="18" charset="0"/>
              </a:rPr>
              <a:t>The Shaman’s ability to communicate intentionally with the spirit world</a:t>
            </a:r>
          </a:p>
          <a:p>
            <a:pPr marL="514350" indent="-514350">
              <a:lnSpc>
                <a:spcPct val="200000"/>
              </a:lnSpc>
              <a:buFont typeface="+mj-lt"/>
              <a:buAutoNum type="alphaLcPeriod"/>
            </a:pPr>
            <a:r>
              <a:rPr lang="en-US" sz="2400" b="1" dirty="0">
                <a:solidFill>
                  <a:schemeClr val="tx1">
                    <a:lumMod val="95000"/>
                  </a:schemeClr>
                </a:solidFill>
                <a:latin typeface="Times New Roman" panose="02020603050405020304" pitchFamily="18" charset="0"/>
                <a:cs typeface="Times New Roman" panose="02020603050405020304" pitchFamily="18" charset="0"/>
              </a:rPr>
              <a:t>The relationship between the Shaman and the community.</a:t>
            </a:r>
          </a:p>
          <a:p>
            <a:pPr>
              <a:lnSpc>
                <a:spcPct val="200000"/>
              </a:lnSpc>
            </a:pPr>
            <a:endParaRPr lang="en-US" dirty="0"/>
          </a:p>
        </p:txBody>
      </p:sp>
    </p:spTree>
    <p:extLst>
      <p:ext uri="{BB962C8B-B14F-4D97-AF65-F5344CB8AC3E}">
        <p14:creationId xmlns:p14="http://schemas.microsoft.com/office/powerpoint/2010/main" val="194188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8BA179-5E40-4C29-A918-FB1C5E0327A2}"/>
              </a:ext>
            </a:extLst>
          </p:cNvPr>
          <p:cNvSpPr>
            <a:spLocks noGrp="1"/>
          </p:cNvSpPr>
          <p:nvPr>
            <p:ph type="title"/>
          </p:nvPr>
        </p:nvSpPr>
        <p:spPr>
          <a:xfrm>
            <a:off x="906195" y="344659"/>
            <a:ext cx="10821572" cy="1477108"/>
          </a:xfrm>
        </p:spPr>
        <p:txBody>
          <a:bodyPr>
            <a:normAutofit/>
          </a:bodyPr>
          <a:lstStyle/>
          <a:p>
            <a:pPr algn="r"/>
            <a:r>
              <a:rPr lang="en-US" sz="3200" b="1" u="sng" dirty="0">
                <a:latin typeface="Times New Roman" panose="02020603050405020304" pitchFamily="18" charset="0"/>
                <a:cs typeface="Times New Roman" panose="02020603050405020304" pitchFamily="18" charset="0"/>
              </a:rPr>
              <a:t>The Shamanic World View</a:t>
            </a:r>
            <a:br>
              <a:rPr lang="en-US" sz="3200" u="sng" dirty="0">
                <a:latin typeface="Times New Roman" panose="02020603050405020304" pitchFamily="18" charset="0"/>
                <a:cs typeface="Times New Roman" panose="02020603050405020304" pitchFamily="18" charset="0"/>
              </a:rPr>
            </a:br>
            <a:endParaRPr lang="en-US" sz="3200" u="sng"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3C3427E9-EED0-42B0-8BFF-303AE59876E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386" r="2386"/>
          <a:stretch>
            <a:fillRect/>
          </a:stretch>
        </p:blipFill>
        <p:spPr>
          <a:xfrm>
            <a:off x="515815" y="1083213"/>
            <a:ext cx="5682175" cy="5303520"/>
          </a:xfrm>
          <a:prstGeom prst="ellipse">
            <a:avLst/>
          </a:prstGeom>
          <a:ln>
            <a:noFill/>
          </a:ln>
          <a:effectLst>
            <a:softEdge rad="112500"/>
          </a:effectLst>
        </p:spPr>
      </p:pic>
      <p:sp>
        <p:nvSpPr>
          <p:cNvPr id="6" name="Text Placeholder 5">
            <a:extLst>
              <a:ext uri="{FF2B5EF4-FFF2-40B4-BE49-F238E27FC236}">
                <a16:creationId xmlns:a16="http://schemas.microsoft.com/office/drawing/2014/main" id="{D4BF3C28-3FE5-4241-A09C-B32273C74EB0}"/>
              </a:ext>
            </a:extLst>
          </p:cNvPr>
          <p:cNvSpPr>
            <a:spLocks noGrp="1"/>
          </p:cNvSpPr>
          <p:nvPr>
            <p:ph type="body" sz="half" idx="2"/>
          </p:nvPr>
        </p:nvSpPr>
        <p:spPr>
          <a:xfrm>
            <a:off x="6537961" y="2194560"/>
            <a:ext cx="5138224" cy="3305907"/>
          </a:xfrm>
        </p:spPr>
        <p:txBody>
          <a:bodyPr/>
          <a:lstStyle/>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Various Dimensions  of the Cosmos</a:t>
            </a:r>
          </a:p>
          <a:p>
            <a:pPr marL="342900" indent="-34290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Animism:  The World as Being </a:t>
            </a:r>
          </a:p>
          <a:p>
            <a:pPr marL="342900" indent="-342900">
              <a:lnSpc>
                <a:spcPct val="200000"/>
              </a:lnSpc>
              <a:buFont typeface="Arial" panose="020B0604020202020204" pitchFamily="34" charset="0"/>
              <a:buChar char="•"/>
            </a:pPr>
            <a:r>
              <a:rPr lang="en-US" sz="2400" b="1" i="1" dirty="0">
                <a:latin typeface="Times New Roman" panose="02020603050405020304" pitchFamily="18" charset="0"/>
                <a:cs typeface="Times New Roman" panose="02020603050405020304" pitchFamily="18" charset="0"/>
              </a:rPr>
              <a:t>Lha: </a:t>
            </a:r>
            <a:r>
              <a:rPr lang="en-US" sz="2400" b="1" dirty="0">
                <a:latin typeface="Times New Roman" panose="02020603050405020304" pitchFamily="18" charset="0"/>
                <a:cs typeface="Times New Roman" panose="02020603050405020304" pitchFamily="18" charset="0"/>
              </a:rPr>
              <a:t>The Deities and Spirits </a:t>
            </a:r>
            <a:endParaRPr lang="en-US" dirty="0"/>
          </a:p>
        </p:txBody>
      </p:sp>
    </p:spTree>
    <p:extLst>
      <p:ext uri="{BB962C8B-B14F-4D97-AF65-F5344CB8AC3E}">
        <p14:creationId xmlns:p14="http://schemas.microsoft.com/office/powerpoint/2010/main" val="152016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36FEFF-9A46-4CA8-8705-3BC3DBBA0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098" y="1505243"/>
            <a:ext cx="7029157" cy="4178104"/>
          </a:xfrm>
          <a:prstGeom prst="rect">
            <a:avLst/>
          </a:prstGeom>
          <a:ln>
            <a:noFill/>
          </a:ln>
          <a:effectLst>
            <a:softEdge rad="112500"/>
          </a:effectLst>
        </p:spPr>
      </p:pic>
      <p:sp>
        <p:nvSpPr>
          <p:cNvPr id="8" name="TextBox 7">
            <a:extLst>
              <a:ext uri="{FF2B5EF4-FFF2-40B4-BE49-F238E27FC236}">
                <a16:creationId xmlns:a16="http://schemas.microsoft.com/office/drawing/2014/main" id="{F6B94DDB-2C23-4D16-B5D1-496A56F04C17}"/>
              </a:ext>
            </a:extLst>
          </p:cNvPr>
          <p:cNvSpPr txBox="1"/>
          <p:nvPr/>
        </p:nvSpPr>
        <p:spPr>
          <a:xfrm>
            <a:off x="759655" y="1570115"/>
            <a:ext cx="3910819" cy="424731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 Tibetan traditional history, the dominion of Buddhism over their world is portrayed in the image of </a:t>
            </a:r>
            <a:r>
              <a:rPr lang="en-US" sz="2800" b="1" dirty="0">
                <a:latin typeface="Times New Roman" panose="02020603050405020304" pitchFamily="18" charset="0"/>
                <a:cs typeface="Times New Roman" panose="02020603050405020304" pitchFamily="18" charset="0"/>
              </a:rPr>
              <a:t>the land itself as a great demoness</a:t>
            </a:r>
            <a:r>
              <a:rPr lang="en-US" sz="2800" dirty="0">
                <a:latin typeface="Times New Roman" panose="02020603050405020304" pitchFamily="18" charset="0"/>
                <a:cs typeface="Times New Roman" panose="02020603050405020304" pitchFamily="18" charset="0"/>
              </a:rPr>
              <a:t> captured and pinned by </a:t>
            </a:r>
            <a:r>
              <a:rPr lang="en-US" sz="2800" b="1" dirty="0">
                <a:latin typeface="Times New Roman" panose="02020603050405020304" pitchFamily="18" charset="0"/>
                <a:cs typeface="Times New Roman" panose="02020603050405020304" pitchFamily="18" charset="0"/>
              </a:rPr>
              <a:t>twelve “limb-binding” temples.</a:t>
            </a:r>
          </a:p>
          <a:p>
            <a:pPr algn="just"/>
            <a:endParaRPr lang="en-US" dirty="0"/>
          </a:p>
        </p:txBody>
      </p:sp>
      <p:sp>
        <p:nvSpPr>
          <p:cNvPr id="9" name="TextBox 8">
            <a:extLst>
              <a:ext uri="{FF2B5EF4-FFF2-40B4-BE49-F238E27FC236}">
                <a16:creationId xmlns:a16="http://schemas.microsoft.com/office/drawing/2014/main" id="{0E302000-D395-489C-89FB-9873CB28852B}"/>
              </a:ext>
            </a:extLst>
          </p:cNvPr>
          <p:cNvSpPr txBox="1"/>
          <p:nvPr/>
        </p:nvSpPr>
        <p:spPr>
          <a:xfrm>
            <a:off x="633047" y="562708"/>
            <a:ext cx="7889630"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The World as Being</a:t>
            </a:r>
          </a:p>
        </p:txBody>
      </p:sp>
    </p:spTree>
    <p:extLst>
      <p:ext uri="{BB962C8B-B14F-4D97-AF65-F5344CB8AC3E}">
        <p14:creationId xmlns:p14="http://schemas.microsoft.com/office/powerpoint/2010/main" val="201988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335D10-DDBE-4A98-A0C1-13C440A2C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281" y="851878"/>
            <a:ext cx="4612187" cy="5809957"/>
          </a:xfrm>
          <a:prstGeom prst="ellipse">
            <a:avLst/>
          </a:prstGeom>
          <a:ln>
            <a:noFill/>
          </a:ln>
          <a:effectLst>
            <a:softEdge rad="112500"/>
          </a:effectLst>
        </p:spPr>
      </p:pic>
      <p:sp>
        <p:nvSpPr>
          <p:cNvPr id="10" name="TextBox 9">
            <a:extLst>
              <a:ext uri="{FF2B5EF4-FFF2-40B4-BE49-F238E27FC236}">
                <a16:creationId xmlns:a16="http://schemas.microsoft.com/office/drawing/2014/main" id="{CF6A6CCA-E0F9-4F34-A784-0D612D944369}"/>
              </a:ext>
            </a:extLst>
          </p:cNvPr>
          <p:cNvSpPr txBox="1"/>
          <p:nvPr/>
        </p:nvSpPr>
        <p:spPr>
          <a:xfrm>
            <a:off x="886265" y="1072215"/>
            <a:ext cx="6173392" cy="4154984"/>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benevolent gods (</a:t>
            </a:r>
            <a:r>
              <a:rPr lang="en-US" sz="2400" b="1" i="1" dirty="0">
                <a:latin typeface="Times New Roman" panose="02020603050405020304" pitchFamily="18" charset="0"/>
                <a:cs typeface="Times New Roman" panose="02020603050405020304" pitchFamily="18" charset="0"/>
              </a:rPr>
              <a:t>lha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occupy the </a:t>
            </a:r>
            <a:r>
              <a:rPr lang="en-US" sz="2400" u="sng" dirty="0">
                <a:latin typeface="Times New Roman" panose="02020603050405020304" pitchFamily="18" charset="0"/>
                <a:cs typeface="Times New Roman" panose="02020603050405020304" pitchFamily="18" charset="0"/>
              </a:rPr>
              <a:t>upper world </a:t>
            </a:r>
            <a:r>
              <a:rPr lang="en-US" sz="2400" dirty="0">
                <a:latin typeface="Times New Roman" panose="02020603050405020304" pitchFamily="18" charset="0"/>
                <a:cs typeface="Times New Roman" panose="02020603050405020304" pitchFamily="18" charset="0"/>
              </a:rPr>
              <a:t>of sky or heaven.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Mountain spirits (the </a:t>
            </a:r>
            <a:r>
              <a:rPr lang="en-US" sz="2400" b="1" i="1" dirty="0">
                <a:latin typeface="Times New Roman" panose="02020603050405020304" pitchFamily="18" charset="0"/>
                <a:cs typeface="Times New Roman" panose="02020603050405020304" pitchFamily="18" charset="0"/>
              </a:rPr>
              <a:t>nyen </a:t>
            </a:r>
            <a:r>
              <a:rPr lang="en-US" sz="2400" b="1"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tsen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th</a:t>
            </a:r>
            <a:r>
              <a:rPr lang="en-US" sz="2400" b="1" dirty="0">
                <a:latin typeface="Times New Roman" panose="02020603050405020304" pitchFamily="18" charset="0"/>
                <a:cs typeface="Times New Roman" panose="02020603050405020304" pitchFamily="18" charset="0"/>
              </a:rPr>
              <a:t>e “earth-lords” or “soil-owners” (</a:t>
            </a:r>
            <a:r>
              <a:rPr lang="en-US" sz="2400" b="1" i="1" dirty="0">
                <a:latin typeface="Times New Roman" panose="02020603050405020304" pitchFamily="18" charset="0"/>
                <a:cs typeface="Times New Roman" panose="02020603050405020304" pitchFamily="18" charset="0"/>
              </a:rPr>
              <a:t>sadak</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dwell in the </a:t>
            </a:r>
            <a:r>
              <a:rPr lang="en-US" sz="2400" u="sng" dirty="0">
                <a:latin typeface="Times New Roman" panose="02020603050405020304" pitchFamily="18" charset="0"/>
                <a:cs typeface="Times New Roman" panose="02020603050405020304" pitchFamily="18" charset="0"/>
              </a:rPr>
              <a:t>middle zone</a:t>
            </a:r>
            <a:r>
              <a:rPr lang="en-US" sz="2400" dirty="0">
                <a:latin typeface="Times New Roman" panose="02020603050405020304" pitchFamily="18" charset="0"/>
                <a:cs typeface="Times New Roman" panose="02020603050405020304" pitchFamily="18" charset="0"/>
              </a:rPr>
              <a:t> of earth.</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water-serpent spirits (</a:t>
            </a:r>
            <a:r>
              <a:rPr lang="en-US" sz="2400" b="1" i="1" dirty="0">
                <a:latin typeface="Times New Roman" panose="02020603050405020304" pitchFamily="18" charset="0"/>
                <a:cs typeface="Times New Roman" panose="02020603050405020304" pitchFamily="18" charset="0"/>
              </a:rPr>
              <a:t>lu</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make their homes in the </a:t>
            </a:r>
            <a:r>
              <a:rPr lang="en-US" sz="2400" u="sng" dirty="0">
                <a:latin typeface="Times New Roman" panose="02020603050405020304" pitchFamily="18" charset="0"/>
                <a:cs typeface="Times New Roman" panose="02020603050405020304" pitchFamily="18" charset="0"/>
              </a:rPr>
              <a:t>lower realms</a:t>
            </a:r>
            <a:r>
              <a:rPr lang="en-US" sz="2400" dirty="0">
                <a:latin typeface="Times New Roman" panose="02020603050405020304" pitchFamily="18" charset="0"/>
                <a:cs typeface="Times New Roman" panose="02020603050405020304" pitchFamily="18" charset="0"/>
              </a:rPr>
              <a:t> under the earth and in the depths of lakes and rivers.</a:t>
            </a:r>
          </a:p>
        </p:txBody>
      </p:sp>
      <p:sp>
        <p:nvSpPr>
          <p:cNvPr id="11" name="TextBox 10">
            <a:extLst>
              <a:ext uri="{FF2B5EF4-FFF2-40B4-BE49-F238E27FC236}">
                <a16:creationId xmlns:a16="http://schemas.microsoft.com/office/drawing/2014/main" id="{813BE6C5-2257-413C-84D0-D3FBBB324F98}"/>
              </a:ext>
            </a:extLst>
          </p:cNvPr>
          <p:cNvSpPr txBox="1"/>
          <p:nvPr/>
        </p:nvSpPr>
        <p:spPr>
          <a:xfrm>
            <a:off x="240819" y="257824"/>
            <a:ext cx="9720776" cy="1077218"/>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Deities and Spirits Related to Specific Cosmic Zones:</a:t>
            </a:r>
          </a:p>
          <a:p>
            <a:endParaRPr lang="en-US" sz="3200" dirty="0"/>
          </a:p>
        </p:txBody>
      </p:sp>
      <p:sp>
        <p:nvSpPr>
          <p:cNvPr id="12" name="TextBox 11">
            <a:extLst>
              <a:ext uri="{FF2B5EF4-FFF2-40B4-BE49-F238E27FC236}">
                <a16:creationId xmlns:a16="http://schemas.microsoft.com/office/drawing/2014/main" id="{11699C64-0A76-4E2C-98B6-843EC2344DEB}"/>
              </a:ext>
            </a:extLst>
          </p:cNvPr>
          <p:cNvSpPr txBox="1"/>
          <p:nvPr/>
        </p:nvSpPr>
        <p:spPr>
          <a:xfrm>
            <a:off x="393895" y="5502981"/>
            <a:ext cx="800451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the Tibetan texts, the power of the gods manifests through their relationship to humans. </a:t>
            </a:r>
          </a:p>
        </p:txBody>
      </p:sp>
    </p:spTree>
    <p:extLst>
      <p:ext uri="{BB962C8B-B14F-4D97-AF65-F5344CB8AC3E}">
        <p14:creationId xmlns:p14="http://schemas.microsoft.com/office/powerpoint/2010/main" val="372039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501471-7C23-43A5-8182-DCD8A653738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41717" y="253217"/>
            <a:ext cx="10508566" cy="4445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2767A699-9A58-420B-9739-AE3AC754D98E}"/>
              </a:ext>
            </a:extLst>
          </p:cNvPr>
          <p:cNvSpPr txBox="1"/>
          <p:nvPr/>
        </p:nvSpPr>
        <p:spPr>
          <a:xfrm>
            <a:off x="1406769" y="5106572"/>
            <a:ext cx="9861453" cy="923330"/>
          </a:xfrm>
          <a:prstGeom prst="rect">
            <a:avLst/>
          </a:prstGeom>
          <a:noFill/>
        </p:spPr>
        <p:txBody>
          <a:bodyPr wrap="square" rtlCol="0">
            <a:spAutoFit/>
          </a:bodyPr>
          <a:lstStyle/>
          <a:p>
            <a:pPr algn="r"/>
            <a:r>
              <a:rPr lang="en-US" sz="5400" b="1" dirty="0">
                <a:latin typeface="Times New Roman" panose="02020603050405020304" pitchFamily="18" charset="0"/>
                <a:cs typeface="Times New Roman" panose="02020603050405020304" pitchFamily="18" charset="0"/>
              </a:rPr>
              <a:t>Dreamworlds of Shamanism</a:t>
            </a:r>
          </a:p>
        </p:txBody>
      </p:sp>
    </p:spTree>
    <p:extLst>
      <p:ext uri="{BB962C8B-B14F-4D97-AF65-F5344CB8AC3E}">
        <p14:creationId xmlns:p14="http://schemas.microsoft.com/office/powerpoint/2010/main" val="151279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37B15E-5C3C-4C5C-8A8D-6F05277B1144}"/>
              </a:ext>
            </a:extLst>
          </p:cNvPr>
          <p:cNvSpPr/>
          <p:nvPr/>
        </p:nvSpPr>
        <p:spPr>
          <a:xfrm>
            <a:off x="548640" y="1305342"/>
            <a:ext cx="11141612"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Following beliefs are part of many Shamanisms:</a:t>
            </a:r>
          </a:p>
          <a:p>
            <a:endParaRPr lang="en-US" sz="2800" dirty="0">
              <a:latin typeface="Times New Roman" panose="02020603050405020304" pitchFamily="18" charset="0"/>
              <a:cs typeface="Times New Roman" panose="02020603050405020304" pitchFamily="18" charset="0"/>
            </a:endParaRPr>
          </a:p>
          <a:p>
            <a:pPr marL="800100" lvl="1" indent="-342900">
              <a:buClr>
                <a:schemeClr val="tx2"/>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Sleep as a state during which the soul leaves the body </a:t>
            </a:r>
          </a:p>
          <a:p>
            <a:pPr marL="800100" lvl="1" indent="-342900">
              <a:buClr>
                <a:schemeClr val="tx2"/>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Helping spirits (ancestors, animals, or any kind of phenomena can act as spirit guides)</a:t>
            </a:r>
          </a:p>
          <a:p>
            <a:pPr marL="800100" lvl="1" indent="-342900">
              <a:buClr>
                <a:schemeClr val="tx2"/>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Agreement established between the soul and helping spirit</a:t>
            </a:r>
          </a:p>
          <a:p>
            <a:pPr marL="800100" lvl="1" indent="-342900">
              <a:buClr>
                <a:schemeClr val="tx2"/>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Sleep and dream as a space/time dimension in which the Shaman’s soul can travel either to the realm of the spirits or to another place in the physical world</a:t>
            </a:r>
          </a:p>
          <a:p>
            <a:pPr marL="800100" lvl="1" indent="-342900">
              <a:buClr>
                <a:schemeClr val="tx2"/>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firsthand knowledge brought back and shared with the community</a:t>
            </a:r>
          </a:p>
        </p:txBody>
      </p:sp>
    </p:spTree>
    <p:extLst>
      <p:ext uri="{BB962C8B-B14F-4D97-AF65-F5344CB8AC3E}">
        <p14:creationId xmlns:p14="http://schemas.microsoft.com/office/powerpoint/2010/main" val="361628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E93ADD-F7E6-4E41-B917-E037FDD67766}"/>
              </a:ext>
            </a:extLst>
          </p:cNvPr>
          <p:cNvSpPr/>
          <p:nvPr/>
        </p:nvSpPr>
        <p:spPr>
          <a:xfrm>
            <a:off x="1073230" y="2223596"/>
            <a:ext cx="10480431"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Mihaly Hoppal draws attention to a number of everyday activities that take on particular significance for Shamans: </a:t>
            </a:r>
          </a:p>
          <a:p>
            <a:endParaRPr lang="en-US" sz="24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Sleeping: </a:t>
            </a:r>
            <a:r>
              <a:rPr lang="en-US" sz="2400" dirty="0">
                <a:latin typeface="Times New Roman" panose="02020603050405020304" pitchFamily="18" charset="0"/>
                <a:cs typeface="Times New Roman" panose="02020603050405020304" pitchFamily="18" charset="0"/>
              </a:rPr>
              <a:t>related to the beginning or ending of an ecstatic trance, </a:t>
            </a:r>
          </a:p>
          <a:p>
            <a:pPr marL="342900" indent="-342900">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Yawning: </a:t>
            </a:r>
            <a:r>
              <a:rPr lang="en-US" sz="2400" dirty="0">
                <a:latin typeface="Times New Roman" panose="02020603050405020304" pitchFamily="18" charset="0"/>
                <a:cs typeface="Times New Roman" panose="02020603050405020304" pitchFamily="18" charset="0"/>
              </a:rPr>
              <a:t> related to the taking in of helping spirits,</a:t>
            </a:r>
          </a:p>
          <a:p>
            <a:pPr marL="342900" indent="-342900">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Dreaming: </a:t>
            </a:r>
            <a:r>
              <a:rPr lang="en-US" sz="2400" dirty="0">
                <a:latin typeface="Times New Roman" panose="02020603050405020304" pitchFamily="18" charset="0"/>
                <a:cs typeface="Times New Roman" panose="02020603050405020304" pitchFamily="18" charset="0"/>
              </a:rPr>
              <a:t>related to soul travel and the acquisition of knowledge, and</a:t>
            </a:r>
          </a:p>
          <a:p>
            <a:pPr marL="342900" indent="-342900">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Fasting: </a:t>
            </a:r>
            <a:r>
              <a:rPr lang="en-US" sz="2400" dirty="0">
                <a:latin typeface="Times New Roman" panose="02020603050405020304" pitchFamily="18" charset="0"/>
                <a:cs typeface="Times New Roman" panose="02020603050405020304" pitchFamily="18" charset="0"/>
              </a:rPr>
              <a:t>related to the preparation for trance.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CB1296-490C-4EBE-A240-C6B9673E9FDF}"/>
              </a:ext>
            </a:extLst>
          </p:cNvPr>
          <p:cNvSpPr txBox="1"/>
          <p:nvPr/>
        </p:nvSpPr>
        <p:spPr>
          <a:xfrm>
            <a:off x="1073230" y="1017638"/>
            <a:ext cx="8513222"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Using the Ordinary in Extraordinary Ways:</a:t>
            </a:r>
            <a:endParaRPr lang="en-US" b="1" u="sng" dirty="0"/>
          </a:p>
        </p:txBody>
      </p:sp>
    </p:spTree>
    <p:extLst>
      <p:ext uri="{BB962C8B-B14F-4D97-AF65-F5344CB8AC3E}">
        <p14:creationId xmlns:p14="http://schemas.microsoft.com/office/powerpoint/2010/main" val="634679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593</TotalTime>
  <Words>783</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Times New Roman</vt:lpstr>
      <vt:lpstr>Wingdings</vt:lpstr>
      <vt:lpstr>Celestial</vt:lpstr>
      <vt:lpstr>PowerPoint Presentation</vt:lpstr>
      <vt:lpstr>PowerPoint Presentation</vt:lpstr>
      <vt:lpstr>PowerPoint Presentation</vt:lpstr>
      <vt:lpstr>The Shamanic World 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Shamanic Practices among muslims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SHAMANISM AND DREAMS</dc:title>
  <dc:creator>Laiba Khan</dc:creator>
  <cp:lastModifiedBy>Laiba Khan</cp:lastModifiedBy>
  <cp:revision>154</cp:revision>
  <dcterms:created xsi:type="dcterms:W3CDTF">2019-09-23T22:27:41Z</dcterms:created>
  <dcterms:modified xsi:type="dcterms:W3CDTF">2019-09-24T08:21:26Z</dcterms:modified>
</cp:coreProperties>
</file>