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284" r:id="rId7"/>
    <p:sldId id="350" r:id="rId8"/>
    <p:sldId id="351" r:id="rId9"/>
    <p:sldId id="346" r:id="rId10"/>
    <p:sldId id="359" r:id="rId11"/>
    <p:sldId id="361" r:id="rId12"/>
    <p:sldId id="360" r:id="rId13"/>
    <p:sldId id="357" r:id="rId14"/>
    <p:sldId id="358" r:id="rId15"/>
    <p:sldId id="352" r:id="rId16"/>
    <p:sldId id="353" r:id="rId17"/>
    <p:sldId id="354" r:id="rId18"/>
    <p:sldId id="355" r:id="rId19"/>
    <p:sldId id="356" r:id="rId20"/>
    <p:sldId id="283" r:id="rId21"/>
    <p:sldId id="285" r:id="rId22"/>
    <p:sldId id="342" r:id="rId23"/>
    <p:sldId id="341" r:id="rId24"/>
    <p:sldId id="264" r:id="rId25"/>
    <p:sldId id="267" r:id="rId26"/>
    <p:sldId id="268" r:id="rId27"/>
    <p:sldId id="259" r:id="rId28"/>
    <p:sldId id="344" r:id="rId29"/>
    <p:sldId id="345" r:id="rId30"/>
    <p:sldId id="347" r:id="rId31"/>
    <p:sldId id="34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1D9"/>
    <a:srgbClr val="EDEFF7"/>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06AF1-C05D-0934-9F8C-1728BE0014DD}" v="225" dt="2020-11-28T07:43:28.386"/>
    <p1510:client id="{68E55EE8-8D09-A410-8B8B-FBD51D532C32}" v="53" dt="2020-11-28T06:57:39.076"/>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34" autoAdjust="0"/>
  </p:normalViewPr>
  <p:slideViewPr>
    <p:cSldViewPr snapToGrid="0">
      <p:cViewPr varScale="1">
        <p:scale>
          <a:sx n="72" d="100"/>
          <a:sy n="72" d="100"/>
        </p:scale>
        <p:origin x="61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cked"/>
        <c:varyColors val="0"/>
        <c:ser>
          <c:idx val="0"/>
          <c:order val="0"/>
          <c:tx>
            <c:strRef>
              <c:f>Sheet1!$B$1</c:f>
              <c:strCache>
                <c:ptCount val="1"/>
                <c:pt idx="0">
                  <c:v>Series 1</c:v>
                </c:pt>
              </c:strCache>
            </c:strRef>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showLegendKey val="0"/>
          <c:showVal val="1"/>
          <c:showCatName val="0"/>
          <c:showSerName val="0"/>
          <c:showPercent val="0"/>
          <c:showBubbleSize val="0"/>
        </c:dLbls>
        <c:smooth val="0"/>
        <c:axId val="123141120"/>
        <c:axId val="123151104"/>
      </c:lineChart>
      <c:catAx>
        <c:axId val="123141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23151104"/>
        <c:crosses val="autoZero"/>
        <c:auto val="1"/>
        <c:lblAlgn val="ctr"/>
        <c:lblOffset val="100"/>
        <c:noMultiLvlLbl val="0"/>
      </c:catAx>
      <c:valAx>
        <c:axId val="1231511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1411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2"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Lorem ipsum lorem ipsum lorem</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Lorem ipsum lorem ipsum lorem</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Lorem ipsum lorem ipsum lorem</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2"/>
    <dgm:cxn modelId="{6F956729-1A9D-7C40-835D-B4CB60071877}" type="presOf" srcId="{BAF7F54C-54BB-4E32-A3BE-70FDDE1ACC7A}" destId="{CDFD3779-0C6D-ED4A-8A25-EEFA7EDEEBA8}" srcOrd="1" destOrd="0" presId="urn:microsoft.com/office/officeart/2005/8/layout/hProcess10#2"/>
    <dgm:cxn modelId="{9616F733-D614-9E49-B45A-F626C05E0A0A}" type="presOf" srcId="{BAF7F54C-54BB-4E32-A3BE-70FDDE1ACC7A}" destId="{B48CEBB2-ABEF-3441-AEA3-83AB1BDCA6CB}" srcOrd="0" destOrd="0" presId="urn:microsoft.com/office/officeart/2005/8/layout/hProcess10#2"/>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2"/>
    <dgm:cxn modelId="{FA95D97D-CE2A-9F49-A6D8-18333FD66426}" type="presOf" srcId="{A80C0A60-9866-4750-AF50-82E6D30D27C4}" destId="{CE0FA63C-09D8-934F-91B5-588B4F27B949}" srcOrd="1" destOrd="0" presId="urn:microsoft.com/office/officeart/2005/8/layout/hProcess10#2"/>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2"/>
    <dgm:cxn modelId="{4A25D3B6-6AC7-174D-97D6-3E8F48F4E771}" type="presOf" srcId="{A80C0A60-9866-4750-AF50-82E6D30D27C4}" destId="{F44E78FC-A2BF-B94F-9C95-C81B202ABE44}" srcOrd="0" destOrd="0" presId="urn:microsoft.com/office/officeart/2005/8/layout/hProcess10#2"/>
    <dgm:cxn modelId="{520D18E4-D231-574D-B64D-D6C4244C1E3F}" type="presOf" srcId="{18935234-F39B-4F64-9D3E-ECC198090598}" destId="{81E0535B-114E-6F49-902E-9793A88FD7A2}" srcOrd="0" destOrd="0" presId="urn:microsoft.com/office/officeart/2005/8/layout/hProcess10#2"/>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2"/>
    <dgm:cxn modelId="{8580CD58-3D7E-EC4B-A618-A71A19674BD4}" type="presParOf" srcId="{5E553F33-6118-FB40-89F3-15938F669FBE}" destId="{F217DEC4-0687-9546-AFDA-7F63E3E4E63D}" srcOrd="0" destOrd="0" presId="urn:microsoft.com/office/officeart/2005/8/layout/hProcess10#2"/>
    <dgm:cxn modelId="{8832B1FF-2E99-6E4A-B3E5-AD220CD534D2}" type="presParOf" srcId="{5E553F33-6118-FB40-89F3-15938F669FBE}" destId="{F7010F18-F6C1-6244-999C-6F4826BFEE21}" srcOrd="1" destOrd="0" presId="urn:microsoft.com/office/officeart/2005/8/layout/hProcess10#2"/>
    <dgm:cxn modelId="{E928AE63-7C58-C647-8CA7-D733A4A11C59}" type="presParOf" srcId="{D71E86D0-6050-6B48-A8A5-4C1AB935F287}" destId="{B48CEBB2-ABEF-3441-AEA3-83AB1BDCA6CB}" srcOrd="1" destOrd="0" presId="urn:microsoft.com/office/officeart/2005/8/layout/hProcess10#2"/>
    <dgm:cxn modelId="{D946D881-929D-7149-A7CB-7987A68A33E0}" type="presParOf" srcId="{B48CEBB2-ABEF-3441-AEA3-83AB1BDCA6CB}" destId="{CDFD3779-0C6D-ED4A-8A25-EEFA7EDEEBA8}" srcOrd="0" destOrd="0" presId="urn:microsoft.com/office/officeart/2005/8/layout/hProcess10#2"/>
    <dgm:cxn modelId="{1C441F21-4D72-4C47-A4E2-DC24F297A352}" type="presParOf" srcId="{D71E86D0-6050-6B48-A8A5-4C1AB935F287}" destId="{A3D74D30-2AE4-A945-80A5-CE2E48807439}" srcOrd="2" destOrd="0" presId="urn:microsoft.com/office/officeart/2005/8/layout/hProcess10#2"/>
    <dgm:cxn modelId="{2C29130C-C5FA-D64C-B3BC-C99144A11EB4}" type="presParOf" srcId="{A3D74D30-2AE4-A945-80A5-CE2E48807439}" destId="{E284C749-1295-0C4F-B1FC-783A25129564}" srcOrd="0" destOrd="0" presId="urn:microsoft.com/office/officeart/2005/8/layout/hProcess10#2"/>
    <dgm:cxn modelId="{AB5DF83F-E407-4246-81AD-A56189C2D1D2}" type="presParOf" srcId="{A3D74D30-2AE4-A945-80A5-CE2E48807439}" destId="{81E0535B-114E-6F49-902E-9793A88FD7A2}" srcOrd="1" destOrd="0" presId="urn:microsoft.com/office/officeart/2005/8/layout/hProcess10#2"/>
    <dgm:cxn modelId="{3A42A652-9223-0A45-B184-77E224F805A9}" type="presParOf" srcId="{D71E86D0-6050-6B48-A8A5-4C1AB935F287}" destId="{F44E78FC-A2BF-B94F-9C95-C81B202ABE44}" srcOrd="3" destOrd="0" presId="urn:microsoft.com/office/officeart/2005/8/layout/hProcess10#2"/>
    <dgm:cxn modelId="{8CD4F962-B721-DD42-82DB-E2046F67DB86}" type="presParOf" srcId="{F44E78FC-A2BF-B94F-9C95-C81B202ABE44}" destId="{CE0FA63C-09D8-934F-91B5-588B4F27B949}" srcOrd="0" destOrd="0" presId="urn:microsoft.com/office/officeart/2005/8/layout/hProcess10#2"/>
    <dgm:cxn modelId="{930649C5-0765-BF44-A3AD-D9E65EA3AFB8}" type="presParOf" srcId="{D71E86D0-6050-6B48-A8A5-4C1AB935F287}" destId="{CC379880-0DFC-BC40-8044-92B945203AD3}" srcOrd="4" destOrd="0" presId="urn:microsoft.com/office/officeart/2005/8/layout/hProcess10#2"/>
    <dgm:cxn modelId="{70B6C8CE-D2E4-5F4D-99D9-1D09E7629BF9}" type="presParOf" srcId="{CC379880-0DFC-BC40-8044-92B945203AD3}" destId="{1CADC06F-09C6-D742-9130-63CA66649117}" srcOrd="0" destOrd="0" presId="urn:microsoft.com/office/officeart/2005/8/layout/hProcess10#2"/>
    <dgm:cxn modelId="{F9624D1E-E935-CF40-A145-8C716413BC3B}" type="presParOf" srcId="{CC379880-0DFC-BC40-8044-92B945203AD3}" destId="{6F26F383-AACD-1A41-8F77-717FC223BEE0}" srcOrd="1" destOrd="0" presId="urn:microsoft.com/office/officeart/2005/8/layout/hProcess10#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a:lstStyle/>
        <a:p>
          <a:endParaRPr lang="en-US"/>
        </a:p>
      </dgm:t>
    </dgm:pt>
    <dgm:pt modelId="{AACEAFD5-63CF-4AFC-B46F-BE086C5D447C}">
      <dgm:prSet phldrT="[Text]" custT="1"/>
      <dgm:spPr/>
      <dgm:t>
        <a:bodyPr/>
        <a:lstStyle/>
        <a:p>
          <a:r>
            <a:rPr lang="en-US" sz="1600" b="1" dirty="0">
              <a:effectLst/>
              <a:latin typeface="+mj-lt"/>
            </a:rPr>
            <a:t>STAGE 01</a:t>
          </a:r>
        </a:p>
      </dgm:t>
    </dgm:pt>
    <dgm:pt modelId="{7A0BD8EC-BB4A-4912-A54E-6F39B681264E}" type="parTrans" cxnId="{AE101ABC-7EA3-4444-A576-8AB15A371C84}">
      <dgm:prSet/>
      <dgm:spPr/>
      <dgm:t>
        <a:bodyPr/>
        <a:lstStyle/>
        <a:p>
          <a:endParaRPr lang="en-US" sz="1400"/>
        </a:p>
      </dgm:t>
    </dgm:pt>
    <dgm:pt modelId="{7A8D4B4D-06E9-4958-810D-A6226B6AC588}" type="sibTrans" cxnId="{AE101ABC-7EA3-4444-A576-8AB15A371C84}">
      <dgm:prSet/>
      <dgm:spPr/>
      <dgm:t>
        <a:bodyPr/>
        <a:lstStyle/>
        <a:p>
          <a:endParaRPr lang="en-US" sz="1400"/>
        </a:p>
      </dgm:t>
    </dgm:pt>
    <dgm:pt modelId="{349299C9-846E-4827-813A-349CCCE20782}">
      <dgm:prSet phldrT="[Text]" custT="1"/>
      <dgm:spPr/>
      <dgm:t>
        <a:bodyPr lIns="0" tIns="432000" rIns="182880" anchor="t" anchorCtr="0"/>
        <a:lstStyle/>
        <a:p>
          <a:pPr marL="0" lvl="0" indent="0"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gm:t>
    </dgm:pt>
    <dgm:pt modelId="{AEA27547-B9ED-4994-BD27-04EC297EF367}" type="parTrans" cxnId="{0EFA3039-6828-403C-9445-4359BA6645E6}">
      <dgm:prSet/>
      <dgm:spPr/>
      <dgm:t>
        <a:bodyPr/>
        <a:lstStyle/>
        <a:p>
          <a:endParaRPr lang="en-US" sz="1400"/>
        </a:p>
      </dgm:t>
    </dgm:pt>
    <dgm:pt modelId="{9D819F52-ACA0-4B08-8256-DF6BD8FA3A0B}" type="sibTrans" cxnId="{0EFA3039-6828-403C-9445-4359BA6645E6}">
      <dgm:prSet/>
      <dgm:spPr/>
      <dgm:t>
        <a:bodyPr/>
        <a:lstStyle/>
        <a:p>
          <a:endParaRPr lang="en-US" sz="1400"/>
        </a:p>
      </dgm:t>
    </dgm:pt>
    <dgm:pt modelId="{5D70EFF5-8B31-4A1F-AE44-51E4CF0013EB}">
      <dgm:prSet phldrT="[Text]" custT="1"/>
      <dgm:spPr/>
      <dgm:t>
        <a:bodyPr lIns="0" tIns="432000" rIns="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96C720A0-FEEF-48D1-8DF6-ABA03C304822}" type="parTrans" cxnId="{E97FF64F-8020-497E-AE7D-2395DDA4560D}">
      <dgm:prSet/>
      <dgm:spPr/>
      <dgm:t>
        <a:bodyPr/>
        <a:lstStyle/>
        <a:p>
          <a:endParaRPr lang="en-US" sz="1400"/>
        </a:p>
      </dgm:t>
    </dgm:pt>
    <dgm:pt modelId="{B6A59CDE-18AD-4553-B6C5-FF001A8E8510}" type="sibTrans" cxnId="{E97FF64F-8020-497E-AE7D-2395DDA4560D}">
      <dgm:prSet/>
      <dgm:spPr/>
      <dgm:t>
        <a:bodyPr/>
        <a:lstStyle/>
        <a:p>
          <a:endParaRPr lang="en-US" sz="1400"/>
        </a:p>
      </dgm:t>
    </dgm:pt>
    <dgm:pt modelId="{D71FC021-6A65-44D1-95B9-0E6C89079866}">
      <dgm:prSet phldrT="[Text]" custT="1"/>
      <dgm:spPr/>
      <dgm:t>
        <a:bodyPr/>
        <a:lstStyle/>
        <a:p>
          <a:r>
            <a:rPr lang="en-US" sz="1600" b="1" dirty="0">
              <a:effectLst/>
              <a:latin typeface="+mj-lt"/>
            </a:rPr>
            <a:t>STAGE 03</a:t>
          </a:r>
        </a:p>
      </dgm:t>
    </dgm:pt>
    <dgm:pt modelId="{862AAE39-3AAD-40E3-BA20-90187BD73242}" type="parTrans" cxnId="{53239C96-427C-420B-95DC-546F3B30ED65}">
      <dgm:prSet/>
      <dgm:spPr/>
      <dgm:t>
        <a:bodyPr/>
        <a:lstStyle/>
        <a:p>
          <a:endParaRPr lang="en-US" sz="1400"/>
        </a:p>
      </dgm:t>
    </dgm:pt>
    <dgm:pt modelId="{9B090D9D-470E-46E2-AABB-0368A52481AA}" type="sibTrans" cxnId="{53239C96-427C-420B-95DC-546F3B30ED65}">
      <dgm:prSet/>
      <dgm:spPr/>
      <dgm:t>
        <a:bodyPr/>
        <a:lstStyle/>
        <a:p>
          <a:endParaRPr lang="en-US" sz="1400"/>
        </a:p>
      </dgm:t>
    </dgm:pt>
    <dgm:pt modelId="{4A6BB192-9983-4F48-BBC5-6E384EED7EC5}">
      <dgm:prSet phldrT="[Text]" custT="1"/>
      <dgm:spPr/>
      <dgm:t>
        <a:bodyPr lIns="0" tIns="432000" rIns="18288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230A6E4A-6CED-4DC0-AEFE-6859FE07B658}" type="parTrans" cxnId="{E3115EEA-DE9C-4F06-B8B3-BEB263D5F2B1}">
      <dgm:prSet/>
      <dgm:spPr/>
      <dgm:t>
        <a:bodyPr/>
        <a:lstStyle/>
        <a:p>
          <a:endParaRPr lang="en-US" sz="1400"/>
        </a:p>
      </dgm:t>
    </dgm:pt>
    <dgm:pt modelId="{0B568EC2-5D2A-4B00-8047-B7832F245B44}" type="sibTrans" cxnId="{E3115EEA-DE9C-4F06-B8B3-BEB263D5F2B1}">
      <dgm:prSet/>
      <dgm:spPr/>
      <dgm:t>
        <a:bodyPr/>
        <a:lstStyle/>
        <a:p>
          <a:endParaRPr lang="en-US" sz="1400"/>
        </a:p>
      </dgm:t>
    </dgm:pt>
    <dgm:pt modelId="{D07AD3FD-84FF-467E-9693-752776549C61}">
      <dgm:prSet phldrT="[Text]" custT="1"/>
      <dgm:spPr/>
      <dgm:t>
        <a:bodyPr/>
        <a:lstStyle/>
        <a:p>
          <a:r>
            <a:rPr lang="en-US" sz="1600" b="1" dirty="0">
              <a:effectLst/>
              <a:latin typeface="+mj-lt"/>
            </a:rPr>
            <a:t>STAGE 02</a:t>
          </a:r>
        </a:p>
      </dgm:t>
    </dgm:pt>
    <dgm:pt modelId="{A8C9B7A9-BC2A-4753-B7F0-F2E361D95520}" type="sibTrans" cxnId="{55492768-9A5E-4F74-AC7C-959C5C24EFD3}">
      <dgm:prSet/>
      <dgm:spPr/>
      <dgm:t>
        <a:bodyPr/>
        <a:lstStyle/>
        <a:p>
          <a:endParaRPr lang="en-US" sz="1400"/>
        </a:p>
      </dgm:t>
    </dgm:pt>
    <dgm:pt modelId="{7B691773-F524-4FAD-A272-BDF0B0C4370A}" type="parTrans" cxnId="{55492768-9A5E-4F74-AC7C-959C5C24EFD3}">
      <dgm:prSet/>
      <dgm:spPr/>
      <dgm:t>
        <a:bodyPr/>
        <a:lstStyle/>
        <a:p>
          <a:endParaRPr lang="en-US" sz="1400"/>
        </a:p>
      </dgm:t>
    </dgm:pt>
    <dgm:pt modelId="{32CCB050-072A-41BF-BE1B-388CF53E5629}">
      <dgm:prSet custT="1"/>
      <dgm:spPr/>
      <dgm:t>
        <a:bodyPr/>
        <a:lstStyle/>
        <a:p>
          <a:r>
            <a:rPr lang="en-US" sz="1600" b="1" dirty="0">
              <a:effectLst/>
              <a:latin typeface="+mj-lt"/>
            </a:rPr>
            <a:t>STAGE 04</a:t>
          </a:r>
          <a:endParaRPr lang="ru-RU" sz="1600" b="1" dirty="0">
            <a:effectLst/>
            <a:latin typeface="+mj-lt"/>
          </a:endParaRPr>
        </a:p>
      </dgm:t>
    </dgm:pt>
    <dgm:pt modelId="{B301371B-A53D-4B79-8B8D-7B304894442B}" type="parTrans" cxnId="{042E0AE1-6450-410A-B96E-AFBADB139BEA}">
      <dgm:prSet/>
      <dgm:spPr/>
      <dgm:t>
        <a:bodyPr/>
        <a:lstStyle/>
        <a:p>
          <a:endParaRPr lang="ru-RU" sz="1400"/>
        </a:p>
      </dgm:t>
    </dgm:pt>
    <dgm:pt modelId="{BF05D8EE-4413-4737-8721-DAF10D6CAB04}" type="sibTrans" cxnId="{042E0AE1-6450-410A-B96E-AFBADB139BEA}">
      <dgm:prSet/>
      <dgm:spPr/>
      <dgm:t>
        <a:bodyPr/>
        <a:lstStyle/>
        <a:p>
          <a:endParaRPr lang="ru-RU" sz="1400"/>
        </a:p>
      </dgm:t>
    </dgm:pt>
    <dgm:pt modelId="{9E838AE2-4659-4603-ABC8-58DF4222C0D4}">
      <dgm:prSet custT="1"/>
      <dgm:spPr/>
      <dgm:t>
        <a:bodyPr/>
        <a:lstStyle/>
        <a:p>
          <a:r>
            <a:rPr lang="en-US" sz="1600" b="1" dirty="0">
              <a:effectLst/>
              <a:latin typeface="+mj-lt"/>
            </a:rPr>
            <a:t>STAGE 05</a:t>
          </a:r>
          <a:endParaRPr lang="ru-RU" sz="1600" b="1" dirty="0">
            <a:effectLst/>
            <a:latin typeface="+mj-lt"/>
          </a:endParaRPr>
        </a:p>
      </dgm:t>
    </dgm:pt>
    <dgm:pt modelId="{5FC53805-9431-4BC8-ADB9-DABF59DE31C7}" type="parTrans" cxnId="{CF54291C-AAFD-4FA4-9A16-20CE892BA907}">
      <dgm:prSet/>
      <dgm:spPr/>
      <dgm:t>
        <a:bodyPr/>
        <a:lstStyle/>
        <a:p>
          <a:endParaRPr lang="ru-RU" sz="1400"/>
        </a:p>
      </dgm:t>
    </dgm:pt>
    <dgm:pt modelId="{61F1BCD3-232D-4C03-B56C-182BCB6108CD}" type="sibTrans" cxnId="{CF54291C-AAFD-4FA4-9A16-20CE892BA907}">
      <dgm:prSet/>
      <dgm:spPr/>
      <dgm:t>
        <a:bodyPr/>
        <a:lstStyle/>
        <a:p>
          <a:endParaRPr lang="ru-RU" sz="1400"/>
        </a:p>
      </dgm:t>
    </dgm:pt>
    <dgm:pt modelId="{04A40292-9119-41B2-B968-7B651F20675D}">
      <dgm:prSet custT="1"/>
      <dgm:spPr/>
      <dgm:t>
        <a:bodyPr lIns="0" tIns="432000" rIns="182880" anchor="t" anchorCtr="0"/>
        <a:lstStyle/>
        <a:p>
          <a:pPr marL="0" lvl="0" indent="0" defTabSz="533400">
            <a:spcBef>
              <a:spcPct val="0"/>
            </a:spcBef>
            <a:spcAft>
              <a:spcPts val="0"/>
            </a:spcAft>
            <a:buNone/>
          </a:pPr>
          <a:r>
            <a:rPr lang="en-US" sz="1200" kern="1200" dirty="0">
              <a:latin typeface="+mn-lt"/>
              <a:ea typeface="+mn-ea"/>
              <a:cs typeface="+mn-cs"/>
            </a:rPr>
            <a:t>Lorem ipsum dolor sit amet, consectetuer adipiscing elit, </a:t>
          </a:r>
        </a:p>
      </dgm:t>
    </dgm:pt>
    <dgm:pt modelId="{70078FF1-F2A9-4A6B-88D1-8CF3595EFE73}" type="parTrans" cxnId="{1D6C5464-DE30-4BEC-9E27-B2C179C39CC4}">
      <dgm:prSet/>
      <dgm:spPr/>
      <dgm:t>
        <a:bodyPr/>
        <a:lstStyle/>
        <a:p>
          <a:endParaRPr lang="en-US" sz="1400"/>
        </a:p>
      </dgm:t>
    </dgm:pt>
    <dgm:pt modelId="{B4C4972A-0898-484E-AF78-D5D7E0F991F2}" type="sibTrans" cxnId="{1D6C5464-DE30-4BEC-9E27-B2C179C39CC4}">
      <dgm:prSet/>
      <dgm:spPr/>
      <dgm:t>
        <a:bodyPr/>
        <a:lstStyle/>
        <a:p>
          <a:endParaRPr lang="en-US" sz="1400"/>
        </a:p>
      </dgm:t>
    </dgm:pt>
    <dgm:pt modelId="{C8E903CE-0CFD-4D68-A857-80E14557005E}">
      <dgm:prSet custT="1"/>
      <dgm:spPr/>
      <dgm:t>
        <a:bodyPr lIns="0" tIns="432000" rIns="0" anchor="t" anchorCtr="0"/>
        <a:lstStyle/>
        <a:p>
          <a:pPr marL="0" lvl="0" indent="0" defTabSz="533400">
            <a:spcBef>
              <a:spcPct val="0"/>
            </a:spcBef>
            <a:spcAft>
              <a:spcPts val="0"/>
            </a:spcAft>
            <a:buNone/>
          </a:pPr>
          <a:r>
            <a:rPr lang="en-US" sz="1100" kern="1200" dirty="0">
              <a:latin typeface="+mn-lt"/>
              <a:ea typeface="+mn-ea"/>
              <a:cs typeface="+mn-cs"/>
            </a:rPr>
            <a:t>Lorem ipsum dolor sit amet, consectetuer adipiscing elit, </a:t>
          </a:r>
        </a:p>
      </dgm:t>
    </dgm:pt>
    <dgm:pt modelId="{D5890537-0D77-4DA1-A100-62C393623468}" type="parTrans" cxnId="{17BD67AD-4331-49EC-BC4A-29404E891597}">
      <dgm:prSet/>
      <dgm:spPr/>
      <dgm:t>
        <a:bodyPr/>
        <a:lstStyle/>
        <a:p>
          <a:endParaRPr lang="en-US" sz="1400"/>
        </a:p>
      </dgm:t>
    </dgm:pt>
    <dgm:pt modelId="{862799CE-00F4-4DD6-894E-A487503F8DE6}" type="sibTrans" cxnId="{17BD67AD-4331-49EC-BC4A-29404E891597}">
      <dgm:prSet/>
      <dgm:spPr/>
      <dgm:t>
        <a:bodyPr/>
        <a:lstStyle/>
        <a:p>
          <a:endParaRPr lang="en-US" sz="1400"/>
        </a:p>
      </dgm:t>
    </dgm:pt>
    <dgm:pt modelId="{69331891-6B40-0C44-A32D-46158B8E57A3}" type="pres">
      <dgm:prSet presAssocID="{55C0B14E-AEA6-48D3-A387-ED4A3A3BF840}" presName="Name0" presStyleCnt="0">
        <dgm:presLayoutVars>
          <dgm:dir/>
          <dgm:animLvl val="lvl"/>
          <dgm:resizeHandles val="exact"/>
        </dgm:presLayoutVars>
      </dgm:prSet>
      <dgm:spPr/>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pt>
    <dgm:pt modelId="{79CA1122-69FB-0B4E-B2C9-4D2ECE3F8377}" type="pres">
      <dgm:prSet presAssocID="{AACEAFD5-63CF-4AFC-B46F-BE086C5D447C}" presName="desTx" presStyleLbl="revTx" presStyleIdx="0" presStyleCnt="5">
        <dgm:presLayoutVars>
          <dgm:bulletEnabled val="1"/>
        </dgm:presLayoutVars>
      </dgm:prSet>
      <dgm:spPr/>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pt>
    <dgm:pt modelId="{E0B80017-40D4-A441-897E-5DB40659239C}" type="pres">
      <dgm:prSet presAssocID="{D07AD3FD-84FF-467E-9693-752776549C61}" presName="desTx" presStyleLbl="revTx" presStyleIdx="1" presStyleCnt="5">
        <dgm:presLayoutVars>
          <dgm:bulletEnabled val="1"/>
        </dgm:presLayoutVars>
      </dgm:prSet>
      <dgm:spPr/>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pt>
    <dgm:pt modelId="{8A27EB0C-FEE2-BE49-9979-EC1C219DE78D}" type="pres">
      <dgm:prSet presAssocID="{D71FC021-6A65-44D1-95B9-0E6C89079866}" presName="desTx" presStyleLbl="revTx" presStyleIdx="2" presStyleCnt="5">
        <dgm:presLayoutVars>
          <dgm:bulletEnabled val="1"/>
        </dgm:presLayoutVars>
      </dgm:prSet>
      <dgm:spPr/>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pt>
    <dgm:pt modelId="{F38F5139-7DF1-3240-BF8A-0D0B02C34E33}" type="pres">
      <dgm:prSet presAssocID="{32CCB050-072A-41BF-BE1B-388CF53E5629}" presName="desTx" presStyleLbl="revTx" presStyleIdx="3" presStyleCnt="5">
        <dgm:presLayoutVars>
          <dgm:bulletEnabled val="1"/>
        </dgm:presLayoutVars>
      </dgm:prSet>
      <dgm:spPr/>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pt>
    <dgm:pt modelId="{7DDD8217-14DA-AF4E-9FE3-03C109C46553}" type="pres">
      <dgm:prSet presAssocID="{9E838AE2-4659-4603-ABC8-58DF4222C0D4}" presName="desTx" presStyleLbl="revTx" presStyleIdx="4" presStyleCnt="5">
        <dgm:presLayoutVars>
          <dgm:bulletEnabled val="1"/>
        </dgm:presLayoutVars>
      </dgm:prSet>
      <dgm:spPr/>
    </dgm:pt>
  </dgm:ptLst>
  <dgm:cxnLst>
    <dgm:cxn modelId="{A92C1709-8F21-C44B-926D-1E0164FABBBE}" type="presOf" srcId="{32CCB050-072A-41BF-BE1B-388CF53E5629}" destId="{0CD56FB9-D72E-9940-8548-010CDB0C9363}" srcOrd="0" destOrd="0" presId="urn:microsoft.com/office/officeart/2005/8/layout/chevron1"/>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C5402926-5F5C-494A-A720-11303530F926}" type="presOf" srcId="{55C0B14E-AEA6-48D3-A387-ED4A3A3BF840}" destId="{69331891-6B40-0C44-A32D-46158B8E57A3}"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0EFA3039-6828-403C-9445-4359BA6645E6}" srcId="{AACEAFD5-63CF-4AFC-B46F-BE086C5D447C}" destId="{349299C9-846E-4827-813A-349CCCE20782}" srcOrd="0" destOrd="0" parTransId="{AEA27547-B9ED-4994-BD27-04EC297EF367}" sibTransId="{9D819F52-ACA0-4B08-8256-DF6BD8FA3A0B}"/>
    <dgm:cxn modelId="{B2623D3C-145C-5045-A32A-A07E89BEB58E}" type="presOf" srcId="{D71FC021-6A65-44D1-95B9-0E6C89079866}" destId="{81520718-E0A3-F74D-A443-828F2E61E496}"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E505868-71CE-6A42-87A1-4DCF310C5A66}" type="presOf" srcId="{349299C9-846E-4827-813A-349CCCE20782}" destId="{79CA1122-69FB-0B4E-B2C9-4D2ECE3F8377}" srcOrd="0" destOrd="0" presId="urn:microsoft.com/office/officeart/2005/8/layout/chevron1"/>
    <dgm:cxn modelId="{29C8E34F-69F8-B94A-9711-27C220EB2A8A}" type="presOf" srcId="{5D70EFF5-8B31-4A1F-AE44-51E4CF0013EB}" destId="{E0B80017-40D4-A441-897E-5DB40659239C}" srcOrd="0" destOrd="0" presId="urn:microsoft.com/office/officeart/2005/8/layout/chevron1"/>
    <dgm:cxn modelId="{E97FF64F-8020-497E-AE7D-2395DDA4560D}" srcId="{D07AD3FD-84FF-467E-9693-752776549C61}" destId="{5D70EFF5-8B31-4A1F-AE44-51E4CF0013EB}" srcOrd="0" destOrd="0" parTransId="{96C720A0-FEEF-48D1-8DF6-ABA03C304822}" sibTransId="{B6A59CDE-18AD-4553-B6C5-FF001A8E8510}"/>
    <dgm:cxn modelId="{9F9D4074-DD36-9C4C-ADAE-079A6FBBA9E6}" type="presOf" srcId="{04A40292-9119-41B2-B968-7B651F20675D}" destId="{F38F5139-7DF1-3240-BF8A-0D0B02C34E33}" srcOrd="0" destOrd="0" presId="urn:microsoft.com/office/officeart/2005/8/layout/chevron1"/>
    <dgm:cxn modelId="{AE4CF755-2AF1-5F42-B161-6898C57972A2}" type="presOf" srcId="{9E838AE2-4659-4603-ABC8-58DF4222C0D4}" destId="{BB3B3198-26D7-164E-981A-C5A96DD0DBEF}"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AE101ABC-7EA3-4444-A576-8AB15A371C84}" srcId="{55C0B14E-AEA6-48D3-A387-ED4A3A3BF840}" destId="{AACEAFD5-63CF-4AFC-B46F-BE086C5D447C}" srcOrd="0" destOrd="0" parTransId="{7A0BD8EC-BB4A-4912-A54E-6F39B681264E}" sibTransId="{7A8D4B4D-06E9-4958-810D-A6226B6AC588}"/>
    <dgm:cxn modelId="{042E0AE1-6450-410A-B96E-AFBADB139BEA}" srcId="{55C0B14E-AEA6-48D3-A387-ED4A3A3BF840}" destId="{32CCB050-072A-41BF-BE1B-388CF53E5629}" srcOrd="3" destOrd="0" parTransId="{B301371B-A53D-4B79-8B8D-7B304894442B}" sibTransId="{BF05D8EE-4413-4737-8721-DAF10D6CAB04}"/>
    <dgm:cxn modelId="{AFF79FE3-07C5-0B49-85EE-6433005303BF}" type="presOf" srcId="{C8E903CE-0CFD-4D68-A857-80E14557005E}" destId="{7DDD8217-14DA-AF4E-9FE3-03C109C46553}"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a:latin typeface="+mj-lt"/>
              <a:ea typeface="+mn-ea"/>
              <a:cs typeface="+mn-cs"/>
            </a:rPr>
            <a:t>LinkedIn</a:t>
          </a:r>
          <a:br>
            <a:rPr lang="en-US" sz="1600" dirty="0">
              <a:latin typeface="+mj-lt"/>
              <a:ea typeface="+mn-ea"/>
              <a:cs typeface="+mn-cs"/>
            </a:rPr>
          </a:br>
          <a:r>
            <a:rPr lang="en-US" sz="1600" cap="none" dirty="0">
              <a:latin typeface="+mj-lt"/>
              <a:ea typeface="+mn-ea"/>
              <a:cs typeface="+mn-cs"/>
            </a:rPr>
            <a:t>ANGELICAASTROM</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a:latin typeface="+mj-lt"/>
              <a:ea typeface="+mn-ea"/>
              <a:cs typeface="+mn-cs"/>
            </a:rPr>
            <a:t>Twitter</a:t>
          </a:r>
          <a:br>
            <a:rPr lang="en-US" sz="1600" dirty="0">
              <a:latin typeface="+mj-lt"/>
              <a:ea typeface="+mn-ea"/>
              <a:cs typeface="+mn-cs"/>
            </a:rPr>
          </a:br>
          <a:r>
            <a:rPr lang="en-US" sz="1600" dirty="0">
              <a:latin typeface="+mj-lt"/>
              <a:ea typeface="+mn-ea"/>
              <a:cs typeface="+mn-cs"/>
            </a:rPr>
            <a:t>@</a:t>
          </a:r>
          <a:r>
            <a:rPr lang="en-US" sz="1600" cap="none" dirty="0">
              <a:latin typeface="+mj-lt"/>
              <a:ea typeface="+mn-ea"/>
              <a:cs typeface="+mn-cs"/>
            </a:rPr>
            <a:t>AASTROM</a:t>
          </a:r>
          <a:endParaRPr lang="en-US" sz="16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br>
            <a:rPr lang="en-US" sz="1600" dirty="0">
              <a:latin typeface="+mj-lt"/>
              <a:ea typeface="+mn-ea"/>
              <a:cs typeface="+mn-cs"/>
            </a:rPr>
          </a:br>
          <a:r>
            <a:rPr lang="en-US" sz="1600" dirty="0">
              <a:latin typeface="+mj-lt"/>
              <a:ea typeface="+mn-ea"/>
              <a:cs typeface="+mn-cs"/>
            </a:rPr>
            <a:t>ANGELCIA@contoso.com</a:t>
          </a: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7D1766B6-66CF-40CE-9693-BD20AFFFA3C9}">
      <dgm:prSet custT="1"/>
      <dgm:spPr>
        <a:xfrm>
          <a:off x="1144111" y="3716603"/>
          <a:ext cx="5868258" cy="990573"/>
        </a:xfrm>
      </dgm:spPr>
      <dgm:t>
        <a:bodyPr/>
        <a:lstStyle/>
        <a:p>
          <a:pPr>
            <a:lnSpc>
              <a:spcPct val="100000"/>
            </a:lnSpc>
            <a:defRPr cap="all"/>
          </a:pPr>
          <a:r>
            <a:rPr lang="en-US" sz="1600" b="1" dirty="0">
              <a:latin typeface="+mj-lt"/>
              <a:ea typeface="+mn-ea"/>
              <a:cs typeface="+mn-cs"/>
            </a:rPr>
            <a:t>Phone</a:t>
          </a:r>
          <a:br>
            <a:rPr lang="en-US" sz="1600" dirty="0">
              <a:latin typeface="+mj-lt"/>
              <a:ea typeface="+mn-ea"/>
              <a:cs typeface="+mn-cs"/>
            </a:rPr>
          </a:br>
          <a:r>
            <a:rPr lang="en-US" sz="1600" dirty="0">
              <a:latin typeface="+mj-lt"/>
              <a:ea typeface="+mn-ea"/>
              <a:cs typeface="+mn-cs"/>
            </a:rPr>
            <a:t>231-555-0188</a:t>
          </a:r>
        </a:p>
      </dgm:t>
    </dgm:pt>
    <dgm:pt modelId="{76694DF4-F7BE-4AF1-9E12-BAEDD42D9ED3}" type="parTrans" cxnId="{EA0F618E-4C96-42F0-9E3C-66B0158BCCBE}">
      <dgm:prSet/>
      <dgm:spPr/>
      <dgm:t>
        <a:bodyPr/>
        <a:lstStyle/>
        <a:p>
          <a:endParaRPr lang="en-US" sz="1400">
            <a:latin typeface="+mj-lt"/>
          </a:endParaRPr>
        </a:p>
      </dgm:t>
    </dgm:pt>
    <dgm:pt modelId="{0C6A2CC7-5741-4D63-A8FF-E7E06F0D1222}" type="sibTrans" cxnId="{EA0F618E-4C96-42F0-9E3C-66B0158BCCBE}">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4"/>
      <dgm:spPr>
        <a:noFill/>
      </dgm:spPr>
    </dgm:pt>
    <dgm:pt modelId="{9F9A0A13-80DE-4152-AD0B-F1B57BDDE11D}" type="pres">
      <dgm:prSet presAssocID="{65B3944D-D926-4D0F-A305-F574000074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4" custScaleX="120071">
        <dgm:presLayoutVars>
          <dgm:chMax val="1"/>
          <dgm:chPref val="1"/>
        </dgm:presLayoutVars>
      </dgm:prSet>
      <dgm:spPr>
        <a:prstGeom prst="rect">
          <a:avLst/>
        </a:prstGeom>
      </dgm:spPr>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4"/>
      <dgm:spPr>
        <a:noFill/>
      </dgm:spPr>
    </dgm:pt>
    <dgm:pt modelId="{902713CB-D896-458F-B8DA-F1C1FC1C9B5E}" type="pres">
      <dgm:prSet presAssocID="{223932EA-8A4D-4270-95C3-9137615572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4">
        <dgm:presLayoutVars>
          <dgm:chMax val="1"/>
          <dgm:chPref val="1"/>
        </dgm:presLayoutVars>
      </dgm:prSet>
      <dgm:spPr>
        <a:prstGeom prst="rect">
          <a:avLst/>
        </a:prstGeom>
      </dgm:spPr>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4"/>
      <dgm:spPr>
        <a:noFill/>
      </dgm:spPr>
    </dgm:pt>
    <dgm:pt modelId="{501CE67F-3782-42E8-B14B-7322FA3A6AF9}" type="pres">
      <dgm:prSet presAssocID="{BC68B812-A325-41D8-A08E-C2392666DF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4" custScaleX="160329">
        <dgm:presLayoutVars>
          <dgm:chMax val="1"/>
          <dgm:chPref val="1"/>
        </dgm:presLayoutVars>
      </dgm:prSet>
      <dgm:spPr>
        <a:prstGeom prst="rect">
          <a:avLst/>
        </a:prstGeom>
      </dgm:spPr>
    </dgm:pt>
    <dgm:pt modelId="{26C2295D-42E0-41C5-8B47-C82164646E5C}" type="pres">
      <dgm:prSet presAssocID="{E950D3C2-0472-429B-98B0-86C856FA65A1}" presName="sibTrans" presStyleCnt="0"/>
      <dgm:spPr/>
    </dgm:pt>
    <dgm:pt modelId="{B35AC086-3D53-473A-9AC9-09E397585F82}" type="pres">
      <dgm:prSet presAssocID="{7D1766B6-66CF-40CE-9693-BD20AFFFA3C9}" presName="compNode" presStyleCnt="0"/>
      <dgm:spPr/>
    </dgm:pt>
    <dgm:pt modelId="{AB9CFA30-80BB-4CBE-9CD8-BDB5E9753036}" type="pres">
      <dgm:prSet presAssocID="{7D1766B6-66CF-40CE-9693-BD20AFFFA3C9}" presName="iconBgRect" presStyleLbl="bgShp" presStyleIdx="3" presStyleCnt="4"/>
      <dgm:spPr>
        <a:noFill/>
      </dgm:spPr>
    </dgm:pt>
    <dgm:pt modelId="{3B505E4C-CA1F-4180-AD3B-9413D55B103E}" type="pres">
      <dgm:prSet presAssocID="{7D1766B6-66CF-40CE-9693-BD20AFFFA3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A52F42F-EEA0-44B3-B748-B3BEB14B1E36}" type="pres">
      <dgm:prSet presAssocID="{7D1766B6-66CF-40CE-9693-BD20AFFFA3C9}" presName="spaceRect" presStyleCnt="0"/>
      <dgm:spPr/>
    </dgm:pt>
    <dgm:pt modelId="{7DA92A6E-F038-46D1-A456-33051C764A8B}" type="pres">
      <dgm:prSet presAssocID="{7D1766B6-66CF-40CE-9693-BD20AFFFA3C9}" presName="textRect" presStyleLbl="revTx" presStyleIdx="3" presStyleCnt="4">
        <dgm:presLayoutVars>
          <dgm:chMax val="1"/>
          <dgm:chPref val="1"/>
        </dgm:presLayoutVars>
      </dgm:prSet>
      <dgm:spPr>
        <a:prstGeom prst="rect">
          <a:avLst/>
        </a:prstGeom>
      </dgm:spPr>
    </dgm:pt>
  </dgm:ptLst>
  <dgm:cxnLst>
    <dgm:cxn modelId="{BDC8DB12-5AB2-AD47-84CD-925932D590A0}" type="presOf" srcId="{BC68B812-A325-41D8-A08E-C2392666DF66}" destId="{9E96DB26-9770-4D6D-9455-A20B7E0EBF8C}" srcOrd="0" destOrd="0" presId="urn:microsoft.com/office/officeart/2018/5/layout/IconCircleLabelList"/>
    <dgm:cxn modelId="{5069DB61-6041-FD49-8EA7-4EE326F6CE45}" type="presOf" srcId="{65B3944D-D926-4D0F-A305-F5740000747A}" destId="{9053032A-E668-4011-8EE5-5E356FF2FB6B}"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11AC1149-7888-014D-BECD-51B658FC0001}" type="presOf" srcId="{7D1766B6-66CF-40CE-9693-BD20AFFFA3C9}" destId="{7DA92A6E-F038-46D1-A456-33051C764A8B}" srcOrd="0" destOrd="0" presId="urn:microsoft.com/office/officeart/2018/5/layout/IconCircleLabelList"/>
    <dgm:cxn modelId="{23396E6D-45CC-874B-BBBF-87BB54F113EA}" type="presOf" srcId="{223932EA-8A4D-4270-95C3-913761557237}" destId="{1A37C356-0854-4A55-859A-10DB397A3024}"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E37D9CF8-DFE4-4379-9C72-27346573699A}" srcId="{D7951F77-4E36-4893-91C6-3151A6D51694}" destId="{223932EA-8A4D-4270-95C3-913761557237}" srcOrd="1" destOrd="0" parTransId="{E01D4CB3-97D0-4857-AF09-DED2BE24BAAC}" sibTransId="{C201C5C8-D4F2-4559-AF23-68BB4B3E7FB1}"/>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 modelId="{859D5017-7230-FB4E-94AD-047D1335E5BD}" type="presParOf" srcId="{F899A4D3-2C9C-4287-A235-DE3E047E7C22}" destId="{26C2295D-42E0-41C5-8B47-C82164646E5C}" srcOrd="5" destOrd="0" presId="urn:microsoft.com/office/officeart/2018/5/layout/IconCircleLabelList"/>
    <dgm:cxn modelId="{AF12D39B-DD68-5A4B-87E0-714C70F4D7C4}" type="presParOf" srcId="{F899A4D3-2C9C-4287-A235-DE3E047E7C22}" destId="{B35AC086-3D53-473A-9AC9-09E397585F82}" srcOrd="6" destOrd="0" presId="urn:microsoft.com/office/officeart/2018/5/layout/IconCircleLabelList"/>
    <dgm:cxn modelId="{E5EE2F91-9E9C-1B45-AA06-EEC3B7942487}" type="presParOf" srcId="{B35AC086-3D53-473A-9AC9-09E397585F82}" destId="{AB9CFA30-80BB-4CBE-9CD8-BDB5E9753036}" srcOrd="0" destOrd="0" presId="urn:microsoft.com/office/officeart/2018/5/layout/IconCircleLabelList"/>
    <dgm:cxn modelId="{2409393D-61F0-2148-90EA-2B7F6A0F538D}" type="presParOf" srcId="{B35AC086-3D53-473A-9AC9-09E397585F82}" destId="{3B505E4C-CA1F-4180-AD3B-9413D55B103E}" srcOrd="1" destOrd="0" presId="urn:microsoft.com/office/officeart/2018/5/layout/IconCircleLabelList"/>
    <dgm:cxn modelId="{91A098FF-0967-A249-9E35-C3C079104C7F}" type="presParOf" srcId="{B35AC086-3D53-473A-9AC9-09E397585F82}" destId="{2A52F42F-EEA0-44B3-B748-B3BEB14B1E36}" srcOrd="2" destOrd="0" presId="urn:microsoft.com/office/officeart/2018/5/layout/IconCircleLabelList"/>
    <dgm:cxn modelId="{9C84FE3F-12E3-2D4D-B7D2-C18633251A01}" type="presParOf" srcId="{B35AC086-3D53-473A-9AC9-09E397585F82}" destId="{7DA92A6E-F038-46D1-A456-33051C764A8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6487" y="1226269"/>
        <a:ext cx="2660957" cy="2350492"/>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690563"/>
        <a:ext cx="725722" cy="639390"/>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3698721" y="1226269"/>
        <a:ext cx="2660957" cy="2350492"/>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644847"/>
        <a:ext cx="591986" cy="73082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390954" y="1226269"/>
        <a:ext cx="2660957" cy="2350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3486" y="785918"/>
          <a:ext cx="2183085" cy="873234"/>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01</a:t>
          </a:r>
        </a:p>
      </dsp:txBody>
      <dsp:txXfrm>
        <a:off x="3486" y="785918"/>
        <a:ext cx="2183085" cy="873234"/>
      </dsp:txXfrm>
    </dsp:sp>
    <dsp:sp modelId="{79CA1122-69FB-0B4E-B2C9-4D2ECE3F8377}">
      <dsp:nvSpPr>
        <dsp:cNvPr id="0" name=""/>
        <dsp:cNvSpPr/>
      </dsp:nvSpPr>
      <dsp:spPr>
        <a:xfrm>
          <a:off x="3486" y="1768306"/>
          <a:ext cx="1746468"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sp:txBody>
      <dsp:txXfrm>
        <a:off x="3486" y="1768306"/>
        <a:ext cx="1746468" cy="1206562"/>
      </dsp:txXfrm>
    </dsp:sp>
    <dsp:sp modelId="{3FE0BECA-F8E9-F948-9E5B-A2C88CDF4684}">
      <dsp:nvSpPr>
        <dsp:cNvPr id="0" name=""/>
        <dsp:cNvSpPr/>
      </dsp:nvSpPr>
      <dsp:spPr>
        <a:xfrm>
          <a:off x="1970571" y="785918"/>
          <a:ext cx="2183085" cy="873234"/>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02</a:t>
          </a:r>
        </a:p>
      </dsp:txBody>
      <dsp:txXfrm>
        <a:off x="1970571" y="785918"/>
        <a:ext cx="2183085" cy="873234"/>
      </dsp:txXfrm>
    </dsp:sp>
    <dsp:sp modelId="{E0B80017-40D4-A441-897E-5DB40659239C}">
      <dsp:nvSpPr>
        <dsp:cNvPr id="0" name=""/>
        <dsp:cNvSpPr/>
      </dsp:nvSpPr>
      <dsp:spPr>
        <a:xfrm>
          <a:off x="1970571" y="1768306"/>
          <a:ext cx="1746468"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1970571" y="1768306"/>
        <a:ext cx="1746468" cy="1206562"/>
      </dsp:txXfrm>
    </dsp:sp>
    <dsp:sp modelId="{81520718-E0A3-F74D-A443-828F2E61E496}">
      <dsp:nvSpPr>
        <dsp:cNvPr id="0" name=""/>
        <dsp:cNvSpPr/>
      </dsp:nvSpPr>
      <dsp:spPr>
        <a:xfrm>
          <a:off x="3937657" y="785918"/>
          <a:ext cx="2183085" cy="873234"/>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03</a:t>
          </a:r>
        </a:p>
      </dsp:txBody>
      <dsp:txXfrm>
        <a:off x="3937657" y="785918"/>
        <a:ext cx="2183085" cy="873234"/>
      </dsp:txXfrm>
    </dsp:sp>
    <dsp:sp modelId="{8A27EB0C-FEE2-BE49-9979-EC1C219DE78D}">
      <dsp:nvSpPr>
        <dsp:cNvPr id="0" name=""/>
        <dsp:cNvSpPr/>
      </dsp:nvSpPr>
      <dsp:spPr>
        <a:xfrm>
          <a:off x="3937657" y="1768306"/>
          <a:ext cx="1746468"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3937657" y="1768306"/>
        <a:ext cx="1746468" cy="1206562"/>
      </dsp:txXfrm>
    </dsp:sp>
    <dsp:sp modelId="{0CD56FB9-D72E-9940-8548-010CDB0C9363}">
      <dsp:nvSpPr>
        <dsp:cNvPr id="0" name=""/>
        <dsp:cNvSpPr/>
      </dsp:nvSpPr>
      <dsp:spPr>
        <a:xfrm>
          <a:off x="5904742" y="785918"/>
          <a:ext cx="2183085" cy="873234"/>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04</a:t>
          </a:r>
          <a:endParaRPr lang="ru-RU" sz="1600" b="1" kern="1200" dirty="0">
            <a:effectLst/>
            <a:latin typeface="+mj-lt"/>
          </a:endParaRPr>
        </a:p>
      </dsp:txBody>
      <dsp:txXfrm>
        <a:off x="5904742" y="785918"/>
        <a:ext cx="2183085" cy="873234"/>
      </dsp:txXfrm>
    </dsp:sp>
    <dsp:sp modelId="{F38F5139-7DF1-3240-BF8A-0D0B02C34E33}">
      <dsp:nvSpPr>
        <dsp:cNvPr id="0" name=""/>
        <dsp:cNvSpPr/>
      </dsp:nvSpPr>
      <dsp:spPr>
        <a:xfrm>
          <a:off x="5904742" y="1768306"/>
          <a:ext cx="1746468"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90000"/>
            </a:lnSpc>
            <a:spcBef>
              <a:spcPct val="0"/>
            </a:spcBef>
            <a:spcAft>
              <a:spcPts val="0"/>
            </a:spcAft>
            <a:buNone/>
          </a:pPr>
          <a:r>
            <a:rPr lang="en-US" sz="1200" kern="1200" dirty="0">
              <a:latin typeface="+mn-lt"/>
              <a:ea typeface="+mn-ea"/>
              <a:cs typeface="+mn-cs"/>
            </a:rPr>
            <a:t>Lorem ipsum dolor sit amet, consectetuer adipiscing elit, </a:t>
          </a:r>
        </a:p>
      </dsp:txBody>
      <dsp:txXfrm>
        <a:off x="5904742" y="1768306"/>
        <a:ext cx="1746468" cy="1206562"/>
      </dsp:txXfrm>
    </dsp:sp>
    <dsp:sp modelId="{BB3B3198-26D7-164E-981A-C5A96DD0DBEF}">
      <dsp:nvSpPr>
        <dsp:cNvPr id="0" name=""/>
        <dsp:cNvSpPr/>
      </dsp:nvSpPr>
      <dsp:spPr>
        <a:xfrm>
          <a:off x="7871828" y="785918"/>
          <a:ext cx="2183085" cy="873234"/>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05</a:t>
          </a:r>
          <a:endParaRPr lang="ru-RU" sz="1600" b="1" kern="1200" dirty="0">
            <a:effectLst/>
            <a:latin typeface="+mj-lt"/>
          </a:endParaRPr>
        </a:p>
      </dsp:txBody>
      <dsp:txXfrm>
        <a:off x="7871828" y="785918"/>
        <a:ext cx="2183085" cy="873234"/>
      </dsp:txXfrm>
    </dsp:sp>
    <dsp:sp modelId="{7DDD8217-14DA-AF4E-9FE3-03C109C46553}">
      <dsp:nvSpPr>
        <dsp:cNvPr id="0" name=""/>
        <dsp:cNvSpPr/>
      </dsp:nvSpPr>
      <dsp:spPr>
        <a:xfrm>
          <a:off x="7871828" y="1768306"/>
          <a:ext cx="1746468"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0" lvl="0" indent="0" algn="l" defTabSz="533400">
            <a:lnSpc>
              <a:spcPct val="90000"/>
            </a:lnSpc>
            <a:spcBef>
              <a:spcPct val="0"/>
            </a:spcBef>
            <a:spcAft>
              <a:spcPts val="0"/>
            </a:spcAft>
            <a:buNone/>
          </a:pPr>
          <a:r>
            <a:rPr lang="en-US" sz="1100" kern="1200" dirty="0">
              <a:latin typeface="+mn-lt"/>
              <a:ea typeface="+mn-ea"/>
              <a:cs typeface="+mn-cs"/>
            </a:rPr>
            <a:t>Lorem ipsum dolor sit amet, consectetuer adipiscing elit, </a:t>
          </a:r>
        </a:p>
      </dsp:txBody>
      <dsp:txXfrm>
        <a:off x="7871828" y="1768306"/>
        <a:ext cx="1746468" cy="12065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64738"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998738" y="1022430"/>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233099" y="2228430"/>
          <a:ext cx="2161278"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LinkedIn</a:t>
          </a:r>
          <a:br>
            <a:rPr lang="en-US" sz="1600" kern="1200" dirty="0">
              <a:latin typeface="+mj-lt"/>
              <a:ea typeface="+mn-ea"/>
              <a:cs typeface="+mn-cs"/>
            </a:rPr>
          </a:br>
          <a:r>
            <a:rPr lang="en-US" sz="1600" kern="1200" cap="none" dirty="0">
              <a:latin typeface="+mj-lt"/>
              <a:ea typeface="+mn-ea"/>
              <a:cs typeface="+mn-cs"/>
            </a:rPr>
            <a:t>ANGELICAASTROM</a:t>
          </a:r>
          <a:endParaRPr lang="en-US" sz="1600" kern="1200" dirty="0">
            <a:latin typeface="+mj-lt"/>
            <a:ea typeface="+mn-ea"/>
            <a:cs typeface="+mn-cs"/>
          </a:endParaRPr>
        </a:p>
      </dsp:txBody>
      <dsp:txXfrm>
        <a:off x="233099" y="2228430"/>
        <a:ext cx="2161278" cy="743927"/>
      </dsp:txXfrm>
    </dsp:sp>
    <dsp:sp modelId="{1FC3D828-343B-42C4-A35E-FB3CAA3FB1B3}">
      <dsp:nvSpPr>
        <dsp:cNvPr id="0" name=""/>
        <dsp:cNvSpPr/>
      </dsp:nvSpPr>
      <dsp:spPr>
        <a:xfrm>
          <a:off x="3060377"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3294377" y="1022430"/>
          <a:ext cx="630000" cy="63000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2709377"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Twitter</a:t>
          </a:r>
          <a:br>
            <a:rPr lang="en-US" sz="1600" kern="1200" dirty="0">
              <a:latin typeface="+mj-lt"/>
              <a:ea typeface="+mn-ea"/>
              <a:cs typeface="+mn-cs"/>
            </a:rPr>
          </a:br>
          <a:r>
            <a:rPr lang="en-US" sz="1600" kern="1200" dirty="0">
              <a:latin typeface="+mj-lt"/>
              <a:ea typeface="+mn-ea"/>
              <a:cs typeface="+mn-cs"/>
            </a:rPr>
            <a:t>@</a:t>
          </a:r>
          <a:r>
            <a:rPr lang="en-US" sz="1600" kern="1200" cap="none" dirty="0">
              <a:latin typeface="+mj-lt"/>
              <a:ea typeface="+mn-ea"/>
              <a:cs typeface="+mn-cs"/>
            </a:rPr>
            <a:t>AASTROM</a:t>
          </a:r>
          <a:endParaRPr lang="en-US" sz="1600" kern="1200" dirty="0">
            <a:latin typeface="+mj-lt"/>
            <a:ea typeface="+mn-ea"/>
            <a:cs typeface="+mn-cs"/>
          </a:endParaRPr>
        </a:p>
      </dsp:txBody>
      <dsp:txXfrm>
        <a:off x="2709377" y="2228430"/>
        <a:ext cx="1800000" cy="743927"/>
      </dsp:txXfrm>
    </dsp:sp>
    <dsp:sp modelId="{AA942612-CA7A-414A-8A41-5AF47E8BF18D}">
      <dsp:nvSpPr>
        <dsp:cNvPr id="0" name=""/>
        <dsp:cNvSpPr/>
      </dsp:nvSpPr>
      <dsp:spPr>
        <a:xfrm>
          <a:off x="5718339"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5952339" y="1022430"/>
          <a:ext cx="630000" cy="63000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4824378" y="2228430"/>
          <a:ext cx="2885922"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Email</a:t>
          </a:r>
          <a:br>
            <a:rPr lang="en-US" sz="1600" kern="1200" dirty="0">
              <a:latin typeface="+mj-lt"/>
              <a:ea typeface="+mn-ea"/>
              <a:cs typeface="+mn-cs"/>
            </a:rPr>
          </a:br>
          <a:r>
            <a:rPr lang="en-US" sz="1600" kern="1200" dirty="0">
              <a:latin typeface="+mj-lt"/>
              <a:ea typeface="+mn-ea"/>
              <a:cs typeface="+mn-cs"/>
            </a:rPr>
            <a:t>ANGELCIA@contoso.com</a:t>
          </a:r>
        </a:p>
      </dsp:txBody>
      <dsp:txXfrm>
        <a:off x="4824378" y="2228430"/>
        <a:ext cx="2885922" cy="743927"/>
      </dsp:txXfrm>
    </dsp:sp>
    <dsp:sp modelId="{AB9CFA30-80BB-4CBE-9CD8-BDB5E9753036}">
      <dsp:nvSpPr>
        <dsp:cNvPr id="0" name=""/>
        <dsp:cNvSpPr/>
      </dsp:nvSpPr>
      <dsp:spPr>
        <a:xfrm>
          <a:off x="8376300"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3B505E4C-CA1F-4180-AD3B-9413D55B103E}">
      <dsp:nvSpPr>
        <dsp:cNvPr id="0" name=""/>
        <dsp:cNvSpPr/>
      </dsp:nvSpPr>
      <dsp:spPr>
        <a:xfrm>
          <a:off x="8610300" y="1022430"/>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92A6E-F038-46D1-A456-33051C764A8B}">
      <dsp:nvSpPr>
        <dsp:cNvPr id="0" name=""/>
        <dsp:cNvSpPr/>
      </dsp:nvSpPr>
      <dsp:spPr>
        <a:xfrm>
          <a:off x="8025300"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Phone</a:t>
          </a:r>
          <a:br>
            <a:rPr lang="en-US" sz="1600" kern="1200" dirty="0">
              <a:latin typeface="+mj-lt"/>
              <a:ea typeface="+mn-ea"/>
              <a:cs typeface="+mn-cs"/>
            </a:rPr>
          </a:br>
          <a:r>
            <a:rPr lang="en-US" sz="1600" kern="1200" dirty="0">
              <a:latin typeface="+mj-lt"/>
              <a:ea typeface="+mn-ea"/>
              <a:cs typeface="+mn-cs"/>
            </a:rPr>
            <a:t>231-555-0188</a:t>
          </a:r>
        </a:p>
      </dsp:txBody>
      <dsp:txXfrm>
        <a:off x="8025300" y="2228430"/>
        <a:ext cx="1800000" cy="7439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2">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pPr/>
              <a:t>12/1/2020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pPr/>
              <a:t>12/1/2020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pPr/>
              <a:t>12/1/2020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pPr/>
              <a:t>12/1/2020</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pPr/>
              <a:t>12/1/2020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pPr/>
              <a:t>12/1/2020</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pPr/>
              <a:t>12/1/2020</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pPr/>
              <a:t>12/1/2020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pPr/>
              <a:t>12/1/2020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pPr/>
              <a:t>12/1/2020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pPr/>
              <a:t>12/1/2020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pPr/>
              <a:t>12/1/2020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pPr/>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pPr/>
              <a:t>12/1/2020</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Maximum Flow Problem</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Abira Jeoffery, Laiba Fatima Khan, Zainab Ali Vyajkora, Syed Muhammad Hasan Haider</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670" y="955571"/>
            <a:ext cx="5711810" cy="587584"/>
          </a:xfrm>
        </p:spPr>
        <p:txBody>
          <a:bodyPr/>
          <a:lstStyle/>
          <a:p>
            <a:pPr algn="ctr"/>
            <a:r>
              <a:rPr lang="en-GB" dirty="0"/>
              <a:t>Ford-Fulkerson Algorithm</a:t>
            </a:r>
          </a:p>
        </p:txBody>
      </p:sp>
      <p:sp>
        <p:nvSpPr>
          <p:cNvPr id="3" name="Content Placeholder 2"/>
          <p:cNvSpPr>
            <a:spLocks noGrp="1"/>
          </p:cNvSpPr>
          <p:nvPr>
            <p:ph sz="half" idx="2"/>
          </p:nvPr>
        </p:nvSpPr>
        <p:spPr>
          <a:xfrm>
            <a:off x="871870" y="1960889"/>
            <a:ext cx="4233530" cy="3941540"/>
          </a:xfrm>
        </p:spPr>
        <p:txBody>
          <a:bodyPr/>
          <a:lstStyle/>
          <a:p>
            <a:endParaRPr lang="en-GB" dirty="0"/>
          </a:p>
          <a:p>
            <a:r>
              <a:rPr lang="en-GB" dirty="0"/>
              <a:t>Approach:</a:t>
            </a:r>
          </a:p>
          <a:p>
            <a:pPr marL="342900" indent="-342900">
              <a:buFont typeface="+mj-lt"/>
              <a:buAutoNum type="arabicPeriod"/>
            </a:pPr>
            <a:r>
              <a:rPr lang="en-GB" dirty="0"/>
              <a:t>Start with initial flow as 0.</a:t>
            </a:r>
          </a:p>
          <a:p>
            <a:pPr marL="342900" indent="-342900">
              <a:buFont typeface="+mj-lt"/>
              <a:buAutoNum type="arabicPeriod"/>
            </a:pPr>
            <a:r>
              <a:rPr lang="en-GB" dirty="0"/>
              <a:t>While there is an augmenting path from source to sink, add this path-flow to flow</a:t>
            </a:r>
          </a:p>
          <a:p>
            <a:pPr marL="342900" indent="-342900">
              <a:buFont typeface="+mj-lt"/>
              <a:buAutoNum type="arabicPeriod"/>
            </a:pPr>
            <a:r>
              <a:rPr lang="en-GB" dirty="0"/>
              <a:t>Return maximum flow.</a:t>
            </a:r>
          </a:p>
          <a:p>
            <a:endParaRPr lang="en-GB" dirty="0"/>
          </a:p>
        </p:txBody>
      </p:sp>
      <p:pic>
        <p:nvPicPr>
          <p:cNvPr id="5" name="Content Placeholder 4" descr="FF Algo.PNG"/>
          <p:cNvPicPr>
            <a:picLocks noGrp="1" noChangeAspect="1"/>
          </p:cNvPicPr>
          <p:nvPr>
            <p:ph sz="half" idx="14"/>
          </p:nvPr>
        </p:nvPicPr>
        <p:blipFill>
          <a:blip r:embed="rId2"/>
          <a:stretch>
            <a:fillRect/>
          </a:stretch>
        </p:blipFill>
        <p:spPr>
          <a:xfrm>
            <a:off x="5202237" y="2399179"/>
            <a:ext cx="5719763" cy="255754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942871"/>
            <a:ext cx="9194800" cy="587584"/>
          </a:xfrm>
        </p:spPr>
        <p:txBody>
          <a:bodyPr>
            <a:normAutofit/>
          </a:bodyPr>
          <a:lstStyle/>
          <a:p>
            <a:pPr algn="ctr"/>
            <a:r>
              <a:rPr lang="en-GB" dirty="0"/>
              <a:t>Ford-Fulkerson Algorithm: Time Complexity</a:t>
            </a:r>
          </a:p>
        </p:txBody>
      </p:sp>
      <p:pic>
        <p:nvPicPr>
          <p:cNvPr id="5" name="Content Placeholder 4" descr="FF Algo.PNG"/>
          <p:cNvPicPr>
            <a:picLocks noGrp="1" noChangeAspect="1"/>
          </p:cNvPicPr>
          <p:nvPr>
            <p:ph sz="half" idx="14"/>
          </p:nvPr>
        </p:nvPicPr>
        <p:blipFill>
          <a:blip r:embed="rId2"/>
          <a:stretch>
            <a:fillRect/>
          </a:stretch>
        </p:blipFill>
        <p:spPr>
          <a:xfrm>
            <a:off x="2552700" y="1929279"/>
            <a:ext cx="7023100" cy="3140317"/>
          </a:xfrm>
        </p:spPr>
      </p:pic>
      <p:sp>
        <p:nvSpPr>
          <p:cNvPr id="6" name="TextBox 5"/>
          <p:cNvSpPr txBox="1"/>
          <p:nvPr/>
        </p:nvSpPr>
        <p:spPr>
          <a:xfrm>
            <a:off x="8775700" y="2413000"/>
            <a:ext cx="774700" cy="338554"/>
          </a:xfrm>
          <a:prstGeom prst="rect">
            <a:avLst/>
          </a:prstGeom>
          <a:noFill/>
        </p:spPr>
        <p:txBody>
          <a:bodyPr wrap="square" rtlCol="0">
            <a:spAutoFit/>
          </a:bodyPr>
          <a:lstStyle/>
          <a:p>
            <a:r>
              <a:rPr lang="en-GB" sz="1600" b="1" dirty="0">
                <a:solidFill>
                  <a:srgbClr val="FF0000"/>
                </a:solidFill>
                <a:latin typeface="Arial" pitchFamily="34" charset="0"/>
                <a:cs typeface="Arial" pitchFamily="34" charset="0"/>
              </a:rPr>
              <a:t>O(E)</a:t>
            </a:r>
          </a:p>
        </p:txBody>
      </p:sp>
      <p:cxnSp>
        <p:nvCxnSpPr>
          <p:cNvPr id="13" name="Curved Connector 12"/>
          <p:cNvCxnSpPr/>
          <p:nvPr/>
        </p:nvCxnSpPr>
        <p:spPr>
          <a:xfrm rot="10800000" flipV="1">
            <a:off x="8305800" y="2641600"/>
            <a:ext cx="457200" cy="127000"/>
          </a:xfrm>
          <a:prstGeom prst="curvedConnector3">
            <a:avLst>
              <a:gd name="adj1" fmla="val 50000"/>
            </a:avLst>
          </a:prstGeom>
          <a:ln w="38100">
            <a:solidFill>
              <a:srgbClr val="C00000"/>
            </a:solidFill>
            <a:tailEnd type="arrow"/>
          </a:ln>
          <a:effectLst>
            <a:outerShdw blurRad="50800" dist="50800" dir="5400000" algn="ctr" rotWithShape="0">
              <a:srgbClr val="D0D1D9"/>
            </a:outerShdw>
          </a:effectLst>
          <a:scene3d>
            <a:camera prst="orthographicFront"/>
            <a:lightRig rig="threePt" dir="t"/>
          </a:scene3d>
          <a:sp3d extrusionH="76200">
            <a:extrusionClr>
              <a:srgbClr val="C00000"/>
            </a:extrusionClr>
          </a:sp3d>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10800000" flipV="1">
            <a:off x="6223000" y="3543300"/>
            <a:ext cx="457200" cy="127000"/>
          </a:xfrm>
          <a:prstGeom prst="curvedConnector3">
            <a:avLst>
              <a:gd name="adj1" fmla="val 38889"/>
            </a:avLst>
          </a:prstGeom>
          <a:ln w="38100">
            <a:solidFill>
              <a:srgbClr val="C00000"/>
            </a:solidFill>
            <a:tailEnd type="arrow"/>
          </a:ln>
          <a:effectLst>
            <a:outerShdw blurRad="50800" dist="50800" dir="5400000" algn="ctr" rotWithShape="0">
              <a:srgbClr val="D0D1D9"/>
            </a:outerShdw>
          </a:effectLst>
          <a:scene3d>
            <a:camera prst="orthographicFront"/>
            <a:lightRig rig="threePt" dir="t"/>
          </a:scene3d>
          <a:sp3d extrusionH="76200">
            <a:extrusionClr>
              <a:srgbClr val="C00000"/>
            </a:extrusionClr>
          </a:sp3d>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680200" y="3340100"/>
            <a:ext cx="774700" cy="338554"/>
          </a:xfrm>
          <a:prstGeom prst="rect">
            <a:avLst/>
          </a:prstGeom>
          <a:noFill/>
        </p:spPr>
        <p:txBody>
          <a:bodyPr wrap="square" rtlCol="0">
            <a:spAutoFit/>
          </a:bodyPr>
          <a:lstStyle/>
          <a:p>
            <a:r>
              <a:rPr lang="en-GB" sz="1600" b="1" dirty="0">
                <a:solidFill>
                  <a:srgbClr val="FF0000"/>
                </a:solidFill>
                <a:latin typeface="Arial" pitchFamily="34" charset="0"/>
                <a:cs typeface="Arial" pitchFamily="34" charset="0"/>
              </a:rPr>
              <a:t>O(f)</a:t>
            </a:r>
          </a:p>
        </p:txBody>
      </p:sp>
      <p:sp>
        <p:nvSpPr>
          <p:cNvPr id="34" name="TextBox 33"/>
          <p:cNvSpPr txBox="1"/>
          <p:nvPr/>
        </p:nvSpPr>
        <p:spPr>
          <a:xfrm>
            <a:off x="5257800" y="5245100"/>
            <a:ext cx="1866217" cy="369332"/>
          </a:xfrm>
          <a:prstGeom prst="rect">
            <a:avLst/>
          </a:prstGeom>
          <a:noFill/>
        </p:spPr>
        <p:txBody>
          <a:bodyPr wrap="none" rtlCol="0">
            <a:spAutoFit/>
          </a:bodyPr>
          <a:lstStyle/>
          <a:p>
            <a:r>
              <a:rPr lang="en-GB" b="1" dirty="0">
                <a:solidFill>
                  <a:srgbClr val="FF0000"/>
                </a:solidFill>
              </a:rPr>
              <a:t>O(E  . max |f|)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a:xfrm>
            <a:off x="4246441" y="725157"/>
            <a:ext cx="5711810" cy="587584"/>
          </a:xfrm>
        </p:spPr>
        <p:txBody>
          <a:bodyPr/>
          <a:lstStyle/>
          <a:p>
            <a:r>
              <a:rPr lang="en-US" dirty="0"/>
              <a:t>Dinic's Algorithm</a:t>
            </a:r>
          </a:p>
        </p:txBody>
      </p:sp>
      <p:pic>
        <p:nvPicPr>
          <p:cNvPr id="4" name="Picture 5" descr="Text&#10;&#10;Description automatically generated">
            <a:extLst>
              <a:ext uri="{FF2B5EF4-FFF2-40B4-BE49-F238E27FC236}">
                <a16:creationId xmlns:a16="http://schemas.microsoft.com/office/drawing/2014/main" id="{F21E0872-B8AD-4AEF-AFF0-0E7B5B537CD2}"/>
              </a:ext>
            </a:extLst>
          </p:cNvPr>
          <p:cNvPicPr>
            <a:picLocks noGrp="1" noChangeAspect="1"/>
          </p:cNvPicPr>
          <p:nvPr>
            <p:ph sz="half" idx="2"/>
          </p:nvPr>
        </p:nvPicPr>
        <p:blipFill>
          <a:blip r:embed="rId2"/>
          <a:stretch>
            <a:fillRect/>
          </a:stretch>
        </p:blipFill>
        <p:spPr>
          <a:xfrm>
            <a:off x="5827186" y="1578982"/>
            <a:ext cx="4754680" cy="3968755"/>
          </a:xfrm>
        </p:spPr>
      </p:pic>
      <p:pic>
        <p:nvPicPr>
          <p:cNvPr id="7" name="Picture 7" descr="Text&#10;&#10;Description automatically generated">
            <a:extLst>
              <a:ext uri="{FF2B5EF4-FFF2-40B4-BE49-F238E27FC236}">
                <a16:creationId xmlns:a16="http://schemas.microsoft.com/office/drawing/2014/main" id="{861A8E00-1414-4473-8E29-FF44405F1D72}"/>
              </a:ext>
            </a:extLst>
          </p:cNvPr>
          <p:cNvPicPr>
            <a:picLocks noGrp="1" noChangeAspect="1"/>
          </p:cNvPicPr>
          <p:nvPr>
            <p:ph sz="half" idx="14"/>
          </p:nvPr>
        </p:nvPicPr>
        <p:blipFill>
          <a:blip r:embed="rId3"/>
          <a:stretch>
            <a:fillRect/>
          </a:stretch>
        </p:blipFill>
        <p:spPr>
          <a:xfrm>
            <a:off x="659599" y="1528134"/>
            <a:ext cx="4922505" cy="4197112"/>
          </a:xfrm>
        </p:spPr>
      </p:pic>
    </p:spTree>
    <p:extLst>
      <p:ext uri="{BB962C8B-B14F-4D97-AF65-F5344CB8AC3E}">
        <p14:creationId xmlns:p14="http://schemas.microsoft.com/office/powerpoint/2010/main" val="238972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a:xfrm>
            <a:off x="3960691" y="738764"/>
            <a:ext cx="5711810" cy="587584"/>
          </a:xfrm>
        </p:spPr>
        <p:txBody>
          <a:bodyPr/>
          <a:lstStyle/>
          <a:p>
            <a:r>
              <a:rPr lang="en-US" dirty="0"/>
              <a:t>Theoretical  Complexity</a:t>
            </a:r>
          </a:p>
        </p:txBody>
      </p:sp>
      <p:graphicFrame>
        <p:nvGraphicFramePr>
          <p:cNvPr id="12" name="Table 11">
            <a:extLst>
              <a:ext uri="{FF2B5EF4-FFF2-40B4-BE49-F238E27FC236}">
                <a16:creationId xmlns:a16="http://schemas.microsoft.com/office/drawing/2014/main" id="{1657DE2E-2878-405A-BAF4-F8C5C3473CE3}"/>
              </a:ext>
            </a:extLst>
          </p:cNvPr>
          <p:cNvGraphicFramePr>
            <a:graphicFrameLocks noGrp="1"/>
          </p:cNvGraphicFramePr>
          <p:nvPr>
            <p:extLst>
              <p:ext uri="{D42A27DB-BD31-4B8C-83A1-F6EECF244321}">
                <p14:modId xmlns:p14="http://schemas.microsoft.com/office/powerpoint/2010/main" val="136395258"/>
              </p:ext>
            </p:extLst>
          </p:nvPr>
        </p:nvGraphicFramePr>
        <p:xfrm>
          <a:off x="1632856" y="1945821"/>
          <a:ext cx="7119175" cy="3116033"/>
        </p:xfrm>
        <a:graphic>
          <a:graphicData uri="http://schemas.openxmlformats.org/drawingml/2006/table">
            <a:tbl>
              <a:tblPr firstRow="1" bandRow="1">
                <a:tableStyleId>{5C22544A-7EE6-4342-B048-85BDC9FD1C3A}</a:tableStyleId>
              </a:tblPr>
              <a:tblGrid>
                <a:gridCol w="1423834">
                  <a:extLst>
                    <a:ext uri="{9D8B030D-6E8A-4147-A177-3AD203B41FA5}">
                      <a16:colId xmlns:a16="http://schemas.microsoft.com/office/drawing/2014/main" val="3170021618"/>
                    </a:ext>
                  </a:extLst>
                </a:gridCol>
                <a:gridCol w="5695341">
                  <a:extLst>
                    <a:ext uri="{9D8B030D-6E8A-4147-A177-3AD203B41FA5}">
                      <a16:colId xmlns:a16="http://schemas.microsoft.com/office/drawing/2014/main" val="1940667019"/>
                    </a:ext>
                  </a:extLst>
                </a:gridCol>
              </a:tblGrid>
              <a:tr h="276981">
                <a:tc>
                  <a:txBody>
                    <a:bodyPr/>
                    <a:lstStyle/>
                    <a:p>
                      <a:pPr marL="0" marR="0">
                        <a:spcBef>
                          <a:spcPts val="600"/>
                        </a:spcBef>
                        <a:spcAft>
                          <a:spcPts val="0"/>
                        </a:spcAft>
                      </a:pPr>
                      <a:r>
                        <a:rPr lang="en-US" sz="1100">
                          <a:effectLst/>
                        </a:rPr>
                        <a:t> </a:t>
                      </a:r>
                      <a:endParaRPr lang="en-US" sz="1100">
                        <a:solidFill>
                          <a:srgbClr val="595959"/>
                        </a:solidFill>
                        <a:effectLst/>
                        <a:latin typeface="Constantia" panose="02030602050306030303" pitchFamily="18" charset="0"/>
                      </a:endParaRPr>
                    </a:p>
                  </a:txBody>
                  <a:tcPr marL="68580" marR="68580" marT="0" marB="0"/>
                </a:tc>
                <a:tc>
                  <a:txBody>
                    <a:bodyPr/>
                    <a:lstStyle/>
                    <a:p>
                      <a:pPr marL="0" marR="0">
                        <a:spcBef>
                          <a:spcPts val="600"/>
                        </a:spcBef>
                        <a:spcAft>
                          <a:spcPts val="0"/>
                        </a:spcAft>
                      </a:pPr>
                      <a:r>
                        <a:rPr lang="en-US" sz="1100">
                          <a:effectLst/>
                        </a:rPr>
                        <a:t>THEORETICAL COMPLEXITY</a:t>
                      </a:r>
                      <a:endParaRPr lang="en-US" sz="1100">
                        <a:solidFill>
                          <a:srgbClr val="595959"/>
                        </a:solidFill>
                        <a:effectLst/>
                        <a:latin typeface="Constantia" panose="02030602050306030303" pitchFamily="18" charset="0"/>
                      </a:endParaRPr>
                    </a:p>
                  </a:txBody>
                  <a:tcPr marL="68580" marR="68580" marT="0" marB="0"/>
                </a:tc>
                <a:extLst>
                  <a:ext uri="{0D108BD9-81ED-4DB2-BD59-A6C34878D82A}">
                    <a16:rowId xmlns:a16="http://schemas.microsoft.com/office/drawing/2014/main" val="1935119865"/>
                  </a:ext>
                </a:extLst>
              </a:tr>
              <a:tr h="571272">
                <a:tc>
                  <a:txBody>
                    <a:bodyPr/>
                    <a:lstStyle/>
                    <a:p>
                      <a:pPr marL="0" marR="0">
                        <a:spcBef>
                          <a:spcPts val="600"/>
                        </a:spcBef>
                        <a:spcAft>
                          <a:spcPts val="0"/>
                        </a:spcAft>
                      </a:pPr>
                      <a:r>
                        <a:rPr lang="en-US" sz="1100">
                          <a:effectLst/>
                        </a:rPr>
                        <a:t>NAÏVE ALGORITHM</a:t>
                      </a:r>
                      <a:endParaRPr lang="en-US" sz="1100">
                        <a:solidFill>
                          <a:srgbClr val="595959"/>
                        </a:solidFill>
                        <a:effectLst/>
                        <a:latin typeface="Constantia" panose="02030602050306030303" pitchFamily="18" charset="0"/>
                      </a:endParaRPr>
                    </a:p>
                  </a:txBody>
                  <a:tcPr marL="68580" marR="68580" marT="0" marB="0"/>
                </a:tc>
                <a:tc>
                  <a:txBody>
                    <a:bodyPr/>
                    <a:lstStyle/>
                    <a:p>
                      <a:pPr marL="0" marR="0">
                        <a:spcBef>
                          <a:spcPts val="600"/>
                        </a:spcBef>
                        <a:spcAft>
                          <a:spcPts val="0"/>
                        </a:spcAft>
                      </a:pPr>
                      <a:r>
                        <a:rPr lang="en-US" sz="1100">
                          <a:effectLst/>
                        </a:rPr>
                        <a:t>O(E max| f |)</a:t>
                      </a:r>
                      <a:endParaRPr lang="en-US" sz="1100">
                        <a:solidFill>
                          <a:srgbClr val="595959"/>
                        </a:solidFill>
                        <a:effectLst/>
                        <a:latin typeface="Constantia" panose="02030602050306030303" pitchFamily="18" charset="0"/>
                      </a:endParaRPr>
                    </a:p>
                  </a:txBody>
                  <a:tcPr marL="68580" marR="68580" marT="0" marB="0"/>
                </a:tc>
                <a:extLst>
                  <a:ext uri="{0D108BD9-81ED-4DB2-BD59-A6C34878D82A}">
                    <a16:rowId xmlns:a16="http://schemas.microsoft.com/office/drawing/2014/main" val="1902108564"/>
                  </a:ext>
                </a:extLst>
              </a:tr>
              <a:tr h="848254">
                <a:tc>
                  <a:txBody>
                    <a:bodyPr/>
                    <a:lstStyle/>
                    <a:p>
                      <a:pPr marL="0" marR="0">
                        <a:spcBef>
                          <a:spcPts val="600"/>
                        </a:spcBef>
                        <a:spcAft>
                          <a:spcPts val="0"/>
                        </a:spcAft>
                      </a:pPr>
                      <a:r>
                        <a:rPr lang="en-US" sz="1100">
                          <a:effectLst/>
                        </a:rPr>
                        <a:t>FORD-FULKERSON ALGORITHM</a:t>
                      </a:r>
                      <a:endParaRPr lang="en-US" sz="1100">
                        <a:solidFill>
                          <a:srgbClr val="595959"/>
                        </a:solidFill>
                        <a:effectLst/>
                        <a:latin typeface="Constantia" panose="02030602050306030303" pitchFamily="18" charset="0"/>
                      </a:endParaRPr>
                    </a:p>
                  </a:txBody>
                  <a:tcPr marL="68580" marR="68580" marT="0" marB="0"/>
                </a:tc>
                <a:tc>
                  <a:txBody>
                    <a:bodyPr/>
                    <a:lstStyle/>
                    <a:p>
                      <a:pPr marL="0" marR="0">
                        <a:spcBef>
                          <a:spcPts val="600"/>
                        </a:spcBef>
                        <a:spcAft>
                          <a:spcPts val="0"/>
                        </a:spcAft>
                      </a:pPr>
                      <a:r>
                        <a:rPr lang="en-US" sz="1100">
                          <a:effectLst/>
                        </a:rPr>
                        <a:t>O(E max| f |)</a:t>
                      </a:r>
                      <a:endParaRPr lang="en-US" sz="1100">
                        <a:solidFill>
                          <a:srgbClr val="595959"/>
                        </a:solidFill>
                        <a:effectLst/>
                        <a:latin typeface="Constantia" panose="02030602050306030303" pitchFamily="18" charset="0"/>
                      </a:endParaRPr>
                    </a:p>
                  </a:txBody>
                  <a:tcPr marL="68580" marR="68580" marT="0" marB="0"/>
                </a:tc>
                <a:extLst>
                  <a:ext uri="{0D108BD9-81ED-4DB2-BD59-A6C34878D82A}">
                    <a16:rowId xmlns:a16="http://schemas.microsoft.com/office/drawing/2014/main" val="4249155570"/>
                  </a:ext>
                </a:extLst>
              </a:tr>
              <a:tr h="848254">
                <a:tc>
                  <a:txBody>
                    <a:bodyPr/>
                    <a:lstStyle/>
                    <a:p>
                      <a:pPr marL="0" marR="0">
                        <a:spcBef>
                          <a:spcPts val="600"/>
                        </a:spcBef>
                        <a:spcAft>
                          <a:spcPts val="0"/>
                        </a:spcAft>
                      </a:pPr>
                      <a:r>
                        <a:rPr lang="en-US" sz="1100">
                          <a:effectLst/>
                        </a:rPr>
                        <a:t>EDMOND-KARP ALGORITHM</a:t>
                      </a:r>
                      <a:endParaRPr lang="en-US" sz="1100">
                        <a:solidFill>
                          <a:srgbClr val="595959"/>
                        </a:solidFill>
                        <a:effectLst/>
                        <a:latin typeface="Constantia" panose="02030602050306030303" pitchFamily="18" charset="0"/>
                      </a:endParaRPr>
                    </a:p>
                  </a:txBody>
                  <a:tcPr marL="68580" marR="68580" marT="0" marB="0"/>
                </a:tc>
                <a:tc>
                  <a:txBody>
                    <a:bodyPr/>
                    <a:lstStyle/>
                    <a:p>
                      <a:pPr marL="0" marR="0">
                        <a:spcBef>
                          <a:spcPts val="600"/>
                        </a:spcBef>
                        <a:spcAft>
                          <a:spcPts val="0"/>
                        </a:spcAft>
                      </a:pPr>
                      <a:r>
                        <a:rPr lang="en-US" sz="1100">
                          <a:effectLst/>
                        </a:rPr>
                        <a:t>O(V E</a:t>
                      </a:r>
                      <a:r>
                        <a:rPr lang="en-US" sz="1800" baseline="30000">
                          <a:effectLst/>
                        </a:rPr>
                        <a:t>2</a:t>
                      </a:r>
                      <a:r>
                        <a:rPr lang="en-US" sz="1100">
                          <a:effectLst/>
                        </a:rPr>
                        <a:t>)</a:t>
                      </a:r>
                      <a:endParaRPr lang="en-US" sz="1100">
                        <a:solidFill>
                          <a:srgbClr val="595959"/>
                        </a:solidFill>
                        <a:effectLst/>
                        <a:latin typeface="Constantia" panose="02030602050306030303" pitchFamily="18" charset="0"/>
                      </a:endParaRPr>
                    </a:p>
                  </a:txBody>
                  <a:tcPr marL="68580" marR="68580" marT="0" marB="0"/>
                </a:tc>
                <a:extLst>
                  <a:ext uri="{0D108BD9-81ED-4DB2-BD59-A6C34878D82A}">
                    <a16:rowId xmlns:a16="http://schemas.microsoft.com/office/drawing/2014/main" val="1725004114"/>
                  </a:ext>
                </a:extLst>
              </a:tr>
              <a:tr h="571272">
                <a:tc>
                  <a:txBody>
                    <a:bodyPr/>
                    <a:lstStyle/>
                    <a:p>
                      <a:pPr marL="0" marR="0">
                        <a:spcBef>
                          <a:spcPts val="600"/>
                        </a:spcBef>
                        <a:spcAft>
                          <a:spcPts val="0"/>
                        </a:spcAft>
                      </a:pPr>
                      <a:r>
                        <a:rPr lang="en-US" sz="1100">
                          <a:effectLst/>
                        </a:rPr>
                        <a:t>DINIC’S ALGORITHM</a:t>
                      </a:r>
                      <a:endParaRPr lang="en-US" sz="1100">
                        <a:solidFill>
                          <a:srgbClr val="595959"/>
                        </a:solidFill>
                        <a:effectLst/>
                        <a:latin typeface="Constantia" panose="02030602050306030303" pitchFamily="18" charset="0"/>
                      </a:endParaRPr>
                    </a:p>
                  </a:txBody>
                  <a:tcPr marL="68580" marR="68580" marT="0" marB="0"/>
                </a:tc>
                <a:tc>
                  <a:txBody>
                    <a:bodyPr/>
                    <a:lstStyle/>
                    <a:p>
                      <a:pPr marL="0" marR="0">
                        <a:spcBef>
                          <a:spcPts val="600"/>
                        </a:spcBef>
                        <a:spcAft>
                          <a:spcPts val="0"/>
                        </a:spcAft>
                      </a:pPr>
                      <a:r>
                        <a:rPr lang="en-US" sz="1100">
                          <a:effectLst/>
                        </a:rPr>
                        <a:t>O(V</a:t>
                      </a:r>
                      <a:r>
                        <a:rPr lang="en-US" sz="1600" baseline="30000">
                          <a:effectLst/>
                        </a:rPr>
                        <a:t>2</a:t>
                      </a:r>
                      <a:r>
                        <a:rPr lang="en-US" sz="1100">
                          <a:effectLst/>
                        </a:rPr>
                        <a:t> E)</a:t>
                      </a:r>
                      <a:endParaRPr lang="en-US" sz="1100">
                        <a:solidFill>
                          <a:srgbClr val="595959"/>
                        </a:solidFill>
                        <a:effectLst/>
                        <a:latin typeface="Constantia" panose="02030602050306030303" pitchFamily="18" charset="0"/>
                      </a:endParaRPr>
                    </a:p>
                  </a:txBody>
                  <a:tcPr marL="68580" marR="68580" marT="0" marB="0"/>
                </a:tc>
                <a:extLst>
                  <a:ext uri="{0D108BD9-81ED-4DB2-BD59-A6C34878D82A}">
                    <a16:rowId xmlns:a16="http://schemas.microsoft.com/office/drawing/2014/main" val="3390896499"/>
                  </a:ext>
                </a:extLst>
              </a:tr>
            </a:tbl>
          </a:graphicData>
        </a:graphic>
      </p:graphicFrame>
    </p:spTree>
    <p:extLst>
      <p:ext uri="{BB962C8B-B14F-4D97-AF65-F5344CB8AC3E}">
        <p14:creationId xmlns:p14="http://schemas.microsoft.com/office/powerpoint/2010/main" val="192340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a:xfrm>
            <a:off x="4137584" y="738764"/>
            <a:ext cx="5711810" cy="587584"/>
          </a:xfrm>
        </p:spPr>
        <p:txBody>
          <a:bodyPr/>
          <a:lstStyle/>
          <a:p>
            <a:r>
              <a:rPr lang="en-US" dirty="0"/>
              <a:t>Empirical  Complexity</a:t>
            </a:r>
          </a:p>
        </p:txBody>
      </p:sp>
      <p:pic>
        <p:nvPicPr>
          <p:cNvPr id="5" name="Picture 5" descr="Chart, line chart&#10;&#10;Description automatically generated">
            <a:extLst>
              <a:ext uri="{FF2B5EF4-FFF2-40B4-BE49-F238E27FC236}">
                <a16:creationId xmlns:a16="http://schemas.microsoft.com/office/drawing/2014/main" id="{F6587A92-9215-4F21-AE3A-FD5135B74FF3}"/>
              </a:ext>
            </a:extLst>
          </p:cNvPr>
          <p:cNvPicPr>
            <a:picLocks noChangeAspect="1"/>
          </p:cNvPicPr>
          <p:nvPr/>
        </p:nvPicPr>
        <p:blipFill>
          <a:blip r:embed="rId2"/>
          <a:stretch>
            <a:fillRect/>
          </a:stretch>
        </p:blipFill>
        <p:spPr>
          <a:xfrm>
            <a:off x="2479222" y="1479702"/>
            <a:ext cx="7151914" cy="4218364"/>
          </a:xfrm>
          <a:prstGeom prst="rect">
            <a:avLst/>
          </a:prstGeom>
        </p:spPr>
      </p:pic>
    </p:spTree>
    <p:extLst>
      <p:ext uri="{BB962C8B-B14F-4D97-AF65-F5344CB8AC3E}">
        <p14:creationId xmlns:p14="http://schemas.microsoft.com/office/powerpoint/2010/main" val="3733996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a:xfrm>
            <a:off x="4137584" y="738764"/>
            <a:ext cx="5711810" cy="587584"/>
          </a:xfrm>
        </p:spPr>
        <p:txBody>
          <a:bodyPr/>
          <a:lstStyle/>
          <a:p>
            <a:r>
              <a:rPr lang="en-US" dirty="0"/>
              <a:t>Empirical  Complexity</a:t>
            </a:r>
          </a:p>
        </p:txBody>
      </p:sp>
      <p:pic>
        <p:nvPicPr>
          <p:cNvPr id="6" name="Picture 6" descr="Chart, line chart&#10;&#10;Description automatically generated">
            <a:extLst>
              <a:ext uri="{FF2B5EF4-FFF2-40B4-BE49-F238E27FC236}">
                <a16:creationId xmlns:a16="http://schemas.microsoft.com/office/drawing/2014/main" id="{5AE932B8-4F35-4946-8EE5-0F7477B68CAA}"/>
              </a:ext>
            </a:extLst>
          </p:cNvPr>
          <p:cNvPicPr>
            <a:picLocks noChangeAspect="1"/>
          </p:cNvPicPr>
          <p:nvPr/>
        </p:nvPicPr>
        <p:blipFill>
          <a:blip r:embed="rId2"/>
          <a:stretch>
            <a:fillRect/>
          </a:stretch>
        </p:blipFill>
        <p:spPr>
          <a:xfrm>
            <a:off x="2343152" y="1553627"/>
            <a:ext cx="7356020" cy="4295030"/>
          </a:xfrm>
          <a:prstGeom prst="rect">
            <a:avLst/>
          </a:prstGeom>
        </p:spPr>
      </p:pic>
    </p:spTree>
    <p:extLst>
      <p:ext uri="{BB962C8B-B14F-4D97-AF65-F5344CB8AC3E}">
        <p14:creationId xmlns:p14="http://schemas.microsoft.com/office/powerpoint/2010/main" val="283946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a:xfrm>
            <a:off x="4137584" y="738764"/>
            <a:ext cx="5711810" cy="587584"/>
          </a:xfrm>
        </p:spPr>
        <p:txBody>
          <a:bodyPr/>
          <a:lstStyle/>
          <a:p>
            <a:r>
              <a:rPr lang="en-US" dirty="0"/>
              <a:t>Empirical  Complexity</a:t>
            </a:r>
          </a:p>
        </p:txBody>
      </p:sp>
      <p:pic>
        <p:nvPicPr>
          <p:cNvPr id="4" name="Picture 4" descr="Chart, line chart&#10;&#10;Description automatically generated">
            <a:extLst>
              <a:ext uri="{FF2B5EF4-FFF2-40B4-BE49-F238E27FC236}">
                <a16:creationId xmlns:a16="http://schemas.microsoft.com/office/drawing/2014/main" id="{01C173E5-7D4C-4828-9580-A8B2358C2498}"/>
              </a:ext>
            </a:extLst>
          </p:cNvPr>
          <p:cNvPicPr>
            <a:picLocks noChangeAspect="1"/>
          </p:cNvPicPr>
          <p:nvPr/>
        </p:nvPicPr>
        <p:blipFill>
          <a:blip r:embed="rId2"/>
          <a:stretch>
            <a:fillRect/>
          </a:stretch>
        </p:blipFill>
        <p:spPr>
          <a:xfrm>
            <a:off x="2506436" y="1550713"/>
            <a:ext cx="6716485" cy="3926663"/>
          </a:xfrm>
          <a:prstGeom prst="rect">
            <a:avLst/>
          </a:prstGeom>
        </p:spPr>
      </p:pic>
    </p:spTree>
    <p:extLst>
      <p:ext uri="{BB962C8B-B14F-4D97-AF65-F5344CB8AC3E}">
        <p14:creationId xmlns:p14="http://schemas.microsoft.com/office/powerpoint/2010/main" val="317661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18" name="Tab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2587237506"/>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err="1"/>
                        <a:t>Loem</a:t>
                      </a:r>
                      <a:r>
                        <a:rPr lang="en-US" sz="2400" cap="all" spc="150" dirty="0"/>
                        <a:t>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
        <p:nvSpPr>
          <p:cNvPr id="3" name="Title 2">
            <a:extLst>
              <a:ext uri="{FF2B5EF4-FFF2-40B4-BE49-F238E27FC236}">
                <a16:creationId xmlns:a16="http://schemas.microsoft.com/office/drawing/2014/main" id="{7A919A4A-6782-4892-8DF5-B25730CEACE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07400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dirty="0"/>
              <a:t>OUR TEAM</a:t>
            </a:r>
          </a:p>
        </p:txBody>
      </p:sp>
      <p:pic>
        <p:nvPicPr>
          <p:cNvPr id="40" name="Picture Placeholder 39" descr="Man in yellow shirt on blue background dancing">
            <a:extLst>
              <a:ext uri="{FF2B5EF4-FFF2-40B4-BE49-F238E27FC236}">
                <a16:creationId xmlns:a16="http://schemas.microsoft.com/office/drawing/2014/main" id="{3C0B9D68-8F30-E84F-9E2F-573FAA18E186}"/>
              </a:ext>
            </a:extLst>
          </p:cNvPr>
          <p:cNvPicPr>
            <a:picLocks noGrp="1" noChangeAspect="1"/>
          </p:cNvPicPr>
          <p:nvPr>
            <p:ph type="pic" sz="quarter" idx="14"/>
          </p:nvPr>
        </p:nvPicPr>
        <p:blipFill rotWithShape="1">
          <a:blip r:embed="rId2" cstate="email">
            <a:extLst>
              <a:ext uri="{28A0092B-C50C-407E-A947-70E740481C1C}">
                <a14:useLocalDpi xmlns:a14="http://schemas.microsoft.com/office/drawing/2010/main"/>
              </a:ext>
            </a:extLst>
          </a:blip>
          <a:srcRect/>
          <a:stretch/>
        </p:blipFill>
        <p:spPr>
          <a:xfrm>
            <a:off x="4659186" y="1930861"/>
            <a:ext cx="2919413" cy="2919413"/>
          </a:xfrm>
        </p:spPr>
      </p:pic>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dirty="0"/>
              <a:t>John</a:t>
            </a:r>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r>
              <a:rPr lang="en-US" dirty="0"/>
              <a:t>joe</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dirty="0"/>
              <a:t>sally</a:t>
            </a:r>
          </a:p>
        </p:txBody>
      </p:sp>
      <p:pic>
        <p:nvPicPr>
          <p:cNvPr id="38" name="Picture Placeholder 37" descr="Man in yellow shirt on yellow background dancing">
            <a:extLst>
              <a:ext uri="{FF2B5EF4-FFF2-40B4-BE49-F238E27FC236}">
                <a16:creationId xmlns:a16="http://schemas.microsoft.com/office/drawing/2014/main" id="{9D46B1A3-C5DA-C34C-93E4-11360375C631}"/>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r="-1"/>
          <a:stretch/>
        </p:blipFill>
        <p:spPr>
          <a:xfrm>
            <a:off x="1097279" y="1930861"/>
            <a:ext cx="2919413" cy="2919413"/>
          </a:xfrm>
        </p:spPr>
      </p:pic>
      <p:pic>
        <p:nvPicPr>
          <p:cNvPr id="36" name="Picture Placeholder 32" descr="Woman in a red outfit on red background smiling off camear ">
            <a:extLst>
              <a:ext uri="{FF2B5EF4-FFF2-40B4-BE49-F238E27FC236}">
                <a16:creationId xmlns:a16="http://schemas.microsoft.com/office/drawing/2014/main" id="{D125A9C2-4641-3146-8396-D22F8ACF5A7E}"/>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l="-772"/>
          <a:stretch/>
        </p:blipFill>
        <p:spPr>
          <a:xfrm>
            <a:off x="8221093" y="1930861"/>
            <a:ext cx="2919413" cy="2919413"/>
          </a:xfrm>
        </p:spPr>
      </p:pic>
    </p:spTree>
    <p:extLst>
      <p:ext uri="{BB962C8B-B14F-4D97-AF65-F5344CB8AC3E}">
        <p14:creationId xmlns:p14="http://schemas.microsoft.com/office/powerpoint/2010/main" val="1640389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OUR PRODUCTS/SERVICES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endParaRPr lang="en-US" dirty="0"/>
          </a:p>
        </p:txBody>
      </p:sp>
      <p:pic>
        <p:nvPicPr>
          <p:cNvPr id="7" name="Content Placeholder 6" descr="A close up of a person in glasses looking at her computer">
            <a:extLst>
              <a:ext uri="{FF2B5EF4-FFF2-40B4-BE49-F238E27FC236}">
                <a16:creationId xmlns:a16="http://schemas.microsoft.com/office/drawing/2014/main" id="{31DCECD3-2E44-5D44-9FA4-EC4D470EC66E}"/>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26533"/>
            <a:ext cx="4589462" cy="5604933"/>
          </a:xfrm>
        </p:spPr>
      </p:pic>
    </p:spTree>
    <p:extLst>
      <p:ext uri="{BB962C8B-B14F-4D97-AF65-F5344CB8AC3E}">
        <p14:creationId xmlns:p14="http://schemas.microsoft.com/office/powerpoint/2010/main" val="417620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Objective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Problem Description</a:t>
            </a:r>
          </a:p>
          <a:p>
            <a:r>
              <a:rPr lang="en-US" dirty="0"/>
              <a:t>Problem Application</a:t>
            </a:r>
          </a:p>
          <a:p>
            <a:r>
              <a:rPr lang="en-US" dirty="0"/>
              <a:t>Algorithms</a:t>
            </a:r>
          </a:p>
          <a:p>
            <a:r>
              <a:rPr lang="en-US" dirty="0"/>
              <a:t>Naïve Approach</a:t>
            </a:r>
          </a:p>
          <a:p>
            <a:r>
              <a:rPr lang="en-US" dirty="0"/>
              <a:t>Ford Fulkerson Algorithm</a:t>
            </a:r>
          </a:p>
          <a:p>
            <a:r>
              <a:rPr lang="en-US" dirty="0"/>
              <a:t>Edmond’s Karp Algorithm </a:t>
            </a:r>
          </a:p>
          <a:p>
            <a:r>
              <a:rPr lang="en-US" dirty="0"/>
              <a:t>Dinic’s Algorithm</a:t>
            </a:r>
          </a:p>
          <a:p>
            <a:r>
              <a:rPr lang="en-US" dirty="0"/>
              <a:t>Theoretical Complexity Comparison</a:t>
            </a:r>
          </a:p>
          <a:p>
            <a:r>
              <a:rPr lang="en-US" dirty="0"/>
              <a:t>Empirical Complexity Comparison</a:t>
            </a:r>
          </a:p>
          <a:p>
            <a:r>
              <a:rPr lang="en-US" dirty="0"/>
              <a:t>Conclusion</a:t>
            </a:r>
          </a:p>
          <a:p>
            <a:r>
              <a:rPr lang="en-US" dirty="0"/>
              <a:t>Thank you!</a:t>
            </a:r>
          </a:p>
          <a:p>
            <a:r>
              <a:rPr lang="en-US" dirty="0"/>
              <a:t>Credits</a:t>
            </a:r>
          </a:p>
        </p:txBody>
      </p:sp>
    </p:spTree>
    <p:extLst>
      <p:ext uri="{BB962C8B-B14F-4D97-AF65-F5344CB8AC3E}">
        <p14:creationId xmlns:p14="http://schemas.microsoft.com/office/powerpoint/2010/main" val="2276898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p:txBody>
          <a:bodyPr/>
          <a:lstStyle/>
          <a:p>
            <a:r>
              <a:rPr lang="en-US" dirty="0"/>
              <a:t>Pricing/packages</a:t>
            </a:r>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a:p>
            <a:r>
              <a:rPr lang="en-US" dirty="0"/>
              <a:t>Duis aute irure dolor in reprehenderit in voluptate velit esse cillum dolore eu fugiat nulla pariatur. Excepteur sint occaecat cupidatat non proident, sunt in culpa qui officia deserunt mollit anim id est laborum.</a:t>
            </a:r>
          </a:p>
        </p:txBody>
      </p:sp>
      <p:graphicFrame>
        <p:nvGraphicFramePr>
          <p:cNvPr id="65" name="Table 4">
            <a:extLst>
              <a:ext uri="{FF2B5EF4-FFF2-40B4-BE49-F238E27FC236}">
                <a16:creationId xmlns:a16="http://schemas.microsoft.com/office/drawing/2014/main" id="{E59CB423-9F61-9544-B939-BB91A5EDEB34}"/>
              </a:ext>
            </a:extLst>
          </p:cNvPr>
          <p:cNvGraphicFramePr>
            <a:graphicFrameLocks noGrp="1"/>
          </p:cNvGraphicFramePr>
          <p:nvPr>
            <p:ph sz="half" idx="14"/>
            <p:extLst>
              <p:ext uri="{D42A27DB-BD31-4B8C-83A1-F6EECF244321}">
                <p14:modId xmlns:p14="http://schemas.microsoft.com/office/powerpoint/2010/main" val="1428055958"/>
              </p:ext>
            </p:extLst>
          </p:nvPr>
        </p:nvGraphicFramePr>
        <p:xfrm>
          <a:off x="604838" y="620712"/>
          <a:ext cx="4492455" cy="5604990"/>
        </p:xfrm>
        <a:graphic>
          <a:graphicData uri="http://schemas.openxmlformats.org/drawingml/2006/table">
            <a:tbl>
              <a:tblPr firstRow="1" bandRow="1">
                <a:tableStyleId>{B301B821-A1FF-4177-AEE7-76D212191A09}</a:tableStyleId>
              </a:tblPr>
              <a:tblGrid>
                <a:gridCol w="1497485">
                  <a:extLst>
                    <a:ext uri="{9D8B030D-6E8A-4147-A177-3AD203B41FA5}">
                      <a16:colId xmlns:a16="http://schemas.microsoft.com/office/drawing/2014/main" val="3628234326"/>
                    </a:ext>
                  </a:extLst>
                </a:gridCol>
                <a:gridCol w="1497485">
                  <a:extLst>
                    <a:ext uri="{9D8B030D-6E8A-4147-A177-3AD203B41FA5}">
                      <a16:colId xmlns:a16="http://schemas.microsoft.com/office/drawing/2014/main" val="1083199451"/>
                    </a:ext>
                  </a:extLst>
                </a:gridCol>
                <a:gridCol w="1497485">
                  <a:extLst>
                    <a:ext uri="{9D8B030D-6E8A-4147-A177-3AD203B41FA5}">
                      <a16:colId xmlns:a16="http://schemas.microsoft.com/office/drawing/2014/main" val="1334118722"/>
                    </a:ext>
                  </a:extLst>
                </a:gridCol>
              </a:tblGrid>
              <a:tr h="1348846">
                <a:tc>
                  <a:txBody>
                    <a:bodyPr/>
                    <a:lstStyle/>
                    <a:p>
                      <a:pPr algn="ct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171150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4022502179"/>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r>
              <a:rPr lang="en-US" dirty="0"/>
              <a:t>COMPANY PERFORMANCE</a:t>
            </a:r>
          </a:p>
        </p:txBody>
      </p:sp>
    </p:spTree>
    <p:extLst>
      <p:ext uri="{BB962C8B-B14F-4D97-AF65-F5344CB8AC3E}">
        <p14:creationId xmlns:p14="http://schemas.microsoft.com/office/powerpoint/2010/main" val="1191027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446848306"/>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Future offerings</a:t>
            </a:r>
          </a:p>
        </p:txBody>
      </p:sp>
    </p:spTree>
    <p:extLst>
      <p:ext uri="{BB962C8B-B14F-4D97-AF65-F5344CB8AC3E}">
        <p14:creationId xmlns:p14="http://schemas.microsoft.com/office/powerpoint/2010/main" val="4028626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17108141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140209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p:txBody>
          <a:bodyPr/>
          <a:lstStyle/>
          <a:p>
            <a:r>
              <a:rPr lang="en-US" dirty="0"/>
              <a:t>Title goes Here</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3CDA0F0A-8BBE-4720-8A8F-47FD935FA9E8}"/>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COMPETITIVE COMPARISON</a:t>
            </a:r>
          </a:p>
        </p:txBody>
      </p:sp>
    </p:spTree>
    <p:extLst>
      <p:ext uri="{BB962C8B-B14F-4D97-AF65-F5344CB8AC3E}">
        <p14:creationId xmlns:p14="http://schemas.microsoft.com/office/powerpoint/2010/main" val="2682059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close up of a video camera lens">
            <a:extLst>
              <a:ext uri="{FF2B5EF4-FFF2-40B4-BE49-F238E27FC236}">
                <a16:creationId xmlns:a16="http://schemas.microsoft.com/office/drawing/2014/main" id="{8CF182DB-5145-EB40-81CD-BF5F590D79F0}"/>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097280" y="2108200"/>
            <a:ext cx="9914431" cy="3760788"/>
          </a:xfrm>
          <a:prstGeom prst="rect">
            <a:avLst/>
          </a:prstGeom>
        </p:spPr>
      </p:pic>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Video Slide</a:t>
            </a:r>
          </a:p>
        </p:txBody>
      </p:sp>
    </p:spTree>
    <p:extLst>
      <p:ext uri="{BB962C8B-B14F-4D97-AF65-F5344CB8AC3E}">
        <p14:creationId xmlns:p14="http://schemas.microsoft.com/office/powerpoint/2010/main" val="3494493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Our proposal</a:t>
            </a:r>
          </a:p>
        </p:txBody>
      </p:sp>
      <p:graphicFrame>
        <p:nvGraphicFramePr>
          <p:cNvPr id="18" name="Table 4">
            <a:extLst>
              <a:ext uri="{FF2B5EF4-FFF2-40B4-BE49-F238E27FC236}">
                <a16:creationId xmlns:a16="http://schemas.microsoft.com/office/drawing/2014/main" id="{AFB77571-0BCA-7C4F-AB7C-ACECE7143F3B}"/>
              </a:ext>
            </a:extLst>
          </p:cNvPr>
          <p:cNvGraphicFramePr>
            <a:graphicFrameLocks noGrp="1"/>
          </p:cNvGraphicFramePr>
          <p:nvPr>
            <p:ph idx="1"/>
            <p:extLst>
              <p:ext uri="{D42A27DB-BD31-4B8C-83A1-F6EECF244321}">
                <p14:modId xmlns:p14="http://schemas.microsoft.com/office/powerpoint/2010/main" val="1896938393"/>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771108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p:txBody>
          <a:bodyPr/>
          <a:lstStyle/>
          <a:p>
            <a:r>
              <a:rPr lang="en-US" dirty="0"/>
              <a:t>Questions?</a:t>
            </a:r>
          </a:p>
        </p:txBody>
      </p:sp>
      <p:sp>
        <p:nvSpPr>
          <p:cNvPr id="20" name="Text Placeholder 19">
            <a:extLst>
              <a:ext uri="{FF2B5EF4-FFF2-40B4-BE49-F238E27FC236}">
                <a16:creationId xmlns:a16="http://schemas.microsoft.com/office/drawing/2014/main" id="{5AEC0676-36E0-374F-8480-880FE68CC821}"/>
              </a:ext>
            </a:extLst>
          </p:cNvPr>
          <p:cNvSpPr>
            <a:spLocks noGrp="1"/>
          </p:cNvSpPr>
          <p:nvPr>
            <p:ph type="body" sz="half" idx="2"/>
          </p:nvPr>
        </p:nvSpPr>
        <p:spPr/>
        <p:txBody>
          <a:bodyPr/>
          <a:lstStyle/>
          <a:p>
            <a:r>
              <a:rPr lang="en-US" dirty="0"/>
              <a:t>Subtitle goes Here</a:t>
            </a:r>
          </a:p>
        </p:txBody>
      </p:sp>
      <p:pic>
        <p:nvPicPr>
          <p:cNvPr id="25" name="Picture Placeholder 24" descr="Group of people at a meeting">
            <a:extLst>
              <a:ext uri="{FF2B5EF4-FFF2-40B4-BE49-F238E27FC236}">
                <a16:creationId xmlns:a16="http://schemas.microsoft.com/office/drawing/2014/main" id="{8DFFB7C0-8017-5C49-82B9-22CA9BCE8138}"/>
              </a:ext>
            </a:extLst>
          </p:cNvPr>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xfrm>
            <a:off x="635001" y="603250"/>
            <a:ext cx="10921998" cy="3294019"/>
          </a:xfrm>
        </p:spPr>
      </p:pic>
    </p:spTree>
    <p:extLst>
      <p:ext uri="{BB962C8B-B14F-4D97-AF65-F5344CB8AC3E}">
        <p14:creationId xmlns:p14="http://schemas.microsoft.com/office/powerpoint/2010/main" val="3512217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lstStyle/>
          <a:p>
            <a:r>
              <a:rPr lang="en-US" dirty="0"/>
              <a:t>Contact Us</a:t>
            </a:r>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1847764084"/>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Maximum Flow Problem</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lstStyle/>
          <a:p>
            <a:r>
              <a:rPr lang="en-US" dirty="0"/>
              <a:t>Network Flow Problems: A class of computational problems where the input is a flow network. </a:t>
            </a:r>
          </a:p>
          <a:p>
            <a:r>
              <a:rPr lang="en-US" dirty="0"/>
              <a:t>The maximum flow problem: the goal is to maximize the total amount of flow out of the source terminals and into the sink terminals.</a:t>
            </a:r>
          </a:p>
        </p:txBody>
      </p:sp>
      <p:pic>
        <p:nvPicPr>
          <p:cNvPr id="10" name="Picture Placeholder 9"/>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13" r="225"/>
          <a:stretch/>
        </p:blipFill>
        <p:spPr>
          <a:xfrm>
            <a:off x="5924550" y="633875"/>
            <a:ext cx="5632450" cy="55911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5535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Problem Application</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7108994" y="831286"/>
            <a:ext cx="4016206" cy="5195425"/>
          </a:xfrm>
        </p:spPr>
        <p:txBody>
          <a:bodyPr/>
          <a:lstStyle/>
          <a:p>
            <a:pPr lvl="0"/>
            <a:r>
              <a:rPr lang="en-US" b="1" dirty="0"/>
              <a:t>Computer Networks: </a:t>
            </a:r>
            <a:r>
              <a:rPr lang="en-US" dirty="0"/>
              <a:t>Routing as many packets as possible on a given network.</a:t>
            </a:r>
          </a:p>
          <a:p>
            <a:pPr lvl="0"/>
            <a:r>
              <a:rPr lang="en-US" b="1" dirty="0"/>
              <a:t>Transportation: </a:t>
            </a:r>
            <a:r>
              <a:rPr lang="en-US" dirty="0"/>
              <a:t>Sending as many trucks as possible, where roads have limits on the number of trucks per unit time.</a:t>
            </a:r>
          </a:p>
          <a:p>
            <a:pPr lvl="0"/>
            <a:r>
              <a:rPr lang="en-US" b="1" dirty="0"/>
              <a:t>Bridges: </a:t>
            </a:r>
            <a:r>
              <a:rPr lang="en-US" dirty="0"/>
              <a:t>Destroying some bridges to disconnect s from t, while minimizing the cost of destroying the bridges.</a:t>
            </a:r>
          </a:p>
          <a:p>
            <a:pPr lvl="0"/>
            <a:r>
              <a:rPr lang="en-US" b="1" dirty="0"/>
              <a:t>Bipartite matching: </a:t>
            </a:r>
            <a:r>
              <a:rPr lang="en-US" dirty="0"/>
              <a:t>Finding a maximum cardinality matching.</a:t>
            </a:r>
          </a:p>
          <a:p>
            <a:pPr marL="0" indent="0">
              <a:buFont typeface="Calibri" panose="020F0502020204030204" pitchFamily="34" charset="0"/>
              <a:buNone/>
            </a:pPr>
            <a:endParaRPr lang="en-US" spc="200" dirty="0">
              <a:solidFill>
                <a:schemeClr val="tx1"/>
              </a:solidFill>
            </a:endParaRPr>
          </a:p>
        </p:txBody>
      </p:sp>
    </p:spTree>
    <p:extLst>
      <p:ext uri="{BB962C8B-B14F-4D97-AF65-F5344CB8AC3E}">
        <p14:creationId xmlns:p14="http://schemas.microsoft.com/office/powerpoint/2010/main" val="97197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Algorithms</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a:xfrm>
            <a:off x="7108994" y="831286"/>
            <a:ext cx="4016206" cy="5195425"/>
          </a:xfrm>
        </p:spPr>
        <p:txBody>
          <a:bodyPr/>
          <a:lstStyle/>
          <a:p>
            <a:r>
              <a:rPr lang="en-US" dirty="0"/>
              <a:t>Naïve Algorithm</a:t>
            </a:r>
          </a:p>
          <a:p>
            <a:r>
              <a:rPr lang="en-US" dirty="0"/>
              <a:t>Ford- Fulkerson Algorithm	</a:t>
            </a:r>
          </a:p>
          <a:p>
            <a:r>
              <a:rPr lang="en-US" dirty="0"/>
              <a:t>Edmond-Karp Algorithm</a:t>
            </a:r>
          </a:p>
          <a:p>
            <a:r>
              <a:rPr lang="en-US" dirty="0"/>
              <a:t>Dinic’s Algorithm</a:t>
            </a:r>
          </a:p>
          <a:p>
            <a:pPr lvl="0"/>
            <a:endParaRPr lang="en-US" spc="200" dirty="0">
              <a:solidFill>
                <a:schemeClr val="tx1"/>
              </a:solidFill>
            </a:endParaRPr>
          </a:p>
        </p:txBody>
      </p:sp>
    </p:spTree>
    <p:extLst>
      <p:ext uri="{BB962C8B-B14F-4D97-AF65-F5344CB8AC3E}">
        <p14:creationId xmlns:p14="http://schemas.microsoft.com/office/powerpoint/2010/main" val="263504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Naïve Approach</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p:txBody>
          <a:bodyPr/>
          <a:lstStyle/>
          <a:p>
            <a:r>
              <a:rPr lang="en-US" dirty="0"/>
              <a:t>- Initialize</a:t>
            </a:r>
          </a:p>
          <a:p>
            <a:r>
              <a:rPr lang="en-US" dirty="0"/>
              <a:t>- Find paths</a:t>
            </a:r>
          </a:p>
          <a:p>
            <a:r>
              <a:rPr lang="en-US" dirty="0"/>
              <a:t>- For each path, find minimum edge value</a:t>
            </a:r>
          </a:p>
          <a:p>
            <a:r>
              <a:rPr lang="en-US" dirty="0"/>
              <a:t>- Path with highest minimum edge value gives the maximum flow. </a:t>
            </a:r>
          </a:p>
        </p:txBody>
      </p:sp>
      <p:pic>
        <p:nvPicPr>
          <p:cNvPr id="5" name="Content Placeholder 4"/>
          <p:cNvPicPr>
            <a:picLocks noGrp="1" noChangeAspect="1"/>
          </p:cNvPicPr>
          <p:nvPr>
            <p:ph sz="half" idx="14"/>
          </p:nvPr>
        </p:nvPicPr>
        <p:blipFill>
          <a:blip r:embed="rId2">
            <a:extLst>
              <a:ext uri="{28A0092B-C50C-407E-A947-70E740481C1C}">
                <a14:useLocalDpi xmlns:a14="http://schemas.microsoft.com/office/drawing/2010/main" val="0"/>
              </a:ext>
            </a:extLst>
          </a:blip>
          <a:stretch>
            <a:fillRect/>
          </a:stretch>
        </p:blipFill>
        <p:spPr>
          <a:xfrm>
            <a:off x="604838" y="609600"/>
            <a:ext cx="4589462" cy="5600700"/>
          </a:xfrm>
        </p:spPr>
      </p:pic>
    </p:spTree>
    <p:extLst>
      <p:ext uri="{BB962C8B-B14F-4D97-AF65-F5344CB8AC3E}">
        <p14:creationId xmlns:p14="http://schemas.microsoft.com/office/powerpoint/2010/main" val="149476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E0E87EE-D5D5-4D00-A0A1-63365683C288}"/>
              </a:ext>
            </a:extLst>
          </p:cNvPr>
          <p:cNvPicPr>
            <a:picLocks noGrp="1" noChangeAspect="1"/>
          </p:cNvPicPr>
          <p:nvPr>
            <p:ph sz="half" idx="2"/>
          </p:nvPr>
        </p:nvPicPr>
        <p:blipFill>
          <a:blip r:embed="rId2"/>
          <a:stretch>
            <a:fillRect/>
          </a:stretch>
        </p:blipFill>
        <p:spPr>
          <a:xfrm>
            <a:off x="4452730" y="1444487"/>
            <a:ext cx="7036905" cy="3975651"/>
          </a:xfrm>
        </p:spPr>
      </p:pic>
      <p:sp>
        <p:nvSpPr>
          <p:cNvPr id="4" name="Content Placeholder 3">
            <a:extLst>
              <a:ext uri="{FF2B5EF4-FFF2-40B4-BE49-F238E27FC236}">
                <a16:creationId xmlns:a16="http://schemas.microsoft.com/office/drawing/2014/main" id="{790C36DB-23D0-466B-9A55-505E023403B0}"/>
              </a:ext>
            </a:extLst>
          </p:cNvPr>
          <p:cNvSpPr>
            <a:spLocks noGrp="1"/>
          </p:cNvSpPr>
          <p:nvPr>
            <p:ph sz="half" idx="14"/>
          </p:nvPr>
        </p:nvSpPr>
        <p:spPr>
          <a:xfrm>
            <a:off x="702364" y="1444487"/>
            <a:ext cx="3750365" cy="3975651"/>
          </a:xfrm>
        </p:spPr>
        <p:txBody>
          <a:bodyPr>
            <a:normAutofit/>
          </a:bodyPr>
          <a:lstStyle/>
          <a:p>
            <a:pPr marL="201168" lvl="1" indent="0">
              <a:buNone/>
            </a:pPr>
            <a:endParaRPr lang="en-US" sz="1800" b="1" dirty="0"/>
          </a:p>
          <a:p>
            <a:pPr lvl="1">
              <a:buFont typeface="Wingdings" panose="05000000000000000000" pitchFamily="2" charset="2"/>
              <a:buChar char="§"/>
            </a:pPr>
            <a:r>
              <a:rPr lang="en-US" sz="1800" b="1" dirty="0"/>
              <a:t>Implementation of Ford Fulkerson Algorithm using BFS.</a:t>
            </a:r>
          </a:p>
          <a:p>
            <a:pPr marL="201168" lvl="1" indent="0">
              <a:buNone/>
            </a:pPr>
            <a:endParaRPr lang="en-US" sz="1800" b="1" dirty="0"/>
          </a:p>
          <a:p>
            <a:pPr lvl="1">
              <a:buFont typeface="Wingdings" panose="05000000000000000000" pitchFamily="2" charset="2"/>
              <a:buChar char="§"/>
            </a:pPr>
            <a:r>
              <a:rPr lang="en-US" sz="1800" b="1" dirty="0"/>
              <a:t>BFS runs in O(E) for this problem, and finds path P with minimum edges.</a:t>
            </a:r>
          </a:p>
          <a:p>
            <a:pPr lvl="1">
              <a:buFont typeface="Wingdings" panose="05000000000000000000" pitchFamily="2" charset="2"/>
              <a:buChar char="§"/>
            </a:pPr>
            <a:endParaRPr lang="en-US" sz="1800" b="1" dirty="0"/>
          </a:p>
          <a:p>
            <a:pPr lvl="1">
              <a:buFont typeface="Wingdings" panose="05000000000000000000" pitchFamily="2" charset="2"/>
              <a:buChar char="§"/>
            </a:pPr>
            <a:r>
              <a:rPr lang="en-US" sz="1800" b="1" dirty="0"/>
              <a:t>Worst case time complexity is reduced to O(</a:t>
            </a:r>
            <a:r>
              <a:rPr lang="en-US" sz="1800" b="1" dirty="0">
                <a:latin typeface="+mj-lt"/>
              </a:rPr>
              <a:t>V</a:t>
            </a:r>
            <a:r>
              <a:rPr lang="en-US" sz="1800" b="1" dirty="0">
                <a:solidFill>
                  <a:srgbClr val="191919"/>
                </a:solidFill>
                <a:effectLst/>
                <a:latin typeface="+mj-lt"/>
                <a:ea typeface="Constantia" panose="02030602050306030303" pitchFamily="18" charset="0"/>
                <a:cs typeface="Times New Roman" panose="02020603050405020304" pitchFamily="18" charset="0"/>
              </a:rPr>
              <a:t>E</a:t>
            </a:r>
            <a:r>
              <a:rPr lang="en-US" sz="1800" b="1" baseline="30000" dirty="0">
                <a:solidFill>
                  <a:srgbClr val="191919"/>
                </a:solidFill>
                <a:effectLst/>
                <a:latin typeface="+mj-lt"/>
                <a:ea typeface="Constantia" panose="02030602050306030303" pitchFamily="18" charset="0"/>
                <a:cs typeface="Times New Roman" panose="02020603050405020304" pitchFamily="18" charset="0"/>
              </a:rPr>
              <a:t>2</a:t>
            </a:r>
            <a:r>
              <a:rPr lang="en-US" sz="1800" b="1" dirty="0"/>
              <a:t>)</a:t>
            </a:r>
          </a:p>
          <a:p>
            <a:pPr lvl="1">
              <a:buFont typeface="Wingdings" panose="05000000000000000000" pitchFamily="2" charset="2"/>
              <a:buChar char="§"/>
            </a:pPr>
            <a:endParaRPr lang="en-US" sz="1800" b="1" dirty="0"/>
          </a:p>
        </p:txBody>
      </p:sp>
      <p:sp>
        <p:nvSpPr>
          <p:cNvPr id="7" name="TextBox 6">
            <a:extLst>
              <a:ext uri="{FF2B5EF4-FFF2-40B4-BE49-F238E27FC236}">
                <a16:creationId xmlns:a16="http://schemas.microsoft.com/office/drawing/2014/main" id="{41AB2E61-AC9D-49B9-AC0B-24B4E4ED226E}"/>
              </a:ext>
            </a:extLst>
          </p:cNvPr>
          <p:cNvSpPr txBox="1"/>
          <p:nvPr/>
        </p:nvSpPr>
        <p:spPr>
          <a:xfrm>
            <a:off x="5300870" y="808383"/>
            <a:ext cx="6056243" cy="636104"/>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E9731393-85E6-4EF5-81EA-08FE8428BA53}"/>
              </a:ext>
            </a:extLst>
          </p:cNvPr>
          <p:cNvSpPr txBox="1"/>
          <p:nvPr/>
        </p:nvSpPr>
        <p:spPr>
          <a:xfrm>
            <a:off x="605168" y="808383"/>
            <a:ext cx="10981662" cy="800219"/>
          </a:xfrm>
          <a:prstGeom prst="rect">
            <a:avLst/>
          </a:prstGeom>
          <a:noFill/>
        </p:spPr>
        <p:txBody>
          <a:bodyPr wrap="square" rtlCol="0">
            <a:spAutoFit/>
          </a:bodyPr>
          <a:lstStyle/>
          <a:p>
            <a:pPr algn="ctr"/>
            <a:r>
              <a:rPr lang="en-US" sz="2800" b="1" dirty="0"/>
              <a:t>Edmond-Karp Algorithm</a:t>
            </a:r>
          </a:p>
          <a:p>
            <a:endParaRPr lang="en-US" dirty="0"/>
          </a:p>
        </p:txBody>
      </p:sp>
    </p:spTree>
    <p:extLst>
      <p:ext uri="{BB962C8B-B14F-4D97-AF65-F5344CB8AC3E}">
        <p14:creationId xmlns:p14="http://schemas.microsoft.com/office/powerpoint/2010/main" val="141886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23C2DCB-1607-46AF-B83F-C482FED6438A}"/>
              </a:ext>
            </a:extLst>
          </p:cNvPr>
          <p:cNvPicPr>
            <a:picLocks noGrp="1" noChangeAspect="1"/>
          </p:cNvPicPr>
          <p:nvPr>
            <p:ph sz="half" idx="2"/>
          </p:nvPr>
        </p:nvPicPr>
        <p:blipFill>
          <a:blip r:embed="rId2"/>
          <a:stretch>
            <a:fillRect/>
          </a:stretch>
        </p:blipFill>
        <p:spPr>
          <a:xfrm>
            <a:off x="914400" y="901147"/>
            <a:ext cx="10363200" cy="5087527"/>
          </a:xfrm>
        </p:spPr>
      </p:pic>
    </p:spTree>
    <p:extLst>
      <p:ext uri="{BB962C8B-B14F-4D97-AF65-F5344CB8AC3E}">
        <p14:creationId xmlns:p14="http://schemas.microsoft.com/office/powerpoint/2010/main" val="359550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Naïve Approach</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p:txBody>
          <a:bodyPr/>
          <a:lstStyle/>
          <a:p>
            <a:r>
              <a:rPr lang="en-US" dirty="0"/>
              <a:t>- Initialize</a:t>
            </a:r>
          </a:p>
          <a:p>
            <a:r>
              <a:rPr lang="en-US" dirty="0"/>
              <a:t>- Find paths</a:t>
            </a:r>
          </a:p>
          <a:p>
            <a:r>
              <a:rPr lang="en-US" dirty="0"/>
              <a:t>- For each path, find minimum edge value</a:t>
            </a:r>
          </a:p>
          <a:p>
            <a:r>
              <a:rPr lang="en-US" dirty="0"/>
              <a:t>- Path with highest minimum edge value gives the maximum flow. </a:t>
            </a:r>
          </a:p>
        </p:txBody>
      </p:sp>
      <p:pic>
        <p:nvPicPr>
          <p:cNvPr id="5" name="Content Placeholder 4"/>
          <p:cNvPicPr>
            <a:picLocks noGrp="1" noChangeAspect="1"/>
          </p:cNvPicPr>
          <p:nvPr>
            <p:ph sz="half" idx="14"/>
          </p:nvPr>
        </p:nvPicPr>
        <p:blipFill>
          <a:blip r:embed="rId2">
            <a:extLst>
              <a:ext uri="{28A0092B-C50C-407E-A947-70E740481C1C}">
                <a14:useLocalDpi xmlns:a14="http://schemas.microsoft.com/office/drawing/2010/main" val="0"/>
              </a:ext>
            </a:extLst>
          </a:blip>
          <a:stretch>
            <a:fillRect/>
          </a:stretch>
        </p:blipFill>
        <p:spPr>
          <a:xfrm>
            <a:off x="604838" y="609600"/>
            <a:ext cx="4589462" cy="5600700"/>
          </a:xfrm>
        </p:spPr>
      </p:pic>
    </p:spTree>
    <p:extLst>
      <p:ext uri="{BB962C8B-B14F-4D97-AF65-F5344CB8AC3E}">
        <p14:creationId xmlns:p14="http://schemas.microsoft.com/office/powerpoint/2010/main" val="3239769586"/>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761</Words>
  <Application>Microsoft Office PowerPoint</Application>
  <PresentationFormat>Widescreen</PresentationFormat>
  <Paragraphs>140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Constantia</vt:lpstr>
      <vt:lpstr>Wingdings</vt:lpstr>
      <vt:lpstr>RetrospectVTI</vt:lpstr>
      <vt:lpstr>Maximum Flow Problem</vt:lpstr>
      <vt:lpstr>Objective</vt:lpstr>
      <vt:lpstr>Maximum Flow Problem</vt:lpstr>
      <vt:lpstr>Problem Application</vt:lpstr>
      <vt:lpstr>Algorithms</vt:lpstr>
      <vt:lpstr>Naïve Approach</vt:lpstr>
      <vt:lpstr>PowerPoint Presentation</vt:lpstr>
      <vt:lpstr>PowerPoint Presentation</vt:lpstr>
      <vt:lpstr>Naïve Approach</vt:lpstr>
      <vt:lpstr>Ford-Fulkerson Algorithm</vt:lpstr>
      <vt:lpstr>Ford-Fulkerson Algorithm: Time Complexity</vt:lpstr>
      <vt:lpstr>Dinic's Algorithm</vt:lpstr>
      <vt:lpstr>Theoretical  Complexity</vt:lpstr>
      <vt:lpstr>Empirical  Complexity</vt:lpstr>
      <vt:lpstr>Empirical  Complexity</vt:lpstr>
      <vt:lpstr>Empirical  Complexity</vt:lpstr>
      <vt:lpstr>PowerPoint Presentation</vt:lpstr>
      <vt:lpstr>OUR TEAM</vt:lpstr>
      <vt:lpstr>OUR PRODUCTS/SERVICES</vt:lpstr>
      <vt:lpstr>Pricing/packages</vt:lpstr>
      <vt:lpstr>COMPANY PERFORMANCE</vt:lpstr>
      <vt:lpstr>Future offerings</vt:lpstr>
      <vt:lpstr>Roadmap</vt:lpstr>
      <vt:lpstr>COMPETITIVE COMPARISON</vt:lpstr>
      <vt:lpstr>Video Slide</vt:lpstr>
      <vt:lpstr>Our proposal</vt:lpstr>
      <vt:lpstr>Questions?</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Maximum Flow Problem</dc:title>
  <dc:creator/>
  <cp:lastModifiedBy/>
  <cp:revision>73</cp:revision>
  <dcterms:created xsi:type="dcterms:W3CDTF">2020-11-27T15:08:37Z</dcterms:created>
  <dcterms:modified xsi:type="dcterms:W3CDTF">2020-12-01T09:01:12Z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