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61" r:id="rId7"/>
    <p:sldId id="262" r:id="rId8"/>
    <p:sldId id="263" r:id="rId9"/>
    <p:sldId id="264" r:id="rId10"/>
    <p:sldId id="266" r:id="rId11"/>
    <p:sldId id="25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9D8-8511-44AF-91A8-72748E11C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Collatz’s</a:t>
            </a:r>
            <a:r>
              <a:rPr lang="en-GB" dirty="0"/>
              <a:t> conjecture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E246-103E-46EF-B360-7457B3A9A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Marcial Sanchis, 1811847</a:t>
            </a:r>
          </a:p>
        </p:txBody>
      </p:sp>
    </p:spTree>
    <p:extLst>
      <p:ext uri="{BB962C8B-B14F-4D97-AF65-F5344CB8AC3E}">
        <p14:creationId xmlns:p14="http://schemas.microsoft.com/office/powerpoint/2010/main" val="327938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D00D-4CE9-8003-E8D6-C3554E53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Expectancy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cycle</a:t>
            </a:r>
            <a:r>
              <a:rPr lang="es-ES" dirty="0"/>
              <a:t> 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lenght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CCE3A-987B-2B15-7A69-59828092BBB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1410" y="2249486"/>
                <a:ext cx="5209056" cy="35417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69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68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69</m:t>
                            </m:r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0.833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68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)≈4692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b="0" dirty="0"/>
                  <a:t> is the usages of operator A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CCE3A-987B-2B15-7A69-59828092B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1410" y="2249486"/>
                <a:ext cx="5209056" cy="3541714"/>
              </a:xfrm>
              <a:blipFill>
                <a:blip r:embed="rId2"/>
                <a:stretch>
                  <a:fillRect l="-2339"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2225FF0-9A02-4D80-B2A6-BFAE38B1E5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60464254"/>
                  </p:ext>
                </p:extLst>
              </p:nvPr>
            </p:nvGraphicFramePr>
            <p:xfrm>
              <a:off x="6172200" y="2249488"/>
              <a:ext cx="476704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5043">
                      <a:extLst>
                        <a:ext uri="{9D8B030D-6E8A-4147-A177-3AD203B41FA5}">
                          <a16:colId xmlns:a16="http://schemas.microsoft.com/office/drawing/2014/main" val="1149193204"/>
                        </a:ext>
                      </a:extLst>
                    </a:gridCol>
                    <a:gridCol w="975043">
                      <a:extLst>
                        <a:ext uri="{9D8B030D-6E8A-4147-A177-3AD203B41FA5}">
                          <a16:colId xmlns:a16="http://schemas.microsoft.com/office/drawing/2014/main" val="4177964990"/>
                        </a:ext>
                      </a:extLst>
                    </a:gridCol>
                    <a:gridCol w="2816958">
                      <a:extLst>
                        <a:ext uri="{9D8B030D-6E8A-4147-A177-3AD203B41FA5}">
                          <a16:colId xmlns:a16="http://schemas.microsoft.com/office/drawing/2014/main" val="3432189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Cycle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Alpha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Probability of the event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415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0.19128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223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0.06931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024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0.05129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980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0.0005458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205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2.02702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7220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2225FF0-9A02-4D80-B2A6-BFAE38B1E5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60464254"/>
                  </p:ext>
                </p:extLst>
              </p:nvPr>
            </p:nvGraphicFramePr>
            <p:xfrm>
              <a:off x="6172200" y="2249488"/>
              <a:ext cx="476704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5043">
                      <a:extLst>
                        <a:ext uri="{9D8B030D-6E8A-4147-A177-3AD203B41FA5}">
                          <a16:colId xmlns:a16="http://schemas.microsoft.com/office/drawing/2014/main" val="1149193204"/>
                        </a:ext>
                      </a:extLst>
                    </a:gridCol>
                    <a:gridCol w="975043">
                      <a:extLst>
                        <a:ext uri="{9D8B030D-6E8A-4147-A177-3AD203B41FA5}">
                          <a16:colId xmlns:a16="http://schemas.microsoft.com/office/drawing/2014/main" val="4177964990"/>
                        </a:ext>
                      </a:extLst>
                    </a:gridCol>
                    <a:gridCol w="2816958">
                      <a:extLst>
                        <a:ext uri="{9D8B030D-6E8A-4147-A177-3AD203B41FA5}">
                          <a16:colId xmlns:a16="http://schemas.microsoft.com/office/drawing/2014/main" val="34321899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Cycle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Alpha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Probability of the event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415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0.19128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223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0.06931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024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0.05129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980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0.0005458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205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30" t="-580328" r="-86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7220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063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6E87-5171-409A-B883-468227E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07CCD1-A3FD-4E8A-B5DE-DA317FCC8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64874"/>
              </p:ext>
            </p:extLst>
          </p:nvPr>
        </p:nvGraphicFramePr>
        <p:xfrm>
          <a:off x="1141413" y="1592096"/>
          <a:ext cx="9906000" cy="4913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9284702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37319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76215271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14884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Known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Permutation 1 lengths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Permutation 2 lengths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Permutation 3 </a:t>
                      </a:r>
                      <a:r>
                        <a:rPr lang="en-GB" dirty="0" err="1"/>
                        <a:t>lenghts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27165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9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3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8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6723"/>
                  </a:ext>
                </a:extLst>
              </a:tr>
              <a:tr h="367644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2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1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1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2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1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4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26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C7BD-B763-469C-A1B5-05B80D8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Cycles</a:t>
            </a:r>
            <a:r>
              <a:rPr lang="en-GB"/>
              <a:t>’ results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13B5F-736B-4FFD-8C4C-19D3E2643CE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99D58-01AE-43F3-A427-E5938EAC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6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0F1E-B026-4730-B529-E3952FFE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E08E8-0122-4984-AFA0-4A968A5DD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/>
              <a:t>Tuthor</a:t>
            </a:r>
            <a:r>
              <a:rPr lang="es-ES" dirty="0"/>
              <a:t>: Ilia Krasikov</a:t>
            </a:r>
          </a:p>
          <a:p>
            <a:r>
              <a:rPr lang="es-ES" dirty="0" err="1"/>
              <a:t>MMath</a:t>
            </a:r>
            <a:r>
              <a:rPr lang="es-ES" dirty="0"/>
              <a:t> and MA5640 </a:t>
            </a:r>
            <a:r>
              <a:rPr lang="es-ES" dirty="0" err="1"/>
              <a:t>project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8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7800-C054-4606-922D-5ECAB141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A59BF-70A3-45E6-B357-971C73CD3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/>
                  <a:t>We consider the following mapping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dirty="0"/>
                  <a:t>, where N is the set of naturals: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+1→4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→2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−1→4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is a bijection, as the inverse mapping does exist</a:t>
                </a:r>
              </a:p>
              <a:p>
                <a:r>
                  <a:rPr lang="en-GB" dirty="0"/>
                  <a:t>Permutation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Objective: Study the behaviour of trajectories as they approach the infinite and cyclic structure of trajectories</a:t>
                </a:r>
              </a:p>
              <a:p>
                <a:r>
                  <a:rPr lang="en-GB" dirty="0"/>
                  <a:t>The conjecture is that 8 yields an infinite chain.</a:t>
                </a:r>
              </a:p>
              <a:p>
                <a:r>
                  <a:rPr lang="en-GB" dirty="0"/>
                  <a:t>Are they infinite chains? How many cycles exist?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A59BF-70A3-45E6-B357-971C73CD3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5" t="-2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8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211F-CFAC-4642-9877-20E825C6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8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AEB4AAC-7452-47E0-A74B-BBA8E43B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86437"/>
            <a:ext cx="5127075" cy="32851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BB0FBB2-B1C6-481D-ABA2-9FD3FCF982B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What is the state for T(8)?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(8)=8,11,15,10,13,17,23,31,41,55,73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8,12,18,27,20,30,45,34,51,38,57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Exponential function</a:t>
                </a:r>
              </a:p>
              <a:p>
                <a:r>
                  <a:rPr lang="en-GB" dirty="0"/>
                  <a:t>Log (ln) plot of naturals</a:t>
                </a:r>
              </a:p>
              <a:p>
                <a:r>
                  <a:rPr lang="en-GB" dirty="0"/>
                  <a:t>On the Figure we can observe the joint sequences of T(8) for 1000 naturales in both directions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BB0FBB2-B1C6-481D-ABA2-9FD3FCF98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790" r="-4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E85C-573C-741B-503D-9F27A36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</p:txBody>
      </p:sp>
      <p:pic>
        <p:nvPicPr>
          <p:cNvPr id="6" name="Content Placeholder 5" descr="A picture containing text, sky, white&#10;&#10;Description automatically generated">
            <a:extLst>
              <a:ext uri="{FF2B5EF4-FFF2-40B4-BE49-F238E27FC236}">
                <a16:creationId xmlns:a16="http://schemas.microsoft.com/office/drawing/2014/main" id="{F94FFA2E-505B-84C5-1F89-5829E6DA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616" y="1740059"/>
            <a:ext cx="5326380" cy="29032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19950D-6913-A256-4E8B-64916A04713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3345" y="2249485"/>
                <a:ext cx="4559397" cy="4289859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We relax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assumption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r>
                  <a:rPr lang="es-ES" dirty="0" err="1"/>
                  <a:t>We</a:t>
                </a:r>
                <a:r>
                  <a:rPr lang="es-ES" dirty="0"/>
                  <a:t> compute n </a:t>
                </a:r>
                <a:r>
                  <a:rPr lang="es-ES" dirty="0" err="1"/>
                  <a:t>steps</a:t>
                </a:r>
                <a:r>
                  <a:rPr lang="es-ES" dirty="0"/>
                  <a:t> </a:t>
                </a:r>
                <a:r>
                  <a:rPr lang="es-ES" dirty="0" err="1"/>
                  <a:t>using</a:t>
                </a:r>
                <a:r>
                  <a:rPr lang="es-ES" dirty="0"/>
                  <a:t> </a:t>
                </a:r>
                <a:r>
                  <a:rPr lang="es-ES" dirty="0" err="1"/>
                  <a:t>only</a:t>
                </a:r>
                <a:r>
                  <a:rPr lang="es-ES" dirty="0"/>
                  <a:t> CA and BA, </a:t>
                </a:r>
                <a:r>
                  <a:rPr lang="es-ES" dirty="0" err="1"/>
                  <a:t>creating</a:t>
                </a:r>
                <a:r>
                  <a:rPr lang="es-ES" dirty="0"/>
                  <a:t> </a:t>
                </a:r>
                <a:r>
                  <a:rPr lang="es-ES" dirty="0" err="1"/>
                  <a:t>an</a:t>
                </a:r>
                <a:r>
                  <a:rPr lang="es-ES" dirty="0"/>
                  <a:t> </a:t>
                </a:r>
                <a:r>
                  <a:rPr lang="es-ES" dirty="0" err="1"/>
                  <a:t>upper</a:t>
                </a:r>
                <a:r>
                  <a:rPr lang="es-ES" dirty="0"/>
                  <a:t> and </a:t>
                </a:r>
                <a:r>
                  <a:rPr lang="es-ES" dirty="0" err="1"/>
                  <a:t>lower</a:t>
                </a:r>
                <a:r>
                  <a:rPr lang="es-ES" dirty="0"/>
                  <a:t> </a:t>
                </a:r>
                <a:r>
                  <a:rPr lang="es-ES" dirty="0" err="1"/>
                  <a:t>bound</a:t>
                </a:r>
                <a:endParaRPr lang="es-ES" dirty="0"/>
              </a:p>
              <a:p>
                <a:r>
                  <a:rPr lang="es-ES" dirty="0" err="1"/>
                  <a:t>Repeat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process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reverse </a:t>
                </a:r>
                <a:r>
                  <a:rPr lang="es-ES" dirty="0" err="1"/>
                  <a:t>direction</a:t>
                </a:r>
                <a:r>
                  <a:rPr lang="es-ES" dirty="0"/>
                  <a:t> and </a:t>
                </a:r>
                <a:r>
                  <a:rPr lang="es-ES" dirty="0" err="1"/>
                  <a:t>Permutation</a:t>
                </a:r>
                <a:r>
                  <a:rPr lang="es-ES" dirty="0"/>
                  <a:t> 2</a:t>
                </a:r>
              </a:p>
              <a:p>
                <a:r>
                  <a:rPr lang="es-ES" dirty="0" err="1"/>
                  <a:t>Amount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usages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operator</a:t>
                </a:r>
                <a:r>
                  <a:rPr lang="es-ES" dirty="0"/>
                  <a:t> B and C, </a:t>
                </a:r>
                <a:r>
                  <a:rPr lang="es-ES" dirty="0" err="1"/>
                  <a:t>is</a:t>
                </a:r>
                <a:r>
                  <a:rPr lang="es-ES" dirty="0"/>
                  <a:t> p, and q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operator</a:t>
                </a:r>
                <a:r>
                  <a:rPr lang="es-ES" dirty="0"/>
                  <a:t> A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19950D-6913-A256-4E8B-64916A047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3345" y="2249485"/>
                <a:ext cx="4559397" cy="4289859"/>
              </a:xfrm>
              <a:blipFill>
                <a:blip r:embed="rId3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BE78AF-6588-03CC-13F7-5A03F879701C}"/>
                  </a:ext>
                </a:extLst>
              </p:cNvPr>
              <p:cNvSpPr txBox="1"/>
              <p:nvPr/>
            </p:nvSpPr>
            <p:spPr>
              <a:xfrm>
                <a:off x="1146705" y="5495941"/>
                <a:ext cx="11388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</a:t>
                </a:r>
                <a:r>
                  <a:rPr lang="es-ES" dirty="0" err="1"/>
                  <a:t>heorem</a:t>
                </a:r>
                <a:r>
                  <a:rPr lang="es-ES" dirty="0"/>
                  <a:t> 1: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BE78AF-6588-03CC-13F7-5A03F879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05" y="5495941"/>
                <a:ext cx="11388437" cy="646331"/>
              </a:xfrm>
              <a:prstGeom prst="rect">
                <a:avLst/>
              </a:prstGeom>
              <a:blipFill>
                <a:blip r:embed="rId4"/>
                <a:stretch>
                  <a:fillRect l="-428" t="-56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6F36-3C56-326F-0C24-4BBE7240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Exact</a:t>
            </a:r>
            <a:r>
              <a:rPr lang="es-ES" dirty="0"/>
              <a:t> </a:t>
            </a:r>
            <a:r>
              <a:rPr lang="es-ES" dirty="0" err="1"/>
              <a:t>theory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D293B8FE-A49E-61C8-C4D4-6FA3AE999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606" y="1712119"/>
            <a:ext cx="5486400" cy="2959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8EBDD2-1101-FEBD-B96A-6647FDEC0FA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s-ES" dirty="0"/>
                  <a:t>Corollary 1: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func>
                  </m:oMath>
                </a14:m>
                <a:endParaRPr lang="es-ES" dirty="0"/>
              </a:p>
              <a:p>
                <a:r>
                  <a:rPr lang="es-ES" dirty="0" err="1"/>
                  <a:t>Theorem</a:t>
                </a:r>
                <a:r>
                  <a:rPr lang="es-ES" dirty="0"/>
                  <a:t> 2: 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dirty="0"/>
                  <a:t> ,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func>
                              <m:func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s-E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i="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s-ES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s-E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0" dirty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s-ES" i="0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func>
                          </m:sup>
                        </m:sSup>
                      </m:num>
                      <m:den>
                        <m:r>
                          <a:rPr lang="es-ES" i="0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i="0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0" dirty="0">
                        <a:latin typeface="Cambria Math" panose="02040503050406030204" pitchFamily="18" charset="0"/>
                      </a:rPr>
                      <m:t>3.090343</m:t>
                    </m:r>
                  </m:oMath>
                </a14:m>
                <a:endParaRPr lang="es-ES" dirty="0"/>
              </a:p>
              <a:p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create</a:t>
                </a:r>
                <a:r>
                  <a:rPr lang="es-ES" dirty="0"/>
                  <a:t> </a:t>
                </a:r>
                <a:r>
                  <a:rPr lang="es-ES" dirty="0" err="1"/>
                  <a:t>an</a:t>
                </a:r>
                <a:r>
                  <a:rPr lang="es-ES" dirty="0"/>
                  <a:t> </a:t>
                </a:r>
                <a:r>
                  <a:rPr lang="es-ES" dirty="0" err="1"/>
                  <a:t>upper</a:t>
                </a:r>
                <a:r>
                  <a:rPr lang="es-ES" dirty="0"/>
                  <a:t> </a:t>
                </a:r>
                <a:r>
                  <a:rPr lang="es-ES" dirty="0" err="1"/>
                  <a:t>bound</a:t>
                </a:r>
                <a:r>
                  <a:rPr lang="es-ES" dirty="0"/>
                  <a:t> </a:t>
                </a:r>
                <a:r>
                  <a:rPr lang="es-ES" dirty="0" err="1"/>
                  <a:t>integer</a:t>
                </a:r>
                <a:r>
                  <a:rPr lang="es-ES" dirty="0"/>
                  <a:t>, </a:t>
                </a:r>
                <a:r>
                  <a:rPr lang="es-ES" dirty="0" err="1"/>
                  <a:t>which</a:t>
                </a:r>
                <a:r>
                  <a:rPr lang="es-ES" dirty="0"/>
                  <a:t> </a:t>
                </a:r>
                <a:r>
                  <a:rPr lang="es-ES" dirty="0" err="1"/>
                  <a:t>delimits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maximal</a:t>
                </a:r>
                <a:r>
                  <a:rPr lang="es-ES" dirty="0"/>
                  <a:t> </a:t>
                </a:r>
                <a:r>
                  <a:rPr lang="es-ES" dirty="0" err="1"/>
                  <a:t>possible</a:t>
                </a:r>
                <a:r>
                  <a:rPr lang="es-ES" dirty="0"/>
                  <a:t> </a:t>
                </a:r>
                <a:r>
                  <a:rPr lang="es-ES" dirty="0" err="1"/>
                  <a:t>integer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a </a:t>
                </a:r>
                <a:r>
                  <a:rPr lang="es-ES" dirty="0" err="1"/>
                  <a:t>cycle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lenght</a:t>
                </a:r>
                <a:r>
                  <a:rPr lang="es-ES" dirty="0"/>
                  <a:t> n</a:t>
                </a:r>
              </a:p>
              <a:p>
                <a:r>
                  <a:rPr lang="es-ES" dirty="0" err="1"/>
                  <a:t>Theorem</a:t>
                </a:r>
                <a:r>
                  <a:rPr lang="es-ES" dirty="0"/>
                  <a:t> 2, </a:t>
                </a:r>
                <a:r>
                  <a:rPr lang="es-ES" dirty="0" err="1"/>
                  <a:t>eleminates</a:t>
                </a:r>
                <a:r>
                  <a:rPr lang="es-ES" dirty="0"/>
                  <a:t> </a:t>
                </a:r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small</a:t>
                </a:r>
                <a:r>
                  <a:rPr lang="es-ES" dirty="0"/>
                  <a:t> </a:t>
                </a:r>
                <a:r>
                  <a:rPr lang="es-ES" dirty="0" err="1"/>
                  <a:t>cycles</a:t>
                </a:r>
                <a:endParaRPr lang="es-E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8EBDD2-1101-FEBD-B96A-6647FDEC0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3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E082-F295-44A3-9F87-AC2AB38E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3C01D-305E-4331-9677-B43439BB7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Probabilistic model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	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/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GB" dirty="0"/>
                      <m:t>	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/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GB" dirty="0"/>
                      <m:t>	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3C01D-305E-4331-9677-B43439BB7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AFAAE53-9CEE-4951-8201-16492982D1C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Natural model of the mapping is the Bernoulli (Binomial distribution) of 3-sided coin.</a:t>
                </a:r>
              </a:p>
              <a:p>
                <a:r>
                  <a:rPr lang="en-GB" dirty="0"/>
                  <a:t>Each operation is treated as a side of the coin with probability 1/3 </a:t>
                </a:r>
              </a:p>
              <a:p>
                <a:r>
                  <a:rPr lang="en-GB" dirty="0"/>
                  <a:t>For inverse mapping the probabilities change to ½ due to the operator 2n </a:t>
                </a:r>
              </a:p>
              <a:p>
                <a:r>
                  <a:rPr lang="en-GB" dirty="0"/>
                  <a:t>Independence of events, lose information </a:t>
                </a:r>
              </a:p>
              <a:p>
                <a:r>
                  <a:rPr lang="en-GB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GB" dirty="0"/>
                  <a:t> are random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AFAAE53-9CEE-4951-8201-16492982D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790" r="-20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9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B4C4-FF4D-4920-BE2A-01E82D49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508137"/>
            <a:ext cx="3856037" cy="1639884"/>
          </a:xfrm>
        </p:spPr>
        <p:txBody>
          <a:bodyPr/>
          <a:lstStyle/>
          <a:p>
            <a:r>
              <a:rPr lang="en-GB" dirty="0"/>
              <a:t>Growth rate Prob.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EAE3CD-97ED-4D14-8725-01CDE6196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22908" y="3307324"/>
            <a:ext cx="4944980" cy="28158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E9E8B96-C390-4A3B-B792-79CB2AE201E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46705" y="2148021"/>
                <a:ext cx="4034895" cy="364317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We trying to understand what extend the model reflects the actual behaviour</a:t>
                </a:r>
              </a:p>
              <a:p>
                <a:r>
                  <a:rPr lang="en-GB" dirty="0"/>
                  <a:t>The mapping is expected to grow exponentially</a:t>
                </a:r>
              </a:p>
              <a:p>
                <a:r>
                  <a:rPr lang="en-GB" dirty="0"/>
                  <a:t>The expected growth rate for a 3 sided coin is in the straight direction is: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=0.056633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While for the reverse sequence is </a:t>
                </a:r>
                <a14:m>
                  <m:oMath xmlns:m="http://schemas.openxmlformats.org/officeDocument/2006/math">
                    <m:r>
                      <a:rPr lang="es-ES" sz="1800" b="0" i="1" u="none" strike="noStrike" dirty="0" smtClean="0">
                        <a:latin typeface="Cambria Math" panose="02040503050406030204" pitchFamily="18" charset="0"/>
                      </a:rPr>
                      <m:t>0.0588915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Line of best fit for T(8);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4.48471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0.0539307 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Every starting point is a local minimum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E9E8B96-C390-4A3B-B792-79CB2AE20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46705" y="2148021"/>
                <a:ext cx="4034895" cy="3643179"/>
              </a:xfrm>
              <a:blipFill>
                <a:blip r:embed="rId3"/>
                <a:stretch>
                  <a:fillRect l="-4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5B7B62C5-41E8-4A76-88B0-77029413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08" y="508137"/>
            <a:ext cx="4944980" cy="26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6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8071-CF4C-494B-AB9C-7A3C0190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Reject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justify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5EAF-82CE-48C2-AE66-12E0A1F63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Absolutely</a:t>
            </a:r>
            <a:r>
              <a:rPr lang="es-ES" dirty="0"/>
              <a:t> nuclear,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can produce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pathological</a:t>
            </a:r>
            <a:r>
              <a:rPr lang="es-ES" dirty="0"/>
              <a:t> </a:t>
            </a:r>
            <a:r>
              <a:rPr lang="es-ES" dirty="0" err="1"/>
              <a:t>behaviour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Asymmetric</a:t>
            </a:r>
            <a:r>
              <a:rPr lang="es-ES" dirty="0"/>
              <a:t> </a:t>
            </a:r>
            <a:r>
              <a:rPr lang="es-ES" dirty="0" err="1"/>
              <a:t>growth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dirty="0"/>
              <a:t>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operators</a:t>
            </a:r>
            <a:r>
              <a:rPr lang="es-ES" dirty="0"/>
              <a:t> </a:t>
            </a:r>
            <a:r>
              <a:rPr lang="es-ES" dirty="0" err="1"/>
              <a:t>chosen</a:t>
            </a:r>
            <a:r>
              <a:rPr lang="es-ES" dirty="0"/>
              <a:t> </a:t>
            </a:r>
            <a:r>
              <a:rPr lang="es-ES" dirty="0" err="1"/>
              <a:t>randomly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trajectory</a:t>
            </a:r>
            <a:r>
              <a:rPr lang="es-ES" dirty="0"/>
              <a:t>?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scaterring</a:t>
            </a:r>
            <a:r>
              <a:rPr lang="es-ES" dirty="0"/>
              <a:t> in </a:t>
            </a:r>
            <a:r>
              <a:rPr lang="es-ES" dirty="0" err="1"/>
              <a:t>growth</a:t>
            </a:r>
            <a:r>
              <a:rPr lang="es-ES" dirty="0"/>
              <a:t> </a:t>
            </a:r>
            <a:r>
              <a:rPr lang="es-ES" dirty="0" err="1"/>
              <a:t>rates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Are </a:t>
            </a:r>
            <a:r>
              <a:rPr lang="es-ES" dirty="0" err="1"/>
              <a:t>the</a:t>
            </a:r>
            <a:r>
              <a:rPr lang="es-ES" dirty="0"/>
              <a:t> improbable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standard </a:t>
            </a:r>
            <a:r>
              <a:rPr lang="es-ES" dirty="0" err="1"/>
              <a:t>deviation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?</a:t>
            </a:r>
          </a:p>
          <a:p>
            <a:pPr marL="285750" indent="-285750">
              <a:buFontTx/>
              <a:buChar char="-"/>
            </a:pPr>
            <a:r>
              <a:rPr lang="es-ES" dirty="0"/>
              <a:t>Are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pseudorandom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?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B7EA82-AFBB-4104-AF00-64372AB12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029945"/>
              </p:ext>
            </p:extLst>
          </p:nvPr>
        </p:nvGraphicFramePr>
        <p:xfrm>
          <a:off x="5293169" y="3357418"/>
          <a:ext cx="6218133" cy="276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9805">
                  <a:extLst>
                    <a:ext uri="{9D8B030D-6E8A-4147-A177-3AD203B41FA5}">
                      <a16:colId xmlns:a16="http://schemas.microsoft.com/office/drawing/2014/main" val="298086329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90882648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673401336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93581472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106416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Trajectories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starting</a:t>
                      </a:r>
                      <a:r>
                        <a:rPr lang="es-ES" dirty="0"/>
                        <a:t> at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Last</a:t>
                      </a:r>
                      <a:r>
                        <a:rPr lang="es-ES" dirty="0"/>
                        <a:t> 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Growth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Last</a:t>
                      </a:r>
                      <a:r>
                        <a:rPr lang="es-ES" dirty="0"/>
                        <a:t> natural 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Growth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rate</a:t>
                      </a:r>
                      <a:r>
                        <a:rPr lang="es-ES" dirty="0"/>
                        <a:t> 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57016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1293416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1317646536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0,1197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66544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6038572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48057966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9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74812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6788809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432233850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79376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57623935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114649911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1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17582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204223562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101578833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67922"/>
                  </a:ext>
                </a:extLst>
              </a:tr>
            </a:tbl>
          </a:graphicData>
        </a:graphic>
      </p:graphicFrame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6DAF5778-759A-4A4B-8E6B-52B4DE3EA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814" y="452313"/>
            <a:ext cx="5211481" cy="2768599"/>
          </a:xfrm>
        </p:spPr>
      </p:pic>
    </p:spTree>
    <p:extLst>
      <p:ext uri="{BB962C8B-B14F-4D97-AF65-F5344CB8AC3E}">
        <p14:creationId xmlns:p14="http://schemas.microsoft.com/office/powerpoint/2010/main" val="413167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C6F70-E86C-4636-9A0E-15E8D3C4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7463"/>
            <a:ext cx="9905998" cy="1478570"/>
          </a:xfrm>
        </p:spPr>
        <p:txBody>
          <a:bodyPr/>
          <a:lstStyle/>
          <a:p>
            <a:r>
              <a:rPr lang="es-ES" dirty="0" err="1"/>
              <a:t>Cycles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7FB395C-22A1-45AA-BC67-1E0289384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3=2−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dirty="0" err="1"/>
                  <a:t>where</a:t>
                </a:r>
                <a:r>
                  <a:rPr lang="es-ES" dirty="0"/>
                  <a:t> L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length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cycle</a:t>
                </a:r>
                <a:r>
                  <a:rPr lang="es-ES" dirty="0"/>
                  <a:t> and X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number</a:t>
                </a:r>
                <a:r>
                  <a:rPr lang="es-ES" dirty="0"/>
                  <a:t> </a:t>
                </a:r>
                <a:r>
                  <a:rPr lang="es-ES" dirty="0" err="1"/>
                  <a:t>an</a:t>
                </a:r>
                <a:r>
                  <a:rPr lang="es-ES" dirty="0"/>
                  <a:t> </a:t>
                </a:r>
                <a:r>
                  <a:rPr lang="es-ES" dirty="0" err="1"/>
                  <a:t>operator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used</a:t>
                </a:r>
                <a:endParaRPr lang="es-ES" dirty="0"/>
              </a:p>
              <a:p>
                <a:r>
                  <a:rPr lang="es-ES" dirty="0" err="1"/>
                  <a:t>Known</a:t>
                </a:r>
                <a:r>
                  <a:rPr lang="es-E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&gt;0.57434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ES" dirty="0"/>
                  <a:t>, </a:t>
                </a:r>
                <a:r>
                  <a:rPr lang="es-ES" dirty="0" err="1"/>
                  <a:t>manipulating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logarithmic</a:t>
                </a:r>
                <a:r>
                  <a:rPr lang="es-ES" dirty="0"/>
                  <a:t> </a:t>
                </a:r>
                <a:r>
                  <a:rPr lang="es-ES" dirty="0" err="1"/>
                  <a:t>expression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understand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proportions</a:t>
                </a:r>
                <a:r>
                  <a:rPr lang="es-ES" dirty="0"/>
                  <a:t> </a:t>
                </a:r>
                <a:r>
                  <a:rPr lang="es-ES" dirty="0" err="1"/>
                  <a:t>between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selection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each</a:t>
                </a:r>
                <a:r>
                  <a:rPr lang="es-ES" dirty="0"/>
                  <a:t> </a:t>
                </a:r>
                <a:r>
                  <a:rPr lang="es-ES" dirty="0" err="1"/>
                  <a:t>operator</a:t>
                </a:r>
                <a:r>
                  <a:rPr lang="es-ES" dirty="0"/>
                  <a:t>, </a:t>
                </a:r>
                <a:r>
                  <a:rPr lang="es-ES" dirty="0" err="1"/>
                  <a:t>rate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approximation</a:t>
                </a:r>
                <a:endParaRPr lang="es-ES" dirty="0"/>
              </a:p>
              <a:p>
                <a:r>
                  <a:rPr lang="es-ES" dirty="0" err="1"/>
                  <a:t>Continued</a:t>
                </a:r>
                <a:r>
                  <a:rPr lang="es-ES" dirty="0"/>
                  <a:t> </a:t>
                </a:r>
                <a:r>
                  <a:rPr lang="es-ES" dirty="0" err="1"/>
                  <a:t>fraction</a:t>
                </a:r>
                <a:r>
                  <a:rPr lang="es-ES" dirty="0"/>
                  <a:t> </a:t>
                </a:r>
                <a:r>
                  <a:rPr lang="es-ES" dirty="0" err="1"/>
                  <a:t>expansion</a:t>
                </a:r>
                <a:r>
                  <a:rPr lang="es-ES" dirty="0"/>
                  <a:t>, </a:t>
                </a:r>
                <a:r>
                  <a:rPr lang="es-ES" dirty="0" err="1"/>
                  <a:t>rational</a:t>
                </a:r>
                <a:r>
                  <a:rPr lang="es-ES" dirty="0"/>
                  <a:t> </a:t>
                </a:r>
                <a:r>
                  <a:rPr lang="es-ES" dirty="0" err="1"/>
                  <a:t>number</a:t>
                </a:r>
                <a:endParaRPr lang="es-ES" dirty="0"/>
              </a:p>
              <a:p>
                <a:r>
                  <a:rPr lang="es-ES" dirty="0" err="1"/>
                  <a:t>We</a:t>
                </a:r>
                <a:r>
                  <a:rPr lang="es-ES" dirty="0"/>
                  <a:t> can </a:t>
                </a:r>
                <a:r>
                  <a:rPr lang="es-ES" dirty="0" err="1"/>
                  <a:t>approximate</a:t>
                </a:r>
                <a:r>
                  <a:rPr lang="es-ES" dirty="0"/>
                  <a:t> </a:t>
                </a:r>
                <a:r>
                  <a:rPr lang="es-ES" dirty="0" err="1"/>
                  <a:t>an</a:t>
                </a:r>
                <a:r>
                  <a:rPr lang="es-ES" dirty="0"/>
                  <a:t> </a:t>
                </a:r>
                <a:r>
                  <a:rPr lang="es-ES" dirty="0" err="1"/>
                  <a:t>upper</a:t>
                </a:r>
                <a:r>
                  <a:rPr lang="es-ES" dirty="0"/>
                  <a:t> and </a:t>
                </a:r>
                <a:r>
                  <a:rPr lang="es-ES" dirty="0" err="1"/>
                  <a:t>lower</a:t>
                </a:r>
                <a:r>
                  <a:rPr lang="es-ES" dirty="0"/>
                  <a:t> </a:t>
                </a:r>
                <a:r>
                  <a:rPr lang="es-ES" dirty="0" err="1"/>
                  <a:t>bound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expected</a:t>
                </a:r>
                <a:r>
                  <a:rPr lang="es-ES" dirty="0"/>
                  <a:t> </a:t>
                </a:r>
                <a:r>
                  <a:rPr lang="es-ES" dirty="0" err="1"/>
                  <a:t>cycles</a:t>
                </a:r>
                <a:r>
                  <a:rPr lang="es-ES" dirty="0"/>
                  <a:t>, </a:t>
                </a:r>
                <a:r>
                  <a:rPr lang="es-ES" dirty="0" err="1"/>
                  <a:t>by</a:t>
                </a:r>
                <a:r>
                  <a:rPr lang="es-ES" dirty="0"/>
                  <a:t> </a:t>
                </a:r>
                <a:r>
                  <a:rPr lang="es-ES" dirty="0" err="1"/>
                  <a:t>runnning</a:t>
                </a:r>
                <a:r>
                  <a:rPr lang="es-ES" dirty="0"/>
                  <a:t> a recursive </a:t>
                </a:r>
                <a:r>
                  <a:rPr lang="es-ES" dirty="0" err="1"/>
                  <a:t>process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predict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posible </a:t>
                </a:r>
                <a:r>
                  <a:rPr lang="es-ES" dirty="0" err="1"/>
                  <a:t>starting</a:t>
                </a:r>
                <a:r>
                  <a:rPr lang="es-ES" dirty="0"/>
                  <a:t> </a:t>
                </a:r>
                <a:r>
                  <a:rPr lang="es-ES" dirty="0" err="1"/>
                  <a:t>point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such</a:t>
                </a:r>
                <a:r>
                  <a:rPr lang="es-ES" dirty="0"/>
                  <a:t> </a:t>
                </a:r>
                <a:r>
                  <a:rPr lang="es-ES" dirty="0" err="1"/>
                  <a:t>cycles</a:t>
                </a:r>
                <a:endParaRPr lang="es-E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7FB395C-22A1-45AA-BC67-1E0289384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698D2-9C8D-BD08-23D8-140C01860E4F}"/>
              </a:ext>
            </a:extLst>
          </p:cNvPr>
          <p:cNvSpPr txBox="1"/>
          <p:nvPr/>
        </p:nvSpPr>
        <p:spPr>
          <a:xfrm>
            <a:off x="2078901" y="1441367"/>
            <a:ext cx="8031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44 → 59 → 79 → 105 → 70 → 93 → 62 → 83 → 111 →74→ 99 → 66 → 44 </a:t>
            </a:r>
          </a:p>
        </p:txBody>
      </p:sp>
    </p:spTree>
    <p:extLst>
      <p:ext uri="{BB962C8B-B14F-4D97-AF65-F5344CB8AC3E}">
        <p14:creationId xmlns:p14="http://schemas.microsoft.com/office/powerpoint/2010/main" val="2415176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4966</TotalTime>
  <Words>715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Tw Cen MT</vt:lpstr>
      <vt:lpstr>Circuit</vt:lpstr>
      <vt:lpstr>Collatz’s conjecture  </vt:lpstr>
      <vt:lpstr>Introduction</vt:lpstr>
      <vt:lpstr>Trajectory 8</vt:lpstr>
      <vt:lpstr>Order of operators</vt:lpstr>
      <vt:lpstr>Exact theory analysis</vt:lpstr>
      <vt:lpstr>Bernoulli distribution</vt:lpstr>
      <vt:lpstr>Growth rate Prob. Model</vt:lpstr>
      <vt:lpstr>Steps to Reject or justify the PM</vt:lpstr>
      <vt:lpstr>Cycles characteristics </vt:lpstr>
      <vt:lpstr>Expectancy of a cycle and its lenght</vt:lpstr>
      <vt:lpstr>Cycles </vt:lpstr>
      <vt:lpstr>Cycles’ 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Collatz’s conjecture  </dc:title>
  <dc:creator>Marcial Sanchis Agudo (Student)</dc:creator>
  <cp:lastModifiedBy>Marcial Sanchis Agudo (Student)</cp:lastModifiedBy>
  <cp:revision>31</cp:revision>
  <dcterms:created xsi:type="dcterms:W3CDTF">2022-02-06T17:54:19Z</dcterms:created>
  <dcterms:modified xsi:type="dcterms:W3CDTF">2022-05-21T19:57:45Z</dcterms:modified>
</cp:coreProperties>
</file>