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IBM Plex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BMPlexMono-bold.fntdata"/><Relationship Id="rId27" Type="http://schemas.openxmlformats.org/officeDocument/2006/relationships/font" Target="fonts/IBMPlex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BMPlex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3c33e3d05_2_53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03c33e3d05_2_53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03c33e3d05_2_53:notes"/>
          <p:cNvSpPr txBox="1"/>
          <p:nvPr>
            <p:ph idx="12" type="sldNum"/>
          </p:nvPr>
        </p:nvSpPr>
        <p:spPr>
          <a:xfrm>
            <a:off x="3884613" y="42757973"/>
            <a:ext cx="2971800" cy="2258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33e3d05_2_113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03c33e3d05_2_113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c33e3d05_2_119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03c33e3d05_2_119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c33e3d05_2_125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3c33e3d05_2_125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3c33e3d05_2_130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3c33e3d05_2_130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3c33e3d05_2_135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03c33e3d05_2_135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3c33e3d05_2_140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3c33e3d05_2_140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c33e3d05_2_146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3c33e3d05_2_146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3c33e3d05_2_152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03c33e3d05_2_152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3c33e3d0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3c33e3d0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c33e3d05_2_158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03c33e3d05_2_158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c33e3d05_2_61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03c33e3d05_2_61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c33e3d05_2_164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03c33e3d05_2_164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c33e3d05_2_169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3c33e3d05_2_169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c33e3d05_2_67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03c33e3d05_2_67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03c33e3d05_2_67:notes"/>
          <p:cNvSpPr txBox="1"/>
          <p:nvPr>
            <p:ph idx="12" type="sldNum"/>
          </p:nvPr>
        </p:nvSpPr>
        <p:spPr>
          <a:xfrm>
            <a:off x="3884613" y="42757973"/>
            <a:ext cx="2971800" cy="2258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c33e3d05_2_74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03c33e3d05_2_74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c33e3d05_2_80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03c33e3d05_2_80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c33e3d05_2_86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3c33e3d05_2_86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3c33e3d05_2_91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03c33e3d05_2_91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c33e3d05_2_99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3c33e3d05_2_99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c33e3d05_2_105:notes"/>
          <p:cNvSpPr txBox="1"/>
          <p:nvPr>
            <p:ph idx="1" type="body"/>
          </p:nvPr>
        </p:nvSpPr>
        <p:spPr>
          <a:xfrm>
            <a:off x="685800" y="21664246"/>
            <a:ext cx="5486400" cy="17725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03c33e3d05_2_105:notes"/>
          <p:cNvSpPr/>
          <p:nvPr>
            <p:ph idx="2" type="sldImg"/>
          </p:nvPr>
        </p:nvSpPr>
        <p:spPr>
          <a:xfrm>
            <a:off x="685800" y="5627077"/>
            <a:ext cx="5486400" cy="151931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54" name="Google Shape;54;p13"/>
          <p:cNvCxnSpPr/>
          <p:nvPr/>
        </p:nvCxnSpPr>
        <p:spPr>
          <a:xfrm>
            <a:off x="628650" y="1023187"/>
            <a:ext cx="78867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28650" y="12680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58" name="Google Shape;58;p14"/>
          <p:cNvCxnSpPr/>
          <p:nvPr/>
        </p:nvCxnSpPr>
        <p:spPr>
          <a:xfrm>
            <a:off x="628650" y="972484"/>
            <a:ext cx="78867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platform.cloud.ibm.com/dashboards/6f83206d-bf7d-4934-a61d-6337eb3871f2/view/611dd8023e903fde49c2eae407912501783e765ab6bb8201d4807b495a657397a83c1494c87b4e588b120037fbbd115bcb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ackoverflow.blog/2019/04/09/the-2019-stack-overflow-developer-survey-results-are-in/" TargetMode="External"/><Relationship Id="rId4" Type="http://schemas.openxmlformats.org/officeDocument/2006/relationships/hyperlink" Target="https://opendatacommons.org/licenses/odbl/1-0/?utm_medium=Exinfluencer&amp;utm_source=Exinfluencer&amp;utm_content=000026UJ&amp;utm_term=10006555&amp;utm_id=NA-SkillsNetwork-wwwcourseraorg-SkillsNetworkCoursesIBMDA0321ENSkillsNetwork21426264-2021-01-01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629150" y="1759300"/>
            <a:ext cx="309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659B"/>
              </a:buClr>
              <a:buSzPts val="3000"/>
              <a:buFont typeface="IBM Plex Mono SemiBold"/>
              <a:buNone/>
            </a:pPr>
            <a:r>
              <a:rPr lang="en">
                <a:solidFill>
                  <a:srgbClr val="0E659B"/>
                </a:solidFill>
              </a:rPr>
              <a:t>Programming Trends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677" y="1369219"/>
            <a:ext cx="3596146" cy="32635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629150" y="2670005"/>
            <a:ext cx="3886200" cy="19627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en"/>
              <a:t>Lucky Chav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0070C0"/>
              </a:buClr>
              <a:buSzPts val="2100"/>
              <a:buNone/>
            </a:pPr>
            <a:r>
              <a:rPr lang="en"/>
              <a:t>November 11,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 sz="2400"/>
              <a:t>DATABASE TRENDS - FINDINGS &amp; IMPLICATIONS</a:t>
            </a:r>
            <a:endParaRPr sz="24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10362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en"/>
              <a:t>Findings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The currently most used database is MySQL.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MySQL remains in the top 5 most desired databases for next year.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PostgreSQL is the most desired database for next year, and is currently in the top 5 databases used.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While MongoDB is currently the 5th most used database, it is the 2nd most desired database for next year.</a:t>
            </a:r>
            <a:endParaRPr/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en"/>
              <a:t>Implications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PostgreSQL is trending for next year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MongoDB is also trending next year</a:t>
            </a:r>
            <a:endParaRPr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While MySQL is currently the most used, it might still be in the top 5 for next year</a:t>
            </a:r>
            <a:endParaRPr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Microsoft SQL Server and SQLite might not be in top 5 next year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3213806" y="2356657"/>
            <a:ext cx="5301544" cy="19269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ts val="1700"/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https://dataplatform.cloud.ibm.com/dashboards/6f83206d-bf7d-4934-a61d-6337eb3871f2/view/611dd8023e903fde49c2eae407912501783e765ab6bb8201d4807b495a657397a83c1494c87b4e588b120037fbbd115bcb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06" y="1426364"/>
            <a:ext cx="2290771" cy="229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DASHBOARD TAB 1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25" y="1023600"/>
            <a:ext cx="8163949" cy="36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DASHBOARD TAB 2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25" y="1047825"/>
            <a:ext cx="8294552" cy="370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DASHBOARD TAB 3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00" y="1027216"/>
            <a:ext cx="7954998" cy="357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DISCUSSION</a:t>
            </a:r>
            <a:endParaRPr/>
          </a:p>
        </p:txBody>
      </p:sp>
      <p:pic>
        <p:nvPicPr>
          <p:cNvPr id="163" name="Google Shape;16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998" y="1369219"/>
            <a:ext cx="3263504" cy="326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u tell what the </a:t>
            </a:r>
            <a:r>
              <a:rPr lang="en"/>
              <a:t>majority</a:t>
            </a:r>
            <a:r>
              <a:rPr lang="en"/>
              <a:t> </a:t>
            </a:r>
            <a:r>
              <a:rPr lang="en"/>
              <a:t>demographics</a:t>
            </a:r>
            <a:r>
              <a:rPr lang="en"/>
              <a:t> of respondents were?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Compared to Programming Languages, do we see any trends for Platforms, and Web Frames?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OVERALL FINDINGS &amp; IMPLICATIONS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610362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en"/>
              <a:t>Findings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Most, but not all of the currently used technology remain at the top as the most desired languages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Most </a:t>
            </a:r>
            <a:r>
              <a:rPr lang="en"/>
              <a:t>respondents tend to be around ages 20 - 45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~93.7% of respondents were male.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More than a quarter are from the United States (~27%).</a:t>
            </a:r>
            <a:endParaRPr/>
          </a:p>
        </p:txBody>
      </p:sp>
      <p:sp>
        <p:nvSpPr>
          <p:cNvPr id="171" name="Google Shape;171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6666"/>
              <a:buNone/>
            </a:pPr>
            <a:r>
              <a:rPr lang="en"/>
              <a:t>Implications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ct val="116666"/>
              <a:buNone/>
            </a:pPr>
            <a:r>
              <a:t/>
            </a:r>
            <a:endParaRPr/>
          </a:p>
          <a:p>
            <a:pPr indent="-1614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ct val="116666"/>
              <a:buChar char="●"/>
            </a:pPr>
            <a:r>
              <a:rPr lang="en"/>
              <a:t>While most programming languages, databases, platforms, and web frames are currently used, they may not be the most desired for next year</a:t>
            </a:r>
            <a:endParaRPr/>
          </a:p>
          <a:p>
            <a:pPr indent="-212248" lvl="0" marL="177800" rtl="0" algn="l">
              <a:spcBef>
                <a:spcPts val="800"/>
              </a:spcBef>
              <a:spcAft>
                <a:spcPts val="0"/>
              </a:spcAft>
              <a:buSzPct val="116666"/>
              <a:buChar char="●"/>
            </a:pPr>
            <a:r>
              <a:rPr lang="en"/>
              <a:t>Overall demographics of respondents tend to be around ages 20 - 45</a:t>
            </a:r>
            <a:endParaRPr/>
          </a:p>
          <a:p>
            <a:pPr indent="-212248" lvl="0" marL="177800" rtl="0" algn="l">
              <a:spcBef>
                <a:spcPts val="800"/>
              </a:spcBef>
              <a:spcAft>
                <a:spcPts val="0"/>
              </a:spcAft>
              <a:buSzPct val="116666"/>
              <a:buChar char="●"/>
            </a:pPr>
            <a:r>
              <a:rPr lang="en"/>
              <a:t>Respondents mostly male (~93.7%)</a:t>
            </a:r>
            <a:endParaRPr/>
          </a:p>
          <a:p>
            <a:pPr indent="-212248" lvl="0" marL="177800" rtl="0" algn="l">
              <a:spcBef>
                <a:spcPts val="800"/>
              </a:spcBef>
              <a:spcAft>
                <a:spcPts val="0"/>
              </a:spcAft>
              <a:buSzPct val="116666"/>
              <a:buChar char="●"/>
            </a:pPr>
            <a:r>
              <a:rPr lang="en"/>
              <a:t>Majority of respondents, roughly more than a quarter are from the United States (~27%).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7" name="Google Shape;177;p31"/>
          <p:cNvSpPr txBox="1"/>
          <p:nvPr>
            <p:ph idx="2" type="body"/>
          </p:nvPr>
        </p:nvSpPr>
        <p:spPr>
          <a:xfrm>
            <a:off x="3408218" y="1369219"/>
            <a:ext cx="510713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Javascript, HTML/CSS, and SQL remain as the top in Programming Languages with Python gaining more popularity for next year.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MySQL remains in the top Databases, while PostgreSQL and MongoDB are trending for next year.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There’s not much change in terms of Platforms and Web Frames as the top 5 currently used tend to stay the same for most desired for next year.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The majority </a:t>
            </a:r>
            <a:r>
              <a:rPr lang="en"/>
              <a:t>demographics</a:t>
            </a:r>
            <a:r>
              <a:rPr lang="en"/>
              <a:t> of the industry tend to be a male around the ages of 20-45.</a:t>
            </a:r>
            <a:endParaRPr/>
          </a:p>
        </p:txBody>
      </p:sp>
      <p:pic>
        <p:nvPicPr>
          <p:cNvPr id="178" name="Google Shape;17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475" y="1585422"/>
            <a:ext cx="2290771" cy="229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628650" y="1369225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order to keep pace with changing technologies and remain competitive, our organization should adopt the trending programming language, Python.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We should also implement a strategy in incorporate the PostgreSQL and MongoDB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We can conduct another survey bi-annually to the target audience, males roughly the ages 20-45, to see how progress is.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90" name="Google Shape;190;p33"/>
          <p:cNvSpPr txBox="1"/>
          <p:nvPr>
            <p:ph idx="2" type="body"/>
          </p:nvPr>
        </p:nvSpPr>
        <p:spPr>
          <a:xfrm>
            <a:off x="628600" y="3687600"/>
            <a:ext cx="78867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Majority</a:t>
            </a:r>
            <a:r>
              <a:rPr lang="en"/>
              <a:t> of Respondents tend to be a developer by profession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809" y="1268021"/>
            <a:ext cx="6400274" cy="22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033" y="1519254"/>
            <a:ext cx="2395936" cy="239593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586541" y="197858"/>
            <a:ext cx="638139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Executive Summary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Introduction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Methodology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Results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○"/>
            </a:pPr>
            <a:r>
              <a:rPr lang="en" sz="1400"/>
              <a:t>Visualization – Charts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○"/>
            </a:pPr>
            <a:r>
              <a:rPr lang="en" sz="1400"/>
              <a:t>Dashboard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Discussion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400"/>
              <a:buChar char="○"/>
            </a:pPr>
            <a:r>
              <a:rPr lang="en" sz="1400"/>
              <a:t>Findings &amp; Implications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Conclusion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Appendix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03686" y="287288"/>
            <a:ext cx="44467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GITHUB JOB POSTINGS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13" y="1281460"/>
            <a:ext cx="8005569" cy="355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403686" y="287288"/>
            <a:ext cx="444679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POPULAR LANGUAGES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63" y="1281460"/>
            <a:ext cx="8706477" cy="355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50444" y="228724"/>
            <a:ext cx="6423832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3213806" y="1369218"/>
            <a:ext cx="5301544" cy="334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6850" lvl="0" marL="177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Javascript, HTML/CSS, SQL, and Python are roughly the top in Programming Languages.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MySQL remains in the top Databases, while PostgreSQL and MongoDB are trending for next year.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Platforms as Web Frames tend to stay </a:t>
            </a:r>
            <a:r>
              <a:rPr lang="en" sz="1700"/>
              <a:t>roughly</a:t>
            </a:r>
            <a:r>
              <a:rPr lang="en" sz="1700"/>
              <a:t> the same for next year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Overall demographics of respondents tend to be a male around the ages of 20-45.</a:t>
            </a:r>
            <a:endParaRPr sz="1700"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More than a quarter of respondents are from the United States (~27%).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71" y="1727071"/>
            <a:ext cx="2395936" cy="239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77516" y="273844"/>
            <a:ext cx="57358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760" y="1696527"/>
            <a:ext cx="2290771" cy="22907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213806" y="1369219"/>
            <a:ext cx="5301544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10000"/>
          </a:bodyPr>
          <a:lstStyle/>
          <a:p>
            <a:pPr indent="-151765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order to keep pace with changing technologies and remain competitive, our organization regularly analyzes data to help identify future skill requirements. As a Data Analyst, my task is to collect data from various sources and identify trends for this year's report on emerging skills.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1765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First, I collected the top programming skills that are most in demand from various sources including: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16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 postings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16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Training portals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165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Surveys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1765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Once enough data was collected, I began analyzing the data and identify insights and trends that may include the following: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165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 are the top programming languages in demand?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165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 are the top database skills in demand?</a:t>
            </a:r>
            <a:endParaRPr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165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BM Plex Mono"/>
              <a:buChar char="•"/>
            </a:pPr>
            <a:r>
              <a:rPr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 are the popular IDEs?</a:t>
            </a:r>
            <a:endParaRPr b="0" i="0" sz="1400" u="none" cap="none" strike="no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86540" y="282481"/>
            <a:ext cx="5423042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3213806" y="1369219"/>
            <a:ext cx="5301544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The dataset used in this report comes  a modified subset from the following source: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https://stackoverflow.blog/2019/04/09/the-2019-stack-overflow-developer-survey-results-are-in/</a:t>
            </a:r>
            <a:r>
              <a:rPr lang="en" sz="1700"/>
              <a:t> under a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ODbL: Open Database License</a:t>
            </a:r>
            <a:r>
              <a:rPr lang="en" sz="1700"/>
              <a:t>.</a:t>
            </a:r>
            <a:endParaRPr/>
          </a:p>
          <a:p>
            <a:pPr indent="-16173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347"/>
              <a:buChar char="●"/>
            </a:pPr>
            <a:r>
              <a:rPr lang="en" sz="1747"/>
              <a:t>T</a:t>
            </a:r>
            <a:r>
              <a:rPr lang="en" sz="1747"/>
              <a:t>he </a:t>
            </a:r>
            <a:r>
              <a:rPr lang="en" sz="1747"/>
              <a:t>data was made ready for analysis using data wrangling techniques.</a:t>
            </a:r>
            <a:endParaRPr sz="1747"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1700"/>
              <a:buChar char="●"/>
            </a:pPr>
            <a:r>
              <a:rPr lang="en" sz="1700"/>
              <a:t>When the data was ready, statistical techniques were applied to analyze the data.</a:t>
            </a:r>
            <a:endParaRPr sz="1700"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of the information was then brought together by using  IBM Cognos Analytics to create a dashboard.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741" y="1373782"/>
            <a:ext cx="2395936" cy="239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54250" y="20746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 sz="13000"/>
              <a:t>RESULTS</a:t>
            </a:r>
            <a:endParaRPr sz="1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PROGRAMMING LANGUAGE TRENDS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610362" y="1369219"/>
            <a:ext cx="1671481" cy="37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ts val="2100"/>
              <a:buNone/>
            </a:pPr>
            <a:r>
              <a:rPr lang="en"/>
              <a:t>Current Year</a:t>
            </a:r>
            <a:endParaRPr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629150" y="1369219"/>
            <a:ext cx="1318607" cy="37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ts val="2100"/>
              <a:buNone/>
            </a:pPr>
            <a:r>
              <a:rPr lang="en"/>
              <a:t>Next Year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0" y="1679075"/>
            <a:ext cx="4393300" cy="28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550" y="1679075"/>
            <a:ext cx="4210050" cy="2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2100"/>
              <a:buFont typeface="IBM Plex Mono SemiBold"/>
              <a:buNone/>
            </a:pPr>
            <a:r>
              <a:rPr lang="en" sz="1900"/>
              <a:t>PROGRAMMING LANGUAGE TRENDS - FINDINGS &amp; IMPLICATIONS</a:t>
            </a:r>
            <a:endParaRPr sz="28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10362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16666"/>
              <a:buNone/>
            </a:pPr>
            <a:r>
              <a:rPr lang="en"/>
              <a:t>Findings</a:t>
            </a:r>
            <a:endParaRPr/>
          </a:p>
          <a:p>
            <a:pPr indent="-1614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ct val="116666"/>
              <a:buChar char="●"/>
            </a:pPr>
            <a:r>
              <a:rPr lang="en"/>
              <a:t>Javascript is the currently the most popularly used and desired programming language,</a:t>
            </a:r>
            <a:endParaRPr/>
          </a:p>
          <a:p>
            <a:pPr indent="-1614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ct val="116666"/>
              <a:buChar char="●"/>
            </a:pPr>
            <a:r>
              <a:rPr lang="en"/>
              <a:t>HTML/CSS is currently the second most popular and desired programming language.</a:t>
            </a:r>
            <a:endParaRPr/>
          </a:p>
          <a:p>
            <a:pPr indent="-1614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ct val="116666"/>
              <a:buChar char="●"/>
            </a:pPr>
            <a:r>
              <a:rPr lang="en"/>
              <a:t>While python is currently the 5th used programming language, is it also the 3rd most desired for next year.</a:t>
            </a:r>
            <a:endParaRPr/>
          </a:p>
          <a:p>
            <a:pPr indent="-161448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0070C0"/>
              </a:buClr>
              <a:buSzPct val="116666"/>
              <a:buChar char="●"/>
            </a:pPr>
            <a:r>
              <a:rPr lang="en"/>
              <a:t>While Bash/Shell/Powershell is in the top 5 currently used languages, it is not in the top 5 for </a:t>
            </a:r>
            <a:r>
              <a:rPr lang="en"/>
              <a:t>desired languages for next year.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en"/>
              <a:t>Implications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Javascript shall remain as the top in </a:t>
            </a:r>
            <a:r>
              <a:rPr lang="en"/>
              <a:t>popularity</a:t>
            </a:r>
            <a:endParaRPr/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HTML/CSS shall remain second as well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Python is currently in the top 5 currently used </a:t>
            </a:r>
            <a:r>
              <a:rPr lang="en"/>
              <a:t>programming</a:t>
            </a:r>
            <a:r>
              <a:rPr lang="en"/>
              <a:t> languages and is gaining popularity for next year.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0070C0"/>
              </a:buClr>
              <a:buSzPts val="2100"/>
              <a:buChar char="●"/>
            </a:pPr>
            <a:r>
              <a:rPr lang="en"/>
              <a:t>Typescript is in the top 5 desired </a:t>
            </a:r>
            <a:r>
              <a:rPr lang="en"/>
              <a:t>programming</a:t>
            </a:r>
            <a:r>
              <a:rPr lang="en"/>
              <a:t> languages, which might replace Bash/Shell/Powershell.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46938" y="32157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3000"/>
              <a:buFont typeface="IBM Plex Mono SemiBold"/>
              <a:buNone/>
            </a:pPr>
            <a:r>
              <a:rPr lang="en"/>
              <a:t>DATABASE TRENDS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10362" y="1369219"/>
            <a:ext cx="1671481" cy="37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ts val="2100"/>
              <a:buNone/>
            </a:pPr>
            <a:r>
              <a:rPr lang="en"/>
              <a:t>Current Year</a:t>
            </a:r>
            <a:endParaRPr/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629150" y="1369219"/>
            <a:ext cx="1318607" cy="37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ts val="2100"/>
              <a:buNone/>
            </a:pPr>
            <a:r>
              <a:rPr lang="en"/>
              <a:t>Next Year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1799150"/>
            <a:ext cx="4276326" cy="29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75" y="1799150"/>
            <a:ext cx="4459226" cy="29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