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6" r:id="rId12"/>
    <p:sldId id="272" r:id="rId13"/>
    <p:sldId id="273" r:id="rId14"/>
    <p:sldId id="274" r:id="rId15"/>
    <p:sldId id="271" r:id="rId16"/>
    <p:sldId id="267" r:id="rId17"/>
    <p:sldId id="268" r:id="rId18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FBE0B-8D74-0CC2-58A7-47970F246102}">
  <a:tblStyle styleId="{0ABFBE0B-8D74-0CC2-58A7-47970F246102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 bwMode="auto">
          <a:xfrm>
            <a:off x="456480" y="204473"/>
            <a:ext cx="8226641" cy="85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 bwMode="auto">
          <a:xfrm>
            <a:off x="456480" y="4685596"/>
            <a:ext cx="2128297" cy="3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 bwMode="auto">
          <a:xfrm>
            <a:off x="3127680" y="4685596"/>
            <a:ext cx="2897325" cy="3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 bwMode="auto">
          <a:xfrm>
            <a:off x="6556320" y="4685596"/>
            <a:ext cx="2128297" cy="3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 bwMode="auto">
          <a:xfrm>
            <a:off x="4572000" y="-125"/>
            <a:ext cx="4571989" cy="5143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53" cy="148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53" cy="12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6976" cy="3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745" cy="6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537" cy="196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537" cy="130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 bwMode="auto">
          <a:xfrm>
            <a:off x="311709" y="744575"/>
            <a:ext cx="8520537" cy="205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537" cy="7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 bwMode="auto">
          <a:xfrm>
            <a:off x="311700" y="2150850"/>
            <a:ext cx="8520537" cy="84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537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80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80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68" cy="75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68" cy="317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748" cy="409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537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 bwMode="auto">
          <a:xfrm>
            <a:off x="914400" y="204473"/>
            <a:ext cx="8228100" cy="8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75" rIns="0" bIns="0" anchor="ctr" anchorCtr="0">
            <a:noAutofit/>
          </a:bodyPr>
          <a:lstStyle/>
          <a:p>
            <a:pPr marL="0" lvl="0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pP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(национальный исследовательский университет)»</a:t>
            </a:r>
            <a:b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(МГТУ им. Н.Э. Баумана)</a:t>
            </a:r>
            <a:endParaRPr sz="29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4294967295"/>
          </p:nvPr>
        </p:nvSpPr>
        <p:spPr bwMode="auto">
          <a:xfrm>
            <a:off x="456480" y="1203798"/>
            <a:ext cx="8228160" cy="25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75" rIns="0" bIns="0" anchor="ctr" anchorCtr="0">
            <a:noAutofit/>
          </a:bodyPr>
          <a:lstStyle/>
          <a:p>
            <a:pPr marL="0" marR="0" lvl="0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/>
            </a:pPr>
            <a:r>
              <a:rPr lang="ru" sz="29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Обзор методов </a:t>
            </a:r>
            <a:r>
              <a:rPr lang="ru-RU" sz="29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обработки текстов в вопросно-ответных системах</a:t>
            </a:r>
            <a:endParaRPr sz="180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7" name="Google Shape;107;p2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62719" y="120956"/>
            <a:ext cx="822211" cy="102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 bwMode="auto">
          <a:xfrm>
            <a:off x="162715" y="4207110"/>
            <a:ext cx="6477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5325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None/>
              <a:defRPr/>
            </a:pPr>
            <a:r>
              <a:rPr lang="ru" sz="18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Студент:</a:t>
            </a:r>
            <a:r>
              <a:rPr lang="ru" sz="1800" b="1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Завойских Евгения Васильевна ИУ7-53Б</a:t>
            </a:r>
            <a:endParaRPr sz="1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None/>
              <a:defRPr/>
            </a:pPr>
            <a:r>
              <a:rPr lang="ru" sz="18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Научный руководитель:</a:t>
            </a:r>
            <a:r>
              <a:rPr lang="ru" sz="1800" b="1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Волкова Лилия Леонидов</a:t>
            </a:r>
            <a:r>
              <a:rPr lang="ru" sz="1800" b="1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на</a:t>
            </a:r>
            <a:endParaRPr sz="1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 bwMode="auto">
          <a:xfrm>
            <a:off x="6556320" y="4685596"/>
            <a:ext cx="2128200" cy="35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/>
            </a:pPr>
            <a:fld id="{00000000-1234-1234-1234-123412341234}" type="slidenum">
              <a:rPr lang="ru"/>
              <a:t>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217643" name="Google Shape;141;p30"/>
          <p:cNvSpPr txBox="1"/>
          <p:nvPr/>
        </p:nvSpPr>
        <p:spPr bwMode="auto">
          <a:xfrm>
            <a:off x="615048" y="1491630"/>
            <a:ext cx="8013272" cy="31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2342904" name="Google Shape;142;p30"/>
          <p:cNvSpPr txBox="1"/>
          <p:nvPr/>
        </p:nvSpPr>
        <p:spPr bwMode="auto">
          <a:xfrm>
            <a:off x="204499" y="223425"/>
            <a:ext cx="8621100" cy="126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lvl="0">
              <a:lnSpc>
                <a:spcPct val="93000"/>
              </a:lnSpc>
              <a:buClr>
                <a:srgbClr val="FFFFFF"/>
              </a:buClr>
              <a:buSzPts val="3600"/>
              <a:defRPr/>
            </a:pP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Сравнение методов этапа анализа вопроса</a:t>
            </a:r>
            <a:endParaRPr lang="ru-RU"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8978714" name="Google Shape;143;p30"/>
          <p:cNvSpPr txBox="1">
            <a:spLocks noGrp="1"/>
          </p:cNvSpPr>
          <p:nvPr>
            <p:ph type="sldNum" idx="12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DA6A65A2-B8DC-E4AE-A4EA-C64283A37B23}" type="slidenum">
              <a:rPr lang="ru">
                <a:latin typeface="Times New Roman"/>
                <a:ea typeface="Times New Roman"/>
                <a:cs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4B38B1-8E8A-4B01-83DB-D8C8CDE24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06032"/>
              </p:ext>
            </p:extLst>
          </p:nvPr>
        </p:nvGraphicFramePr>
        <p:xfrm>
          <a:off x="1043608" y="1995686"/>
          <a:ext cx="7056783" cy="1892298"/>
        </p:xfrm>
        <a:graphic>
          <a:graphicData uri="http://schemas.openxmlformats.org/drawingml/2006/table">
            <a:tbl>
              <a:tblPr firstRow="1" bandRow="1">
                <a:tableStyleId>{0ABFBE0B-8D74-0CC2-58A7-47970F246102}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70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</a:rPr>
                        <a:t>Метод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Сложность реализации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Покрытие вопросов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Необходимость предварительной обработки вопроса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Символьные шаблоны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Синтаксические шаблоны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Есть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Статистика употребления слов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52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 bwMode="auto">
          <a:xfrm>
            <a:off x="204500" y="223425"/>
            <a:ext cx="8816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Критерии оценки методов </a:t>
            </a: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этапа информационного поиска</a:t>
            </a:r>
          </a:p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endParaRPr lang="ru-RU" sz="3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" name="Google Shape;141;p30">
            <a:extLst>
              <a:ext uri="{FF2B5EF4-FFF2-40B4-BE49-F238E27FC236}">
                <a16:creationId xmlns:a16="http://schemas.microsoft.com/office/drawing/2014/main" id="{03DFABEF-77D6-4592-83A1-A5C9C303BA20}"/>
              </a:ext>
            </a:extLst>
          </p:cNvPr>
          <p:cNvSpPr txBox="1"/>
          <p:nvPr/>
        </p:nvSpPr>
        <p:spPr bwMode="auto">
          <a:xfrm>
            <a:off x="615048" y="1491630"/>
            <a:ext cx="8013272" cy="31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Учет числа ключевых слов;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Учет порядка ключевых слов;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Учет расстояния между словами.</a:t>
            </a:r>
          </a:p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36A3A1-2439-4048-9E60-9B7D43F91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sp>
        <p:nvSpPr>
          <p:cNvPr id="3" name="Google Shape;142;p30">
            <a:extLst>
              <a:ext uri="{FF2B5EF4-FFF2-40B4-BE49-F238E27FC236}">
                <a16:creationId xmlns:a16="http://schemas.microsoft.com/office/drawing/2014/main" id="{6123AA76-2C57-4784-9BDF-12F78682CAD6}"/>
              </a:ext>
            </a:extLst>
          </p:cNvPr>
          <p:cNvSpPr txBox="1"/>
          <p:nvPr/>
        </p:nvSpPr>
        <p:spPr bwMode="auto">
          <a:xfrm>
            <a:off x="204499" y="223425"/>
            <a:ext cx="8621100" cy="126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lvl="0">
              <a:lnSpc>
                <a:spcPct val="93000"/>
              </a:lnSpc>
              <a:buClr>
                <a:srgbClr val="FFFFFF"/>
              </a:buClr>
              <a:buSzPts val="3600"/>
              <a:defRPr/>
            </a:pP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Сравнение методов этапа информационного поиска</a:t>
            </a:r>
            <a:endParaRPr lang="ru-RU"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2360817-6704-4E8A-93CF-DF2644FCB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544752"/>
              </p:ext>
            </p:extLst>
          </p:nvPr>
        </p:nvGraphicFramePr>
        <p:xfrm>
          <a:off x="1043608" y="1995686"/>
          <a:ext cx="7056783" cy="1576492"/>
        </p:xfrm>
        <a:graphic>
          <a:graphicData uri="http://schemas.openxmlformats.org/drawingml/2006/table">
            <a:tbl>
              <a:tblPr firstRow="1" bandRow="1">
                <a:tableStyleId>{0ABFBE0B-8D74-0CC2-58A7-47970F246102}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70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</a:rPr>
                        <a:t>Метод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Учет числа ключевых слов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Учет порядка ключевых слов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Учет расстояния между словами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Деление на абзацы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Есть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Использование окон параграфа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Есть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Есть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Есть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7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E980C5-0640-47B2-9DFE-08E4BA04A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sp>
        <p:nvSpPr>
          <p:cNvPr id="3" name="Google Shape;142;p30">
            <a:extLst>
              <a:ext uri="{FF2B5EF4-FFF2-40B4-BE49-F238E27FC236}">
                <a16:creationId xmlns:a16="http://schemas.microsoft.com/office/drawing/2014/main" id="{465AB67D-02F1-4C39-B26E-34C251C75888}"/>
              </a:ext>
            </a:extLst>
          </p:cNvPr>
          <p:cNvSpPr txBox="1"/>
          <p:nvPr/>
        </p:nvSpPr>
        <p:spPr bwMode="auto">
          <a:xfrm>
            <a:off x="204498" y="223425"/>
            <a:ext cx="8687981" cy="126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Критерии оценки методов </a:t>
            </a: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этапа извлечения потенциальных ответов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Google Shape;141;p30">
            <a:extLst>
              <a:ext uri="{FF2B5EF4-FFF2-40B4-BE49-F238E27FC236}">
                <a16:creationId xmlns:a16="http://schemas.microsoft.com/office/drawing/2014/main" id="{E8D4070F-8E73-40D0-B3FB-7CF71C1834E6}"/>
              </a:ext>
            </a:extLst>
          </p:cNvPr>
          <p:cNvSpPr txBox="1"/>
          <p:nvPr/>
        </p:nvSpPr>
        <p:spPr bwMode="auto">
          <a:xfrm>
            <a:off x="615048" y="1491630"/>
            <a:ext cx="8013272" cy="31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Среднеобратный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ранг (MRR) - оценка извлеченных ответов, упорядоченных по вероятности и правильности;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Доля вопросов, на которые были даны правильные ответы.</a:t>
            </a:r>
          </a:p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705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335A93F-4644-4F87-AA96-3473907371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sp>
        <p:nvSpPr>
          <p:cNvPr id="3" name="Google Shape;142;p30">
            <a:extLst>
              <a:ext uri="{FF2B5EF4-FFF2-40B4-BE49-F238E27FC236}">
                <a16:creationId xmlns:a16="http://schemas.microsoft.com/office/drawing/2014/main" id="{C82BD361-453A-4B0C-9F8B-49FF0FDC17E6}"/>
              </a:ext>
            </a:extLst>
          </p:cNvPr>
          <p:cNvSpPr txBox="1"/>
          <p:nvPr/>
        </p:nvSpPr>
        <p:spPr bwMode="auto">
          <a:xfrm>
            <a:off x="204499" y="223425"/>
            <a:ext cx="8621100" cy="126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lvl="0">
              <a:lnSpc>
                <a:spcPct val="93000"/>
              </a:lnSpc>
              <a:buClr>
                <a:srgbClr val="FFFFFF"/>
              </a:buClr>
              <a:buSzPts val="3600"/>
              <a:defRPr/>
            </a:pP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Сравнение методов этапа извлечения потенциальных ответов</a:t>
            </a:r>
            <a:endParaRPr lang="ru-RU"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8F6DAD8-6B84-4900-8A84-D30D058A4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921112"/>
              </p:ext>
            </p:extLst>
          </p:nvPr>
        </p:nvGraphicFramePr>
        <p:xfrm>
          <a:off x="1871700" y="1923678"/>
          <a:ext cx="5400600" cy="1548682"/>
        </p:xfrm>
        <a:graphic>
          <a:graphicData uri="http://schemas.openxmlformats.org/drawingml/2006/table">
            <a:tbl>
              <a:tblPr firstRow="1" bandRow="1">
                <a:tableStyleId>{0ABFBE0B-8D74-0CC2-58A7-47970F246102}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70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</a:rPr>
                        <a:t>Метод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</a:rPr>
                        <a:t>MRR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b="1" dirty="0">
                          <a:latin typeface="Times New Roman"/>
                          <a:ea typeface="Times New Roman"/>
                          <a:cs typeface="Times New Roman"/>
                        </a:rPr>
                        <a:t>Доля вопросов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Использование шаблонов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0.29</a:t>
                      </a: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0.25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Использование </a:t>
                      </a: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</a:rPr>
                        <a:t>N-</a:t>
                      </a: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грамм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0.49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7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 bwMode="auto">
          <a:xfrm>
            <a:off x="204500" y="223425"/>
            <a:ext cx="8816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Критерии оценки методов </a:t>
            </a: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этапа</a:t>
            </a: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валидации ответов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" name="Google Shape;141;p30">
            <a:extLst>
              <a:ext uri="{FF2B5EF4-FFF2-40B4-BE49-F238E27FC236}">
                <a16:creationId xmlns:a16="http://schemas.microsoft.com/office/drawing/2014/main" id="{22617253-7738-4AEB-874A-79AF1762D5A5}"/>
              </a:ext>
            </a:extLst>
          </p:cNvPr>
          <p:cNvSpPr txBox="1"/>
          <p:nvPr/>
        </p:nvSpPr>
        <p:spPr bwMode="auto">
          <a:xfrm>
            <a:off x="551577" y="2139702"/>
            <a:ext cx="792088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- доля ответов, по которым классификатор принял правильное решение;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Точность (</a:t>
            </a: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precision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) - доля ответов, действительно принадлежащих данному классу, относительно всех ответов, которые система отнесла к этому классу;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Полнота (</a:t>
            </a: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recall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) - доля ответов, причисленных классификатором к данному классу, относительно всех ответов, принадлежащих ему в тестовой выборке;</a:t>
            </a:r>
            <a:endParaRPr lang="en-US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F-мера</a:t>
            </a:r>
            <a:r>
              <a:rPr lang="en-US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-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среднее гармоническое точности и полноты</a:t>
            </a:r>
            <a:r>
              <a:rPr lang="en-US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" name="Google Shape;233;p35">
            <a:extLst>
              <a:ext uri="{FF2B5EF4-FFF2-40B4-BE49-F238E27FC236}">
                <a16:creationId xmlns:a16="http://schemas.microsoft.com/office/drawing/2014/main" id="{D2C5928F-080D-411C-AD70-CA933A3FBCE3}"/>
              </a:ext>
            </a:extLst>
          </p:cNvPr>
          <p:cNvSpPr txBox="1"/>
          <p:nvPr/>
        </p:nvSpPr>
        <p:spPr bwMode="auto">
          <a:xfrm>
            <a:off x="204500" y="1491630"/>
            <a:ext cx="7979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algn="just">
              <a:lnSpc>
                <a:spcPct val="93000"/>
              </a:lnSpc>
              <a:buClr>
                <a:srgbClr val="111111"/>
              </a:buClr>
              <a:buSzPts val="1900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Задача валидации рассматривается как задача бинарной классификации: тройку &lt;вопрос, ответ, текстовый фрагмент&gt; требуется отнести к одному из двух классов - верный ответ или неверный.</a:t>
            </a:r>
          </a:p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endParaRPr sz="1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933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 bwMode="auto">
          <a:xfrm>
            <a:off x="204500" y="223425"/>
            <a:ext cx="8816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Сравнение методов </a:t>
            </a:r>
            <a:r>
              <a:rPr lang="ru-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этапа валидации ответов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16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9BDE6E0-5391-40AC-AFF9-FD8AAFD6C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247692"/>
              </p:ext>
            </p:extLst>
          </p:nvPr>
        </p:nvGraphicFramePr>
        <p:xfrm>
          <a:off x="1871700" y="1923678"/>
          <a:ext cx="5400598" cy="2471550"/>
        </p:xfrm>
        <a:graphic>
          <a:graphicData uri="http://schemas.openxmlformats.org/drawingml/2006/table">
            <a:tbl>
              <a:tblPr firstRow="1" bandRow="1">
                <a:tableStyleId>{0ABFBE0B-8D74-0CC2-58A7-47970F246102}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295">
                  <a:extLst>
                    <a:ext uri="{9D8B030D-6E8A-4147-A177-3AD203B41FA5}">
                      <a16:colId xmlns:a16="http://schemas.microsoft.com/office/drawing/2014/main" val="2116396991"/>
                    </a:ext>
                  </a:extLst>
                </a:gridCol>
                <a:gridCol w="842295">
                  <a:extLst>
                    <a:ext uri="{9D8B030D-6E8A-4147-A177-3AD203B41FA5}">
                      <a16:colId xmlns:a16="http://schemas.microsoft.com/office/drawing/2014/main" val="3009191290"/>
                    </a:ext>
                  </a:extLst>
                </a:gridCol>
              </a:tblGrid>
              <a:tr h="9170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</a:rPr>
                        <a:t>Метод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</a:rPr>
                        <a:t>Accuracy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</a:rPr>
                        <a:t>Precision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</a:rPr>
                        <a:t>Recall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Пересечение множеств слов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0.51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0.47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0.48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Сопоставление сказуемых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0.70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0.72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0.27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0.54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Расстояние редактирования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0.64</a:t>
                      </a:r>
                      <a:endParaRPr lang="en-US" sz="1400" b="0" i="0" u="none" strike="noStrike" cap="none" spc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0.45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0.09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>
                          <a:latin typeface="Times New Roman"/>
                          <a:ea typeface="Times New Roman"/>
                          <a:cs typeface="Times New Roman"/>
                        </a:rPr>
                        <a:t>0.26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9" algn="ctr">
                      <a:solidFill>
                        <a:srgbClr val="000000"/>
                      </a:solidFill>
                    </a:lnR>
                    <a:lnT w="126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1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 bwMode="auto">
          <a:xfrm>
            <a:off x="611560" y="1362499"/>
            <a:ext cx="7800000" cy="205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342900" lvl="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проведен обзор предметной области вопросно-ответного поиска;</a:t>
            </a:r>
          </a:p>
          <a:p>
            <a:pPr marL="342900" lvl="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рассмотрены основные этапы работы вопросно-ответных систем;</a:t>
            </a:r>
          </a:p>
          <a:p>
            <a:pPr marL="342900" lvl="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описаны существующие методы обработки текстов, относящиеся к каждому из этапов;</a:t>
            </a:r>
          </a:p>
          <a:p>
            <a:pPr marL="342900" lvl="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сформулированы критерии оценки сравнения описанных методов;</a:t>
            </a:r>
          </a:p>
          <a:p>
            <a:pPr marL="342900" lvl="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проведено сравнение методов по сформулированным критериям.</a:t>
            </a:r>
            <a:endParaRPr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2" name="Google Shape;232;p35"/>
          <p:cNvSpPr txBox="1"/>
          <p:nvPr/>
        </p:nvSpPr>
        <p:spPr bwMode="auto">
          <a:xfrm>
            <a:off x="204491" y="223434"/>
            <a:ext cx="40956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Заключение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3" name="Google Shape;233;p35"/>
          <p:cNvSpPr txBox="1"/>
          <p:nvPr/>
        </p:nvSpPr>
        <p:spPr bwMode="auto">
          <a:xfrm>
            <a:off x="204500" y="991451"/>
            <a:ext cx="7979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 ходе научно-исследовательской работы решены следующие задачи:</a:t>
            </a:r>
            <a:endParaRPr sz="1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17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5" name="Google Shape;235;p35"/>
          <p:cNvSpPr txBox="1"/>
          <p:nvPr/>
        </p:nvSpPr>
        <p:spPr bwMode="auto">
          <a:xfrm>
            <a:off x="204500" y="3147814"/>
            <a:ext cx="797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lvl="0" algn="just">
              <a:lnSpc>
                <a:spcPct val="93000"/>
              </a:lnSpc>
              <a:buClr>
                <a:srgbClr val="111111"/>
              </a:buClr>
              <a:buSzPts val="1900"/>
              <a:defRPr/>
            </a:pPr>
            <a:r>
              <a:rPr lang="ru-RU" sz="1800" dirty="0">
                <a:latin typeface="Times New Roman"/>
                <a:ea typeface="Times New Roman"/>
                <a:cs typeface="Times New Roman"/>
              </a:rPr>
              <a:t>Таким образом, поставленная цель достигнута.</a:t>
            </a:r>
            <a:endParaRPr sz="1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 bwMode="auto">
          <a:xfrm>
            <a:off x="672000" y="2308550"/>
            <a:ext cx="78000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провести обзор предметной области вопросно-ответного поиска;</a:t>
            </a:r>
          </a:p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рассмотреть основные этапы работы вопросно-ответных систем;</a:t>
            </a:r>
          </a:p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описать существующие методы обработки текстов, относящиеся к каждому    из этапов;</a:t>
            </a:r>
          </a:p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сформулировать критерии сравнения описанных методов;</a:t>
            </a:r>
          </a:p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равнить методы по сформулированным критериям.</a:t>
            </a:r>
          </a:p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285750" indent="-28575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285750" marR="0" lvl="0" indent="-28575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27"/>
          <p:cNvSpPr txBox="1"/>
          <p:nvPr/>
        </p:nvSpPr>
        <p:spPr bwMode="auto">
          <a:xfrm>
            <a:off x="204491" y="223434"/>
            <a:ext cx="40956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Цель и задачи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7" name="Google Shape;117;p27"/>
          <p:cNvSpPr txBox="1"/>
          <p:nvPr/>
        </p:nvSpPr>
        <p:spPr bwMode="auto">
          <a:xfrm>
            <a:off x="204500" y="991450"/>
            <a:ext cx="8363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 b="1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Цель:</a:t>
            </a:r>
            <a:r>
              <a:rPr lang="ru" sz="24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провести классификацию методов обработки текстов в вопросно-ответных системах.</a:t>
            </a:r>
            <a:endParaRPr sz="18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8" name="Google Shape;118;p27"/>
          <p:cNvSpPr txBox="1"/>
          <p:nvPr/>
        </p:nvSpPr>
        <p:spPr bwMode="auto">
          <a:xfrm>
            <a:off x="204500" y="1957250"/>
            <a:ext cx="13143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Задачи: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 bwMode="auto">
          <a:xfrm>
            <a:off x="671354" y="987574"/>
            <a:ext cx="7800000" cy="2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Метапоисковые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системы;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Системы поиска ответа по аннотированному тексту;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Системы поиска ответа в коллекциях вопросов и ответов;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Экспертные системы.</a:t>
            </a:r>
          </a:p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marR="0" lvl="0" indent="-3429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R="0"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6" name="Google Shape;126;p28"/>
          <p:cNvSpPr txBox="1"/>
          <p:nvPr/>
        </p:nvSpPr>
        <p:spPr bwMode="auto">
          <a:xfrm>
            <a:off x="204500" y="223425"/>
            <a:ext cx="82674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Виды вопросно-ответных систем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3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 bwMode="auto">
          <a:xfrm>
            <a:off x="672100" y="676522"/>
            <a:ext cx="7970028" cy="379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57724" rIns="81624" bIns="40824" anchor="t" anchorCtr="0">
            <a:noAutofit/>
          </a:bodyPr>
          <a:lstStyle/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Этап анализа вопроса;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Этап информационного поиска;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Этап извлечения потенциальных ответов;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Этап валидации ответов.</a:t>
            </a:r>
          </a:p>
          <a:p>
            <a:pPr lvl="0"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4" name="Google Shape;134;p29"/>
          <p:cNvSpPr txBox="1"/>
          <p:nvPr/>
        </p:nvSpPr>
        <p:spPr bwMode="auto">
          <a:xfrm>
            <a:off x="204500" y="223425"/>
            <a:ext cx="82674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Этапы вопросно-ответного поиска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 bwMode="auto">
          <a:xfrm>
            <a:off x="615048" y="942594"/>
            <a:ext cx="8026879" cy="39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Задача: 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выделение фокуса вопроса, опоры вопроса и семантического тэга ответа.</a:t>
            </a:r>
          </a:p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Методы: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Символьные шаблоны вопросов;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Синтаксические шаблоны вопросов;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Статистика употребления слов в вопросах.</a:t>
            </a: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</p:txBody>
      </p:sp>
      <p:sp>
        <p:nvSpPr>
          <p:cNvPr id="142" name="Google Shape;142;p30"/>
          <p:cNvSpPr txBox="1"/>
          <p:nvPr/>
        </p:nvSpPr>
        <p:spPr bwMode="auto">
          <a:xfrm>
            <a:off x="204500" y="223425"/>
            <a:ext cx="8621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 анализа вопроса 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022156" name="Google Shape;141;p30"/>
          <p:cNvSpPr txBox="1"/>
          <p:nvPr/>
        </p:nvSpPr>
        <p:spPr bwMode="auto">
          <a:xfrm>
            <a:off x="611560" y="948894"/>
            <a:ext cx="8054093" cy="410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0" algn="just">
              <a:lnSpc>
                <a:spcPct val="93000"/>
              </a:lnSpc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Задача: 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поиск релевантных запрос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у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документов и получение текстовых фрагментов, 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которые 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содерж</a:t>
            </a: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ат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потенциальный ответ.</a:t>
            </a:r>
          </a:p>
          <a:p>
            <a:pPr lvl="0" algn="just">
              <a:lnSpc>
                <a:spcPct val="93000"/>
              </a:lnSpc>
              <a:defRPr/>
            </a:pPr>
            <a:endParaRPr lang="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lnSpc>
                <a:spcPct val="93000"/>
              </a:lnSpc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Методы: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</a:t>
            </a:r>
            <a:r>
              <a:rPr lang="ru-RU" sz="18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еление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на абзацы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;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Использование око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 параграфа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98449" lvl="1"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67669491" name="Google Shape;142;p30"/>
          <p:cNvSpPr txBox="1"/>
          <p:nvPr/>
        </p:nvSpPr>
        <p:spPr bwMode="auto">
          <a:xfrm>
            <a:off x="204499" y="223425"/>
            <a:ext cx="8621100" cy="59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 информационного поиска 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4227878" name="Google Shape;143;p30"/>
          <p:cNvSpPr txBox="1">
            <a:spLocks noGrp="1"/>
          </p:cNvSpPr>
          <p:nvPr>
            <p:ph type="sldNum" idx="12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D1FA1B02-C0DF-9C73-29EA-C43542E10D02}" type="slidenum">
              <a:rPr lang="ru">
                <a:latin typeface="Times New Roman"/>
                <a:ea typeface="Times New Roman"/>
                <a:cs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379491" name="Google Shape;141;p30"/>
          <p:cNvSpPr txBox="1"/>
          <p:nvPr/>
        </p:nvSpPr>
        <p:spPr bwMode="auto">
          <a:xfrm>
            <a:off x="544953" y="1347614"/>
            <a:ext cx="8054093" cy="260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0" algn="just">
              <a:lnSpc>
                <a:spcPct val="93000"/>
              </a:lnSpc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Задача: 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распознавание и 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извлечение из текстовых фрагментов потенциальных ответов на вопрос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lvl="0" algn="just">
              <a:lnSpc>
                <a:spcPct val="93000"/>
              </a:lnSpc>
              <a:defRPr/>
            </a:pPr>
            <a:endParaRPr lang="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lnSpc>
                <a:spcPct val="93000"/>
              </a:lnSpc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Методы: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Использование шаблонов;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Использование </a:t>
            </a:r>
            <a:r>
              <a:rPr lang="en-US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-грамм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62353814" name="Google Shape;142;p30"/>
          <p:cNvSpPr txBox="1"/>
          <p:nvPr/>
        </p:nvSpPr>
        <p:spPr bwMode="auto">
          <a:xfrm>
            <a:off x="204499" y="223425"/>
            <a:ext cx="8621100" cy="112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 извлечения потенциальных ответов 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2494018" name="Google Shape;143;p30"/>
          <p:cNvSpPr txBox="1">
            <a:spLocks noGrp="1"/>
          </p:cNvSpPr>
          <p:nvPr>
            <p:ph type="sldNum" idx="12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B4F93E05-8E31-04EF-E508-622D68C0E522}" type="slidenum">
              <a:rPr lang="ru">
                <a:latin typeface="Times New Roman"/>
                <a:ea typeface="Times New Roman"/>
                <a:cs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217643" name="Google Shape;141;p30"/>
          <p:cNvSpPr txBox="1"/>
          <p:nvPr/>
        </p:nvSpPr>
        <p:spPr bwMode="auto">
          <a:xfrm>
            <a:off x="615048" y="1008363"/>
            <a:ext cx="8013272" cy="36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0" algn="just">
              <a:lnSpc>
                <a:spcPct val="93000"/>
              </a:lnSpc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Задача: 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анализ списка кандидатов и выбор наиболее подходящего.</a:t>
            </a:r>
          </a:p>
          <a:p>
            <a:pPr lvl="0" algn="just">
              <a:lnSpc>
                <a:spcPct val="93000"/>
              </a:lnSpc>
              <a:defRPr/>
            </a:pPr>
            <a:endParaRPr lang="ru" sz="18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lnSpc>
                <a:spcPct val="93000"/>
              </a:lnSpc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Методы: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Пересечение множеств слов и</a:t>
            </a:r>
            <a:r>
              <a:rPr lang="en-US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или грамматических отношений</a:t>
            </a: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;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Сопоставление сказуемых;</a:t>
            </a:r>
          </a:p>
          <a:p>
            <a:pPr marL="641349" lvl="1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Расстояние редактирования для деревьев.</a:t>
            </a: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2342904" name="Google Shape;142;p30"/>
          <p:cNvSpPr txBox="1"/>
          <p:nvPr/>
        </p:nvSpPr>
        <p:spPr bwMode="auto">
          <a:xfrm>
            <a:off x="204499" y="223425"/>
            <a:ext cx="8621100" cy="59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 валидации ответов 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8978714" name="Google Shape;143;p30"/>
          <p:cNvSpPr txBox="1">
            <a:spLocks noGrp="1"/>
          </p:cNvSpPr>
          <p:nvPr>
            <p:ph type="sldNum" idx="12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DA6A65A2-B8DC-E4AE-A4EA-C64283A37B23}" type="slidenum">
              <a:rPr lang="ru">
                <a:latin typeface="Times New Roman"/>
                <a:ea typeface="Times New Roman"/>
                <a:cs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217643" name="Google Shape;141;p30"/>
          <p:cNvSpPr txBox="1"/>
          <p:nvPr/>
        </p:nvSpPr>
        <p:spPr bwMode="auto">
          <a:xfrm>
            <a:off x="615048" y="1491630"/>
            <a:ext cx="8013272" cy="312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Сложность реализации;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Покрытие вопросов методом;</a:t>
            </a: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Необходимость предварительной обработки вопроса.</a:t>
            </a:r>
          </a:p>
          <a:p>
            <a:pPr algn="just">
              <a:lnSpc>
                <a:spcPct val="93000"/>
              </a:lnSpc>
              <a:buClr>
                <a:srgbClr val="111111"/>
              </a:buClr>
              <a:buSzPts val="2400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lnSpc>
                <a:spcPct val="93000"/>
              </a:lnSpc>
              <a:buClr>
                <a:srgbClr val="111111"/>
              </a:buClr>
              <a:buSzPts val="2400"/>
              <a:buFont typeface="Arial" panose="020B0604020202020204" pitchFamily="34" charset="0"/>
              <a:buChar char="•"/>
              <a:defRPr/>
            </a:pPr>
            <a:endParaRPr lang="ru-RU"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 dirty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2342904" name="Google Shape;142;p30"/>
          <p:cNvSpPr txBox="1"/>
          <p:nvPr/>
        </p:nvSpPr>
        <p:spPr bwMode="auto">
          <a:xfrm>
            <a:off x="204498" y="223425"/>
            <a:ext cx="8687981" cy="126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Критерии оценки методов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этапа</a:t>
            </a:r>
            <a:r>
              <a:rPr lang="ru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анализа вопроса</a:t>
            </a:r>
            <a:endParaRPr sz="13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8978714" name="Google Shape;143;p30"/>
          <p:cNvSpPr txBox="1">
            <a:spLocks noGrp="1"/>
          </p:cNvSpPr>
          <p:nvPr>
            <p:ph type="sldNum" idx="12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DA6A65A2-B8DC-E4AE-A4EA-C64283A37B23}" type="slidenum">
              <a:rPr lang="ru">
                <a:latin typeface="Times New Roman"/>
                <a:ea typeface="Times New Roman"/>
                <a:cs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6283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632</Words>
  <Application>Microsoft Office PowerPoint</Application>
  <DocSecurity>0</DocSecurity>
  <PresentationFormat>Экран (16:9)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dc:title>
  <dc:subject/>
  <dc:creator/>
  <cp:keywords/>
  <dc:description/>
  <cp:lastModifiedBy>Евгения</cp:lastModifiedBy>
  <cp:revision>72</cp:revision>
  <dcterms:modified xsi:type="dcterms:W3CDTF">2022-12-24T17:36:26Z</dcterms:modified>
  <cp:category/>
  <dc:identifier/>
  <cp:contentStatus/>
  <dc:language/>
  <cp:version/>
</cp:coreProperties>
</file>