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Open Sans SemiBold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  <p:embeddedFont>
      <p:font typeface="Open Sans Ligh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Light-italic.fntdata"/><Relationship Id="rId30" Type="http://schemas.openxmlformats.org/officeDocument/2006/relationships/font" Target="fonts/OpenSansLight-bold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OpenSansLight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font" Target="fonts/OpenSansSemiBold-regular.fntdata"/><Relationship Id="rId16" Type="http://schemas.openxmlformats.org/officeDocument/2006/relationships/slide" Target="slides/slide10.xml"/><Relationship Id="rId19" Type="http://schemas.openxmlformats.org/officeDocument/2006/relationships/font" Target="fonts/OpenSansSemiBold-italic.fntdata"/><Relationship Id="rId18" Type="http://schemas.openxmlformats.org/officeDocument/2006/relationships/font" Target="fonts/Open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ing.postman.com/docs/designing-and-developing-your-api/mocking-data/setting-up-mock/" TargetMode="External"/><Relationship Id="rId3" Type="http://schemas.openxmlformats.org/officeDocument/2006/relationships/hyperlink" Target="https://learning.postman.com/docs/designing-and-developing-your-api/monitoring-your-api/intro-monitors/" TargetMode="External"/><Relationship Id="rId4" Type="http://schemas.openxmlformats.org/officeDocument/2006/relationships/hyperlink" Target="https://learning.postman.com/docs/sending-requests/visualizer/" TargetMode="External"/><Relationship Id="rId5" Type="http://schemas.openxmlformats.org/officeDocument/2006/relationships/hyperlink" Target="https://learning.postman.com/docs/collaborating-in-postman/collaboration-intro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140ed1eb7_2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9140ed1eb7_2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4c170af3a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g94c170af3a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140ed1eb7_2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8" name="Google Shape;158;g9140ed1eb7_2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25cc00c30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g925cc00c30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398752f7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5398752f7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Jump into Postman and work through the template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93e7e2a8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93e7e2a8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Navigate to the url and show them the demo or just show this screenshot.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25cc00c30_1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g925cc00c30_1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4c170af3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g94c170af3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4c170af3a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94c170af3a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25cc00c30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g925cc00c30_1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Learning center links: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Mocks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https://learning.postman.com/docs/designing-and-developing-your-api/mocking-data/setting-up-mock/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Monitors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https://learning.postman.com/docs/designing-and-developing-your-api/monitoring-your-api/intro-monitors/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Visualizations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https://learning.postman.com/docs/sending-requests/visualizer/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Collaboration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https://learning.postman.com/docs/collaborating-in-postman/collaboration-intro/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no logo" showMasterSp="0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2283" y="499998"/>
            <a:ext cx="9270921" cy="490074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4482945" y="4905375"/>
            <a:ext cx="173348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666750" y="862013"/>
            <a:ext cx="781050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66750" y="2652713"/>
            <a:ext cx="7810500" cy="595312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sz="15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sz="15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sz="15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sz="15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sz="15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pic>
        <p:nvPicPr>
          <p:cNvPr descr="Image"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1358" y="362014"/>
            <a:ext cx="973015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3" name="Google Shape;63;p15"/>
          <p:cNvPicPr preferRelativeResize="0"/>
          <p:nvPr/>
        </p:nvPicPr>
        <p:blipFill rotWithShape="1">
          <a:blip r:embed="rId3">
            <a:alphaModFix/>
          </a:blip>
          <a:srcRect b="7880" l="0" r="0" t="0"/>
          <a:stretch/>
        </p:blipFill>
        <p:spPr>
          <a:xfrm>
            <a:off x="8580437" y="-60325"/>
            <a:ext cx="414171" cy="1087771"/>
          </a:xfrm>
          <a:prstGeom prst="rect">
            <a:avLst/>
          </a:prstGeom>
          <a:noFill/>
          <a:ln>
            <a:noFill/>
          </a:ln>
          <a:effectLst>
            <a:outerShdw blurRad="317500" rotWithShape="0">
              <a:srgbClr val="000000">
                <a:alpha val="49803"/>
              </a:srgbClr>
            </a:outerShdw>
          </a:effectLst>
        </p:spPr>
      </p:pic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4482945" y="4905375"/>
            <a:ext cx="173348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s bg" showMasterSp="0">
  <p:cSld name="Stars bg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6" name="Google Shape;66;p16"/>
          <p:cNvPicPr preferRelativeResize="0"/>
          <p:nvPr/>
        </p:nvPicPr>
        <p:blipFill rotWithShape="1">
          <a:blip r:embed="rId2">
            <a:alphaModFix/>
          </a:blip>
          <a:srcRect b="7880" l="0" r="0" t="0"/>
          <a:stretch/>
        </p:blipFill>
        <p:spPr>
          <a:xfrm>
            <a:off x="8580437" y="-60325"/>
            <a:ext cx="414171" cy="1087771"/>
          </a:xfrm>
          <a:prstGeom prst="rect">
            <a:avLst/>
          </a:prstGeom>
          <a:noFill/>
          <a:ln>
            <a:noFill/>
          </a:ln>
          <a:effectLst>
            <a:outerShdw blurRad="317500" rotWithShape="0">
              <a:srgbClr val="000000">
                <a:alpha val="49803"/>
              </a:srgbClr>
            </a:outerShdw>
          </a:effectLst>
        </p:spPr>
      </p:pic>
      <p:pic>
        <p:nvPicPr>
          <p:cNvPr descr="Image" id="67" name="Google Shape;6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283" y="499998"/>
            <a:ext cx="9270921" cy="490074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4482945" y="4905375"/>
            <a:ext cx="173348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ard - B/O" showMasterSp="0">
  <p:cSld name="Title Card - B/O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0" y="-4056"/>
            <a:ext cx="9144000" cy="515161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052553" y="2293144"/>
            <a:ext cx="1038895" cy="557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None/>
              <a:defRPr b="1" sz="3000">
                <a:latin typeface="Open Sans"/>
                <a:ea typeface="Open Sans"/>
                <a:cs typeface="Open Sans"/>
                <a:sym typeface="Open Sans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pic>
        <p:nvPicPr>
          <p:cNvPr descr="pm-logo-horiz copy@2x.png" id="72" name="Google Shape;7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43863" y="128588"/>
            <a:ext cx="92930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666750" y="862013"/>
            <a:ext cx="781050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666750" y="2652713"/>
            <a:ext cx="7810500" cy="595312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sz="15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sz="15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sz="15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sz="15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sz="15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pic>
        <p:nvPicPr>
          <p:cNvPr descr="Google Shape;17;p3" id="77" name="Google Shape;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358" y="362014"/>
            <a:ext cx="973015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18;p3" id="78" name="Google Shape;78;p18"/>
          <p:cNvPicPr preferRelativeResize="0"/>
          <p:nvPr/>
        </p:nvPicPr>
        <p:blipFill rotWithShape="1">
          <a:blip r:embed="rId4">
            <a:alphaModFix/>
          </a:blip>
          <a:srcRect b="7879" l="0" r="0" t="0"/>
          <a:stretch/>
        </p:blipFill>
        <p:spPr>
          <a:xfrm>
            <a:off x="8580437" y="-60326"/>
            <a:ext cx="414171" cy="1087772"/>
          </a:xfrm>
          <a:prstGeom prst="rect">
            <a:avLst/>
          </a:prstGeom>
          <a:noFill/>
          <a:ln>
            <a:noFill/>
          </a:ln>
          <a:effectLst>
            <a:outerShdw blurRad="317500" rotWithShape="0">
              <a:srgbClr val="000000">
                <a:alpha val="49411"/>
              </a:srgbClr>
            </a:outerShdw>
          </a:effectLst>
        </p:spPr>
      </p:pic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4482945" y="4905375"/>
            <a:ext cx="173348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showMasterSp="0">
  <p:cSld name="Title &amp; 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1" name="Google Shape;81;p19"/>
          <p:cNvPicPr preferRelativeResize="0"/>
          <p:nvPr/>
        </p:nvPicPr>
        <p:blipFill rotWithShape="1">
          <a:blip r:embed="rId3">
            <a:alphaModFix/>
          </a:blip>
          <a:srcRect b="7879" l="0" r="0" t="0"/>
          <a:stretch/>
        </p:blipFill>
        <p:spPr>
          <a:xfrm>
            <a:off x="8580437" y="-60326"/>
            <a:ext cx="414171" cy="1087772"/>
          </a:xfrm>
          <a:prstGeom prst="rect">
            <a:avLst/>
          </a:prstGeom>
          <a:noFill/>
          <a:ln>
            <a:noFill/>
          </a:ln>
          <a:effectLst>
            <a:outerShdw blurRad="317500" rotWithShape="0">
              <a:srgbClr val="000000">
                <a:alpha val="49803"/>
              </a:srgbClr>
            </a:outerShdw>
          </a:effectLst>
        </p:spPr>
      </p:pic>
      <p:pic>
        <p:nvPicPr>
          <p:cNvPr descr="Image" id="82" name="Google Shape;8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433" y="242822"/>
            <a:ext cx="9270922" cy="490074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4482945" y="4905375"/>
            <a:ext cx="173348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 showMasterSp="0">
  <p:cSld name="Photo - Horizontal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85" name="Google Shape;8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9433" y="242823"/>
            <a:ext cx="9270921" cy="490074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0"/>
          <p:cNvSpPr/>
          <p:nvPr>
            <p:ph idx="2" type="pic"/>
          </p:nvPr>
        </p:nvSpPr>
        <p:spPr>
          <a:xfrm>
            <a:off x="1095375" y="123825"/>
            <a:ext cx="6953250" cy="3452813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type="title"/>
          </p:nvPr>
        </p:nvSpPr>
        <p:spPr>
          <a:xfrm>
            <a:off x="238125" y="3567113"/>
            <a:ext cx="866775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238125" y="4291013"/>
            <a:ext cx="8667750" cy="595312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sz="15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sz="15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sz="15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sz="15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sz="15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pic>
        <p:nvPicPr>
          <p:cNvPr descr="Image" id="89" name="Google Shape;89;p20"/>
          <p:cNvPicPr preferRelativeResize="0"/>
          <p:nvPr/>
        </p:nvPicPr>
        <p:blipFill rotWithShape="1">
          <a:blip r:embed="rId3">
            <a:alphaModFix/>
          </a:blip>
          <a:srcRect b="7880" l="0" r="0" t="0"/>
          <a:stretch/>
        </p:blipFill>
        <p:spPr>
          <a:xfrm>
            <a:off x="8580437" y="-60325"/>
            <a:ext cx="414171" cy="1087771"/>
          </a:xfrm>
          <a:prstGeom prst="rect">
            <a:avLst/>
          </a:prstGeom>
          <a:noFill/>
          <a:ln>
            <a:noFill/>
          </a:ln>
          <a:effectLst>
            <a:outerShdw blurRad="317500" rotWithShape="0">
              <a:srgbClr val="000000">
                <a:alpha val="49803"/>
              </a:srgbClr>
            </a:outerShdw>
          </a:effectLst>
        </p:spPr>
      </p:pic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4482945" y="4905375"/>
            <a:ext cx="173348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showMasterSp="0">
  <p:cSld name="Title - Cent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92" name="Google Shape;9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9433" y="242823"/>
            <a:ext cx="9270921" cy="490074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 txBox="1"/>
          <p:nvPr>
            <p:ph type="title"/>
          </p:nvPr>
        </p:nvSpPr>
        <p:spPr>
          <a:xfrm>
            <a:off x="666750" y="1700213"/>
            <a:ext cx="781050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pic>
        <p:nvPicPr>
          <p:cNvPr descr="Image" id="94" name="Google Shape;94;p21"/>
          <p:cNvPicPr preferRelativeResize="0"/>
          <p:nvPr/>
        </p:nvPicPr>
        <p:blipFill rotWithShape="1">
          <a:blip r:embed="rId3">
            <a:alphaModFix/>
          </a:blip>
          <a:srcRect b="7880" l="0" r="0" t="0"/>
          <a:stretch/>
        </p:blipFill>
        <p:spPr>
          <a:xfrm>
            <a:off x="8580437" y="-60325"/>
            <a:ext cx="414171" cy="1087771"/>
          </a:xfrm>
          <a:prstGeom prst="rect">
            <a:avLst/>
          </a:prstGeom>
          <a:noFill/>
          <a:ln>
            <a:noFill/>
          </a:ln>
          <a:effectLst>
            <a:outerShdw blurRad="317500" rotWithShape="0">
              <a:srgbClr val="000000">
                <a:alpha val="49803"/>
              </a:srgbClr>
            </a:outerShdw>
          </a:effectLst>
        </p:spPr>
      </p:pic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4482945" y="4905375"/>
            <a:ext cx="173348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 showMasterSp="0">
  <p:cSld name="Photo - Vertical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97" name="Google Shape;9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2283" y="499998"/>
            <a:ext cx="9270921" cy="490074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2"/>
          <p:cNvSpPr/>
          <p:nvPr>
            <p:ph idx="2" type="pic"/>
          </p:nvPr>
        </p:nvSpPr>
        <p:spPr>
          <a:xfrm>
            <a:off x="3006328" y="-23812"/>
            <a:ext cx="7436644" cy="49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type="title"/>
          </p:nvPr>
        </p:nvSpPr>
        <p:spPr>
          <a:xfrm>
            <a:off x="619125" y="357188"/>
            <a:ext cx="3833813" cy="2081212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  <a:defRPr sz="27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619125" y="2447925"/>
            <a:ext cx="3833813" cy="214788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sz="15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sz="15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sz="15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sz="15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  <a:defRPr sz="15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pic>
        <p:nvPicPr>
          <p:cNvPr descr="Image" id="101" name="Google Shape;101;p22"/>
          <p:cNvPicPr preferRelativeResize="0"/>
          <p:nvPr/>
        </p:nvPicPr>
        <p:blipFill rotWithShape="1">
          <a:blip r:embed="rId3">
            <a:alphaModFix/>
          </a:blip>
          <a:srcRect b="7880" l="0" r="0" t="0"/>
          <a:stretch/>
        </p:blipFill>
        <p:spPr>
          <a:xfrm>
            <a:off x="8580437" y="-60325"/>
            <a:ext cx="414171" cy="1087771"/>
          </a:xfrm>
          <a:prstGeom prst="rect">
            <a:avLst/>
          </a:prstGeom>
          <a:noFill/>
          <a:ln>
            <a:noFill/>
          </a:ln>
          <a:effectLst>
            <a:outerShdw blurRad="317500" rotWithShape="0">
              <a:srgbClr val="000000">
                <a:alpha val="49803"/>
              </a:srgbClr>
            </a:outerShdw>
          </a:effectLst>
        </p:spPr>
      </p:pic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4482945" y="4905375"/>
            <a:ext cx="173348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4482945" y="4905375"/>
            <a:ext cx="173348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showMasterSp="0">
  <p:cSld name="Title &amp; Bulle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7" name="Google Shape;10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9433" y="242823"/>
            <a:ext cx="9270921" cy="490074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4"/>
          <p:cNvSpPr txBox="1"/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pic>
        <p:nvPicPr>
          <p:cNvPr descr="Image" id="110" name="Google Shape;110;p24"/>
          <p:cNvPicPr preferRelativeResize="0"/>
          <p:nvPr/>
        </p:nvPicPr>
        <p:blipFill rotWithShape="1">
          <a:blip r:embed="rId3">
            <a:alphaModFix/>
          </a:blip>
          <a:srcRect b="7880" l="0" r="0" t="0"/>
          <a:stretch/>
        </p:blipFill>
        <p:spPr>
          <a:xfrm>
            <a:off x="8580437" y="-60325"/>
            <a:ext cx="414171" cy="1087771"/>
          </a:xfrm>
          <a:prstGeom prst="rect">
            <a:avLst/>
          </a:prstGeom>
          <a:noFill/>
          <a:ln>
            <a:noFill/>
          </a:ln>
          <a:effectLst>
            <a:outerShdw blurRad="317500" rotWithShape="0">
              <a:srgbClr val="000000">
                <a:alpha val="49803"/>
              </a:srgbClr>
            </a:outerShdw>
          </a:effectLst>
        </p:spPr>
      </p:pic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4482945" y="4905375"/>
            <a:ext cx="173348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>
  <p:cSld name="Title, Bullets &amp; Phot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3" name="Google Shape;11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2283" y="499998"/>
            <a:ext cx="9270921" cy="490074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/>
          <p:nvPr>
            <p:ph idx="2" type="pic"/>
          </p:nvPr>
        </p:nvSpPr>
        <p:spPr>
          <a:xfrm>
            <a:off x="3739753" y="796925"/>
            <a:ext cx="6150769" cy="4100513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1" type="body"/>
          </p:nvPr>
        </p:nvSpPr>
        <p:spPr>
          <a:xfrm>
            <a:off x="633413" y="1181100"/>
            <a:ext cx="3833813" cy="348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Char char="•"/>
              <a:defRPr sz="900"/>
            </a:lvl1pPr>
            <a:lvl2pPr indent="-29845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Char char="•"/>
              <a:defRPr sz="900"/>
            </a:lvl2pPr>
            <a:lvl3pPr indent="-29845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Char char="•"/>
              <a:defRPr sz="900"/>
            </a:lvl3pPr>
            <a:lvl4pPr indent="-29845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Char char="•"/>
              <a:defRPr sz="900"/>
            </a:lvl4pPr>
            <a:lvl5pPr indent="-29845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Char char="•"/>
              <a:defRPr sz="9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pic>
        <p:nvPicPr>
          <p:cNvPr descr="Image" id="117" name="Google Shape;117;p25"/>
          <p:cNvPicPr preferRelativeResize="0"/>
          <p:nvPr/>
        </p:nvPicPr>
        <p:blipFill rotWithShape="1">
          <a:blip r:embed="rId3">
            <a:alphaModFix/>
          </a:blip>
          <a:srcRect b="7880" l="0" r="0" t="0"/>
          <a:stretch/>
        </p:blipFill>
        <p:spPr>
          <a:xfrm>
            <a:off x="8580437" y="-60325"/>
            <a:ext cx="414171" cy="1087771"/>
          </a:xfrm>
          <a:prstGeom prst="rect">
            <a:avLst/>
          </a:prstGeom>
          <a:noFill/>
          <a:ln>
            <a:noFill/>
          </a:ln>
          <a:effectLst>
            <a:outerShdw blurRad="317500" rotWithShape="0">
              <a:srgbClr val="000000">
                <a:alpha val="49803"/>
              </a:srgbClr>
            </a:outerShdw>
          </a:effectLst>
        </p:spPr>
      </p:pic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4482945" y="4905375"/>
            <a:ext cx="173348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0" name="Google Shape;12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2283" y="499998"/>
            <a:ext cx="9270921" cy="490074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633413" y="666750"/>
            <a:ext cx="7877175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pic>
        <p:nvPicPr>
          <p:cNvPr descr="Image" id="122" name="Google Shape;122;p26"/>
          <p:cNvPicPr preferRelativeResize="0"/>
          <p:nvPr/>
        </p:nvPicPr>
        <p:blipFill rotWithShape="1">
          <a:blip r:embed="rId3">
            <a:alphaModFix/>
          </a:blip>
          <a:srcRect b="7880" l="0" r="0" t="0"/>
          <a:stretch/>
        </p:blipFill>
        <p:spPr>
          <a:xfrm>
            <a:off x="8580437" y="-60325"/>
            <a:ext cx="414171" cy="1087771"/>
          </a:xfrm>
          <a:prstGeom prst="rect">
            <a:avLst/>
          </a:prstGeom>
          <a:noFill/>
          <a:ln>
            <a:noFill/>
          </a:ln>
          <a:effectLst>
            <a:outerShdw blurRad="317500" rotWithShape="0">
              <a:srgbClr val="000000">
                <a:alpha val="49803"/>
              </a:srgbClr>
            </a:outerShdw>
          </a:effectLst>
        </p:spPr>
      </p:pic>
      <p:sp>
        <p:nvSpPr>
          <p:cNvPr id="123" name="Google Shape;123;p26"/>
          <p:cNvSpPr txBox="1"/>
          <p:nvPr>
            <p:ph idx="12" type="sldNum"/>
          </p:nvPr>
        </p:nvSpPr>
        <p:spPr>
          <a:xfrm>
            <a:off x="4482945" y="4905375"/>
            <a:ext cx="173348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 showMasterSp="0">
  <p:cSld name="Photo - 3 Up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/>
          <p:nvPr>
            <p:ph idx="2" type="pic"/>
          </p:nvPr>
        </p:nvSpPr>
        <p:spPr>
          <a:xfrm>
            <a:off x="5734050" y="2576513"/>
            <a:ext cx="3128963" cy="2085975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6" name="Google Shape;126;p27"/>
          <p:cNvSpPr/>
          <p:nvPr>
            <p:ph idx="3" type="pic"/>
          </p:nvPr>
        </p:nvSpPr>
        <p:spPr>
          <a:xfrm>
            <a:off x="5743575" y="357188"/>
            <a:ext cx="3114675" cy="207645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7" name="Google Shape;127;p27"/>
          <p:cNvSpPr/>
          <p:nvPr>
            <p:ph idx="4" type="pic"/>
          </p:nvPr>
        </p:nvSpPr>
        <p:spPr>
          <a:xfrm>
            <a:off x="-652462" y="-96837"/>
            <a:ext cx="7524750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descr="Image" id="128" name="Google Shape;128;p27"/>
          <p:cNvPicPr preferRelativeResize="0"/>
          <p:nvPr/>
        </p:nvPicPr>
        <p:blipFill rotWithShape="1">
          <a:blip r:embed="rId2">
            <a:alphaModFix/>
          </a:blip>
          <a:srcRect b="7880" l="0" r="0" t="0"/>
          <a:stretch/>
        </p:blipFill>
        <p:spPr>
          <a:xfrm>
            <a:off x="8580437" y="-60325"/>
            <a:ext cx="414171" cy="1087771"/>
          </a:xfrm>
          <a:prstGeom prst="rect">
            <a:avLst/>
          </a:prstGeom>
          <a:noFill/>
          <a:ln>
            <a:noFill/>
          </a:ln>
          <a:effectLst>
            <a:outerShdw blurRad="317500" rotWithShape="0">
              <a:srgbClr val="000000">
                <a:alpha val="49803"/>
              </a:srgbClr>
            </a:outerShdw>
          </a:effectLst>
        </p:spPr>
      </p:pic>
      <p:sp>
        <p:nvSpPr>
          <p:cNvPr id="129" name="Google Shape;129;p27"/>
          <p:cNvSpPr txBox="1"/>
          <p:nvPr>
            <p:ph idx="12" type="sldNum"/>
          </p:nvPr>
        </p:nvSpPr>
        <p:spPr>
          <a:xfrm>
            <a:off x="4482945" y="4905375"/>
            <a:ext cx="173348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1" name="Google Shape;13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2283" y="499998"/>
            <a:ext cx="9270921" cy="490074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895350" y="3357563"/>
            <a:ext cx="7358063" cy="242888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2" type="body"/>
          </p:nvPr>
        </p:nvSpPr>
        <p:spPr>
          <a:xfrm>
            <a:off x="895350" y="2259806"/>
            <a:ext cx="7358063" cy="347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 SemiBold"/>
              <a:buNone/>
              <a:defRPr sz="1800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pic>
        <p:nvPicPr>
          <p:cNvPr descr="Image" id="134" name="Google Shape;134;p28"/>
          <p:cNvPicPr preferRelativeResize="0"/>
          <p:nvPr/>
        </p:nvPicPr>
        <p:blipFill rotWithShape="1">
          <a:blip r:embed="rId3">
            <a:alphaModFix/>
          </a:blip>
          <a:srcRect b="7880" l="0" r="0" t="0"/>
          <a:stretch/>
        </p:blipFill>
        <p:spPr>
          <a:xfrm>
            <a:off x="8580437" y="-60325"/>
            <a:ext cx="414171" cy="1087771"/>
          </a:xfrm>
          <a:prstGeom prst="rect">
            <a:avLst/>
          </a:prstGeom>
          <a:noFill/>
          <a:ln>
            <a:noFill/>
          </a:ln>
          <a:effectLst>
            <a:outerShdw blurRad="317500" rotWithShape="0">
              <a:srgbClr val="000000">
                <a:alpha val="49803"/>
              </a:srgbClr>
            </a:outerShdw>
          </a:effectLst>
        </p:spPr>
      </p:pic>
      <p:sp>
        <p:nvSpPr>
          <p:cNvPr id="135" name="Google Shape;135;p28"/>
          <p:cNvSpPr txBox="1"/>
          <p:nvPr>
            <p:ph idx="12" type="sldNum"/>
          </p:nvPr>
        </p:nvSpPr>
        <p:spPr>
          <a:xfrm>
            <a:off x="4482945" y="4905375"/>
            <a:ext cx="173348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/>
          <p:nvPr>
            <p:ph idx="2" type="pic"/>
          </p:nvPr>
        </p:nvSpPr>
        <p:spPr>
          <a:xfrm>
            <a:off x="0" y="-484342"/>
            <a:ext cx="1097280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descr="Image" id="138" name="Google Shape;138;p29"/>
          <p:cNvPicPr preferRelativeResize="0"/>
          <p:nvPr/>
        </p:nvPicPr>
        <p:blipFill rotWithShape="1">
          <a:blip r:embed="rId2">
            <a:alphaModFix/>
          </a:blip>
          <a:srcRect b="7880" l="0" r="0" t="0"/>
          <a:stretch/>
        </p:blipFill>
        <p:spPr>
          <a:xfrm>
            <a:off x="8580437" y="-60325"/>
            <a:ext cx="414171" cy="1087771"/>
          </a:xfrm>
          <a:prstGeom prst="rect">
            <a:avLst/>
          </a:prstGeom>
          <a:noFill/>
          <a:ln>
            <a:noFill/>
          </a:ln>
          <a:effectLst>
            <a:outerShdw blurRad="317500" rotWithShape="0">
              <a:srgbClr val="000000">
                <a:alpha val="49803"/>
              </a:srgbClr>
            </a:outerShdw>
          </a:effectLst>
        </p:spPr>
      </p:pic>
      <p:sp>
        <p:nvSpPr>
          <p:cNvPr id="139" name="Google Shape;139;p29"/>
          <p:cNvSpPr txBox="1"/>
          <p:nvPr>
            <p:ph idx="12" type="sldNum"/>
          </p:nvPr>
        </p:nvSpPr>
        <p:spPr>
          <a:xfrm>
            <a:off x="4482945" y="4905375"/>
            <a:ext cx="173348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1" name="Google Shape;141;p30"/>
          <p:cNvPicPr preferRelativeResize="0"/>
          <p:nvPr/>
        </p:nvPicPr>
        <p:blipFill rotWithShape="1">
          <a:blip r:embed="rId2">
            <a:alphaModFix/>
          </a:blip>
          <a:srcRect b="7880" l="0" r="0" t="0"/>
          <a:stretch/>
        </p:blipFill>
        <p:spPr>
          <a:xfrm>
            <a:off x="8580437" y="-60325"/>
            <a:ext cx="414171" cy="1087771"/>
          </a:xfrm>
          <a:prstGeom prst="rect">
            <a:avLst/>
          </a:prstGeom>
          <a:noFill/>
          <a:ln>
            <a:noFill/>
          </a:ln>
          <a:effectLst>
            <a:outerShdw blurRad="317500" rotWithShape="0">
              <a:srgbClr val="000000">
                <a:alpha val="49803"/>
              </a:srgbClr>
            </a:outerShdw>
          </a:effectLst>
        </p:spPr>
      </p:pic>
      <p:sp>
        <p:nvSpPr>
          <p:cNvPr id="142" name="Google Shape;142;p30"/>
          <p:cNvSpPr txBox="1"/>
          <p:nvPr>
            <p:ph idx="12" type="sldNum"/>
          </p:nvPr>
        </p:nvSpPr>
        <p:spPr>
          <a:xfrm>
            <a:off x="4482945" y="4905375"/>
            <a:ext cx="173348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sz="9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ard - B/O" showMasterSp="0">
  <p:cSld name="Title Card - B/O 2"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/>
          <p:nvPr/>
        </p:nvSpPr>
        <p:spPr>
          <a:xfrm>
            <a:off x="0" y="-4056"/>
            <a:ext cx="9144000" cy="515161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SemiBold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4052553" y="2293144"/>
            <a:ext cx="1038895" cy="557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pen Sans"/>
              <a:buNone/>
              <a:defRPr b="1" sz="3000">
                <a:latin typeface="Open Sans"/>
                <a:ea typeface="Open Sans"/>
                <a:cs typeface="Open Sans"/>
                <a:sym typeface="Open Sans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pic>
        <p:nvPicPr>
          <p:cNvPr descr="pm-logo-horiz copy@2x.png" id="146" name="Google Shape;14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43863" y="128588"/>
            <a:ext cx="92930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4482945" y="4905375"/>
            <a:ext cx="173348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 Light"/>
              <a:buNone/>
              <a:defRPr>
                <a:solidFill>
                  <a:srgbClr val="000000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 Light"/>
              <a:buNone/>
              <a:defRPr>
                <a:solidFill>
                  <a:srgbClr val="000000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 Light"/>
              <a:buNone/>
              <a:defRPr>
                <a:solidFill>
                  <a:srgbClr val="000000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 Light"/>
              <a:buNone/>
              <a:defRPr>
                <a:solidFill>
                  <a:srgbClr val="000000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 Light"/>
              <a:buNone/>
              <a:defRPr>
                <a:solidFill>
                  <a:srgbClr val="000000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 Light"/>
              <a:buNone/>
              <a:defRPr>
                <a:solidFill>
                  <a:srgbClr val="000000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 Light"/>
              <a:buNone/>
              <a:defRPr>
                <a:solidFill>
                  <a:srgbClr val="000000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 Light"/>
              <a:buNone/>
              <a:defRPr>
                <a:solidFill>
                  <a:srgbClr val="000000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Open Sans Light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19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7.xml"/><Relationship Id="rId6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9433" y="242823"/>
            <a:ext cx="9270921" cy="490074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pen Sans"/>
              <a:buNone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pen Sans"/>
              <a:buNone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pen Sans"/>
              <a:buNone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pen Sans"/>
              <a:buNone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pen Sans"/>
              <a:buNone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pen Sans"/>
              <a:buNone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pen Sans"/>
              <a:buNone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pen Sans"/>
              <a:buNone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pen Sans"/>
              <a:buNone/>
              <a:defRPr b="0" i="0" sz="3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descr="Image" id="53" name="Google Shape;53;p13"/>
          <p:cNvPicPr preferRelativeResize="0"/>
          <p:nvPr/>
        </p:nvPicPr>
        <p:blipFill rotWithShape="1">
          <a:blip r:embed="rId3">
            <a:alphaModFix/>
          </a:blip>
          <a:srcRect b="7880" l="0" r="0" t="0"/>
          <a:stretch/>
        </p:blipFill>
        <p:spPr>
          <a:xfrm>
            <a:off x="8580437" y="-60325"/>
            <a:ext cx="414171" cy="1087771"/>
          </a:xfrm>
          <a:prstGeom prst="rect">
            <a:avLst/>
          </a:prstGeom>
          <a:noFill/>
          <a:ln>
            <a:noFill/>
          </a:ln>
          <a:effectLst>
            <a:outerShdw blurRad="317500" rotWithShape="0">
              <a:srgbClr val="000000">
                <a:alpha val="49803"/>
              </a:srgbClr>
            </a:outerShdw>
          </a:effectLst>
        </p:spPr>
      </p:pic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111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Open Sans"/>
              <a:buChar char="•"/>
              <a:def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4482945" y="4905375"/>
            <a:ext cx="173348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b="0" i="0" sz="9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b="0" i="0" sz="9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b="0" i="0" sz="9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b="0" i="0" sz="9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b="0" i="0" sz="9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b="0" i="0" sz="9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b="0" i="0" sz="9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b="0" i="0" sz="9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 Light"/>
              <a:buNone/>
              <a:defRPr b="0" i="0" sz="9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0" y="0"/>
            <a:ext cx="32193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3" name="Google Shape;153;p32"/>
          <p:cNvSpPr txBox="1"/>
          <p:nvPr/>
        </p:nvSpPr>
        <p:spPr>
          <a:xfrm>
            <a:off x="2980275" y="1640550"/>
            <a:ext cx="3888600" cy="16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Open Sans"/>
              <a:buNone/>
            </a:pPr>
            <a:r>
              <a:rPr lang="en" sz="4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Postman</a:t>
            </a:r>
            <a:endParaRPr sz="4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Open Sans"/>
              <a:buNone/>
            </a:pPr>
            <a:r>
              <a:rPr lang="en" sz="4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Student</a:t>
            </a:r>
            <a:endParaRPr sz="4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00"/>
              <a:buFont typeface="Open Sans"/>
              <a:buNone/>
            </a:pPr>
            <a:r>
              <a:rPr lang="en" sz="4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Expert</a:t>
            </a:r>
            <a:endParaRPr sz="4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m-logo-horiz-white-txt@2x.png" id="154" name="Google Shape;15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685" y="1640546"/>
            <a:ext cx="1626920" cy="650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950" y="3034650"/>
            <a:ext cx="3749050" cy="210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/>
        </p:nvSpPr>
        <p:spPr>
          <a:xfrm>
            <a:off x="982324" y="362590"/>
            <a:ext cx="71793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Support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5" name="Google Shape;245;p41"/>
          <p:cNvGrpSpPr/>
          <p:nvPr/>
        </p:nvGrpSpPr>
        <p:grpSpPr>
          <a:xfrm>
            <a:off x="854125" y="1642550"/>
            <a:ext cx="2916800" cy="504900"/>
            <a:chOff x="854125" y="1642550"/>
            <a:chExt cx="2916800" cy="504900"/>
          </a:xfrm>
        </p:grpSpPr>
        <p:sp>
          <p:nvSpPr>
            <p:cNvPr id="246" name="Google Shape;246;p41"/>
            <p:cNvSpPr txBox="1"/>
            <p:nvPr/>
          </p:nvSpPr>
          <p:spPr>
            <a:xfrm>
              <a:off x="966225" y="1642550"/>
              <a:ext cx="2804700" cy="5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community.postman.com</a:t>
              </a:r>
              <a:endParaRPr b="1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Forum - use </a:t>
              </a:r>
              <a:r>
                <a:rPr b="1" lang="en" sz="1200">
                  <a:solidFill>
                    <a:srgbClr val="FF624D"/>
                  </a:solidFill>
                  <a:latin typeface="Open Sans"/>
                  <a:ea typeface="Open Sans"/>
                  <a:cs typeface="Open Sans"/>
                  <a:sym typeface="Open Sans"/>
                </a:rPr>
                <a:t>#training</a:t>
              </a:r>
              <a:r>
                <a:rPr lang="en" sz="1200">
                  <a:solidFill>
                    <a:srgbClr val="FF624D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" sz="1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tag</a:t>
              </a:r>
              <a:endPara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47" name="Google Shape;247;p41"/>
            <p:cNvCxnSpPr/>
            <p:nvPr/>
          </p:nvCxnSpPr>
          <p:spPr>
            <a:xfrm>
              <a:off x="854125" y="1694407"/>
              <a:ext cx="4200" cy="435600"/>
            </a:xfrm>
            <a:prstGeom prst="straightConnector1">
              <a:avLst/>
            </a:prstGeom>
            <a:noFill/>
            <a:ln cap="flat" cmpd="sng" w="28575">
              <a:solidFill>
                <a:srgbClr val="FF624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48" name="Google Shape;248;p41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4006250" y="1924725"/>
            <a:ext cx="1499223" cy="20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1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7078202" y="1924725"/>
            <a:ext cx="1499223" cy="20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388" y="1580473"/>
            <a:ext cx="2014899" cy="269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41"/>
          <p:cNvGrpSpPr/>
          <p:nvPr/>
        </p:nvGrpSpPr>
        <p:grpSpPr>
          <a:xfrm>
            <a:off x="854125" y="2425114"/>
            <a:ext cx="3112100" cy="504900"/>
            <a:chOff x="854125" y="2425114"/>
            <a:chExt cx="3112100" cy="504900"/>
          </a:xfrm>
        </p:grpSpPr>
        <p:sp>
          <p:nvSpPr>
            <p:cNvPr id="252" name="Google Shape;252;p41"/>
            <p:cNvSpPr txBox="1"/>
            <p:nvPr/>
          </p:nvSpPr>
          <p:spPr>
            <a:xfrm>
              <a:off x="966225" y="2425114"/>
              <a:ext cx="3000000" cy="5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learning.postman.com</a:t>
              </a:r>
              <a:endParaRPr b="1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Learning Center</a:t>
              </a:r>
              <a:endPara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53" name="Google Shape;253;p41"/>
            <p:cNvCxnSpPr/>
            <p:nvPr/>
          </p:nvCxnSpPr>
          <p:spPr>
            <a:xfrm>
              <a:off x="854125" y="2476973"/>
              <a:ext cx="4200" cy="435600"/>
            </a:xfrm>
            <a:prstGeom prst="straightConnector1">
              <a:avLst/>
            </a:prstGeom>
            <a:noFill/>
            <a:ln cap="flat" cmpd="sng" w="28575">
              <a:solidFill>
                <a:srgbClr val="FF624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4" name="Google Shape;254;p41"/>
          <p:cNvGrpSpPr/>
          <p:nvPr/>
        </p:nvGrpSpPr>
        <p:grpSpPr>
          <a:xfrm>
            <a:off x="854125" y="3199071"/>
            <a:ext cx="3112100" cy="504900"/>
            <a:chOff x="854125" y="3199071"/>
            <a:chExt cx="3112100" cy="504900"/>
          </a:xfrm>
        </p:grpSpPr>
        <p:sp>
          <p:nvSpPr>
            <p:cNvPr id="255" name="Google Shape;255;p41"/>
            <p:cNvSpPr txBox="1"/>
            <p:nvPr/>
          </p:nvSpPr>
          <p:spPr>
            <a:xfrm>
              <a:off x="966225" y="3199071"/>
              <a:ext cx="3000000" cy="50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explore.postman.com</a:t>
              </a:r>
              <a:endParaRPr b="1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API Network</a:t>
              </a:r>
              <a:endParaRPr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cxnSp>
          <p:nvCxnSpPr>
            <p:cNvPr id="256" name="Google Shape;256;p41"/>
            <p:cNvCxnSpPr/>
            <p:nvPr/>
          </p:nvCxnSpPr>
          <p:spPr>
            <a:xfrm>
              <a:off x="854125" y="3259532"/>
              <a:ext cx="4200" cy="435600"/>
            </a:xfrm>
            <a:prstGeom prst="straightConnector1">
              <a:avLst/>
            </a:prstGeom>
            <a:noFill/>
            <a:ln cap="flat" cmpd="sng" w="28575">
              <a:solidFill>
                <a:srgbClr val="FF624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0" name="Google Shape;160;p33"/>
          <p:cNvPicPr preferRelativeResize="0"/>
          <p:nvPr/>
        </p:nvPicPr>
        <p:blipFill rotWithShape="1">
          <a:blip r:embed="rId3">
            <a:alphaModFix amt="30000"/>
          </a:blip>
          <a:srcRect b="35346" l="72389" r="0" t="0"/>
          <a:stretch/>
        </p:blipFill>
        <p:spPr>
          <a:xfrm rot="-5400000">
            <a:off x="3599675" y="-399650"/>
            <a:ext cx="1709450" cy="94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/>
          <p:nvPr/>
        </p:nvSpPr>
        <p:spPr>
          <a:xfrm>
            <a:off x="2291700" y="364350"/>
            <a:ext cx="45606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2" name="Google Shape;162;p33"/>
          <p:cNvGrpSpPr/>
          <p:nvPr/>
        </p:nvGrpSpPr>
        <p:grpSpPr>
          <a:xfrm>
            <a:off x="1492751" y="1370834"/>
            <a:ext cx="4025885" cy="300000"/>
            <a:chOff x="1298976" y="1290234"/>
            <a:chExt cx="4025885" cy="300000"/>
          </a:xfrm>
        </p:grpSpPr>
        <p:sp>
          <p:nvSpPr>
            <p:cNvPr id="163" name="Google Shape;163;p33"/>
            <p:cNvSpPr txBox="1"/>
            <p:nvPr/>
          </p:nvSpPr>
          <p:spPr>
            <a:xfrm>
              <a:off x="1691861" y="1290234"/>
              <a:ext cx="36330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Open Sans"/>
                <a:buNone/>
              </a:pPr>
              <a:r>
                <a:rPr lang="en" sz="15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Guided session in Postman</a:t>
              </a:r>
              <a:endParaRPr sz="5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4" name="Google Shape;164;p33"/>
            <p:cNvSpPr/>
            <p:nvPr/>
          </p:nvSpPr>
          <p:spPr>
            <a:xfrm>
              <a:off x="1504808" y="1321134"/>
              <a:ext cx="20700" cy="238200"/>
            </a:xfrm>
            <a:prstGeom prst="rect">
              <a:avLst/>
            </a:prstGeom>
            <a:solidFill>
              <a:srgbClr val="FF624D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Open Sans SemiBold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165" name="Google Shape;165;p33"/>
            <p:cNvSpPr txBox="1"/>
            <p:nvPr/>
          </p:nvSpPr>
          <p:spPr>
            <a:xfrm>
              <a:off x="1298976" y="1318734"/>
              <a:ext cx="1299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Open Sans SemiBold"/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1</a:t>
              </a:r>
              <a:endParaRPr sz="500"/>
            </a:p>
          </p:txBody>
        </p:sp>
      </p:grpSp>
      <p:grpSp>
        <p:nvGrpSpPr>
          <p:cNvPr id="166" name="Google Shape;166;p33"/>
          <p:cNvGrpSpPr/>
          <p:nvPr/>
        </p:nvGrpSpPr>
        <p:grpSpPr>
          <a:xfrm>
            <a:off x="1492751" y="1896292"/>
            <a:ext cx="3328074" cy="300000"/>
            <a:chOff x="1298976" y="1848838"/>
            <a:chExt cx="3328074" cy="300000"/>
          </a:xfrm>
        </p:grpSpPr>
        <p:sp>
          <p:nvSpPr>
            <p:cNvPr id="167" name="Google Shape;167;p33"/>
            <p:cNvSpPr txBox="1"/>
            <p:nvPr/>
          </p:nvSpPr>
          <p:spPr>
            <a:xfrm>
              <a:off x="1691850" y="1848838"/>
              <a:ext cx="29352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Open Sans"/>
                <a:buNone/>
              </a:pPr>
              <a:r>
                <a:rPr lang="en" sz="15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Template completion</a:t>
              </a:r>
              <a:endParaRPr sz="500"/>
            </a:p>
          </p:txBody>
        </p:sp>
        <p:sp>
          <p:nvSpPr>
            <p:cNvPr id="168" name="Google Shape;168;p33"/>
            <p:cNvSpPr/>
            <p:nvPr/>
          </p:nvSpPr>
          <p:spPr>
            <a:xfrm>
              <a:off x="1504808" y="1879738"/>
              <a:ext cx="20700" cy="238200"/>
            </a:xfrm>
            <a:prstGeom prst="rect">
              <a:avLst/>
            </a:prstGeom>
            <a:solidFill>
              <a:srgbClr val="FF624D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Open Sans SemiBold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169" name="Google Shape;169;p33"/>
            <p:cNvSpPr txBox="1"/>
            <p:nvPr/>
          </p:nvSpPr>
          <p:spPr>
            <a:xfrm>
              <a:off x="1298976" y="1877338"/>
              <a:ext cx="1299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Open Sans SemiBold"/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2</a:t>
              </a:r>
              <a:endParaRPr sz="500"/>
            </a:p>
          </p:txBody>
        </p:sp>
      </p:grpSp>
      <p:grpSp>
        <p:nvGrpSpPr>
          <p:cNvPr id="170" name="Google Shape;170;p33"/>
          <p:cNvGrpSpPr/>
          <p:nvPr/>
        </p:nvGrpSpPr>
        <p:grpSpPr>
          <a:xfrm>
            <a:off x="1492751" y="2421751"/>
            <a:ext cx="3328085" cy="300000"/>
            <a:chOff x="1298976" y="2432067"/>
            <a:chExt cx="3328085" cy="300000"/>
          </a:xfrm>
        </p:grpSpPr>
        <p:sp>
          <p:nvSpPr>
            <p:cNvPr id="171" name="Google Shape;171;p33"/>
            <p:cNvSpPr txBox="1"/>
            <p:nvPr/>
          </p:nvSpPr>
          <p:spPr>
            <a:xfrm>
              <a:off x="1691861" y="2432067"/>
              <a:ext cx="29352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Open Sans"/>
                <a:buNone/>
              </a:pPr>
              <a:r>
                <a:rPr lang="en" sz="15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Additional topics</a:t>
              </a:r>
              <a:endParaRPr sz="500"/>
            </a:p>
          </p:txBody>
        </p:sp>
        <p:sp>
          <p:nvSpPr>
            <p:cNvPr id="172" name="Google Shape;172;p33"/>
            <p:cNvSpPr/>
            <p:nvPr/>
          </p:nvSpPr>
          <p:spPr>
            <a:xfrm>
              <a:off x="1504808" y="2462967"/>
              <a:ext cx="20700" cy="238200"/>
            </a:xfrm>
            <a:prstGeom prst="rect">
              <a:avLst/>
            </a:prstGeom>
            <a:solidFill>
              <a:srgbClr val="FF624D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Open Sans SemiBold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173" name="Google Shape;173;p33"/>
            <p:cNvSpPr txBox="1"/>
            <p:nvPr/>
          </p:nvSpPr>
          <p:spPr>
            <a:xfrm>
              <a:off x="1298976" y="2460567"/>
              <a:ext cx="1299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Open Sans SemiBold"/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3</a:t>
              </a:r>
              <a:endParaRPr sz="500"/>
            </a:p>
          </p:txBody>
        </p:sp>
      </p:grpSp>
      <p:grpSp>
        <p:nvGrpSpPr>
          <p:cNvPr id="174" name="Google Shape;174;p33"/>
          <p:cNvGrpSpPr/>
          <p:nvPr/>
        </p:nvGrpSpPr>
        <p:grpSpPr>
          <a:xfrm>
            <a:off x="1492751" y="2947209"/>
            <a:ext cx="3940673" cy="300000"/>
            <a:chOff x="1298976" y="3015275"/>
            <a:chExt cx="3940673" cy="300000"/>
          </a:xfrm>
        </p:grpSpPr>
        <p:sp>
          <p:nvSpPr>
            <p:cNvPr id="175" name="Google Shape;175;p33"/>
            <p:cNvSpPr txBox="1"/>
            <p:nvPr/>
          </p:nvSpPr>
          <p:spPr>
            <a:xfrm>
              <a:off x="1691850" y="3015275"/>
              <a:ext cx="35478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Open Sans"/>
                <a:buNone/>
              </a:pPr>
              <a:r>
                <a:rPr lang="en" sz="15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Certification!</a:t>
              </a:r>
              <a:endParaRPr sz="500"/>
            </a:p>
          </p:txBody>
        </p:sp>
        <p:sp>
          <p:nvSpPr>
            <p:cNvPr id="176" name="Google Shape;176;p33"/>
            <p:cNvSpPr/>
            <p:nvPr/>
          </p:nvSpPr>
          <p:spPr>
            <a:xfrm>
              <a:off x="1504808" y="3046175"/>
              <a:ext cx="20700" cy="238200"/>
            </a:xfrm>
            <a:prstGeom prst="rect">
              <a:avLst/>
            </a:prstGeom>
            <a:solidFill>
              <a:srgbClr val="FF624D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Open Sans SemiBold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177" name="Google Shape;177;p33"/>
            <p:cNvSpPr txBox="1"/>
            <p:nvPr/>
          </p:nvSpPr>
          <p:spPr>
            <a:xfrm>
              <a:off x="1298976" y="3043775"/>
              <a:ext cx="1299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Open Sans SemiBold"/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4</a:t>
              </a:r>
              <a:endParaRPr sz="500"/>
            </a:p>
          </p:txBody>
        </p:sp>
      </p:grpSp>
      <p:grpSp>
        <p:nvGrpSpPr>
          <p:cNvPr id="178" name="Google Shape;178;p33"/>
          <p:cNvGrpSpPr/>
          <p:nvPr/>
        </p:nvGrpSpPr>
        <p:grpSpPr>
          <a:xfrm>
            <a:off x="1492751" y="3472675"/>
            <a:ext cx="3386865" cy="300000"/>
            <a:chOff x="1298976" y="3553282"/>
            <a:chExt cx="3386865" cy="300000"/>
          </a:xfrm>
        </p:grpSpPr>
        <p:sp>
          <p:nvSpPr>
            <p:cNvPr id="179" name="Google Shape;179;p33"/>
            <p:cNvSpPr txBox="1"/>
            <p:nvPr/>
          </p:nvSpPr>
          <p:spPr>
            <a:xfrm>
              <a:off x="1691842" y="3553282"/>
              <a:ext cx="2994000" cy="3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Open Sans"/>
                <a:buNone/>
              </a:pPr>
              <a:r>
                <a:rPr lang="en" sz="15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Student program participation</a:t>
              </a:r>
              <a:endParaRPr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1504808" y="3584175"/>
              <a:ext cx="20700" cy="238200"/>
            </a:xfrm>
            <a:prstGeom prst="rect">
              <a:avLst/>
            </a:prstGeom>
            <a:solidFill>
              <a:srgbClr val="FF624D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Open Sans SemiBold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endParaRPr>
            </a:p>
          </p:txBody>
        </p:sp>
        <p:sp>
          <p:nvSpPr>
            <p:cNvPr id="181" name="Google Shape;181;p33"/>
            <p:cNvSpPr txBox="1"/>
            <p:nvPr/>
          </p:nvSpPr>
          <p:spPr>
            <a:xfrm>
              <a:off x="1298976" y="3581775"/>
              <a:ext cx="1299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Open Sans SemiBold"/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5</a:t>
              </a:r>
              <a:endParaRPr sz="500"/>
            </a:p>
          </p:txBody>
        </p:sp>
      </p:grpSp>
      <p:pic>
        <p:nvPicPr>
          <p:cNvPr id="182" name="Google Shape;1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6077" y="2316387"/>
            <a:ext cx="2935200" cy="228869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3"/>
          <p:cNvSpPr txBox="1"/>
          <p:nvPr/>
        </p:nvSpPr>
        <p:spPr>
          <a:xfrm>
            <a:off x="5051836" y="4605071"/>
            <a:ext cx="3633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Open Sans"/>
              <a:buNone/>
            </a:pPr>
            <a:r>
              <a:rPr lang="en" sz="1200">
                <a:solidFill>
                  <a:srgbClr val="F26B3A"/>
                </a:solidFill>
                <a:latin typeface="Open Sans"/>
                <a:ea typeface="Open Sans"/>
                <a:cs typeface="Open Sans"/>
                <a:sym typeface="Open Sans"/>
              </a:rPr>
              <a:t>postman.com</a:t>
            </a:r>
            <a:endParaRPr sz="1200">
              <a:solidFill>
                <a:srgbClr val="F26B3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/>
        </p:nvSpPr>
        <p:spPr>
          <a:xfrm>
            <a:off x="982325" y="361997"/>
            <a:ext cx="71793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Topics</a:t>
            </a:r>
            <a:endParaRPr sz="2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34"/>
          <p:cNvSpPr txBox="1"/>
          <p:nvPr/>
        </p:nvSpPr>
        <p:spPr>
          <a:xfrm>
            <a:off x="1042400" y="1186650"/>
            <a:ext cx="70554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Postman Student  template covers the following topics:</a:t>
            </a:r>
            <a:endParaRPr b="1"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624D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FF624D"/>
                </a:solidFill>
                <a:latin typeface="Open Sans"/>
                <a:ea typeface="Open Sans"/>
                <a:cs typeface="Open Sans"/>
                <a:sym typeface="Open Sans"/>
              </a:rPr>
              <a:t>Requests and responses</a:t>
            </a:r>
            <a:endParaRPr b="1">
              <a:solidFill>
                <a:srgbClr val="FF62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Addresses, methods, query / path parameters, authorization, body data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24D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FF624D"/>
                </a:solidFill>
                <a:latin typeface="Open Sans"/>
                <a:ea typeface="Open Sans"/>
                <a:cs typeface="Open Sans"/>
                <a:sym typeface="Open Sans"/>
              </a:rPr>
              <a:t>Variables</a:t>
            </a:r>
            <a:endParaRPr b="1">
              <a:solidFill>
                <a:srgbClr val="FF62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Declaring and referencing in collections and environments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24D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FF624D"/>
                </a:solidFill>
                <a:latin typeface="Open Sans"/>
                <a:ea typeface="Open Sans"/>
                <a:cs typeface="Open Sans"/>
                <a:sym typeface="Open Sans"/>
              </a:rPr>
              <a:t>Collections</a:t>
            </a:r>
            <a:endParaRPr b="1">
              <a:solidFill>
                <a:srgbClr val="FF62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Adding descriptions for documentation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24D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FF624D"/>
                </a:solidFill>
                <a:latin typeface="Open Sans"/>
                <a:ea typeface="Open Sans"/>
                <a:cs typeface="Open Sans"/>
                <a:sym typeface="Open Sans"/>
              </a:rPr>
              <a:t>Scripts</a:t>
            </a:r>
            <a:endParaRPr b="1">
              <a:solidFill>
                <a:srgbClr val="FF62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Test assertions on response elements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Setting variables from scripts, passing data between requests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24D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rgbClr val="FF624D"/>
                </a:solidFill>
                <a:latin typeface="Open Sans"/>
                <a:ea typeface="Open Sans"/>
                <a:cs typeface="Open Sans"/>
                <a:sym typeface="Open Sans"/>
              </a:rPr>
              <a:t>Running collections</a:t>
            </a:r>
            <a:endParaRPr b="1">
              <a:solidFill>
                <a:srgbClr val="FF62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Changing request execution order with scripts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0" name="Google Shape;190;p34"/>
          <p:cNvCxnSpPr/>
          <p:nvPr/>
        </p:nvCxnSpPr>
        <p:spPr>
          <a:xfrm flipH="1">
            <a:off x="850825" y="1307250"/>
            <a:ext cx="3300" cy="2985300"/>
          </a:xfrm>
          <a:prstGeom prst="straightConnector1">
            <a:avLst/>
          </a:prstGeom>
          <a:noFill/>
          <a:ln cap="flat" cmpd="sng" w="28575">
            <a:solidFill>
              <a:srgbClr val="FF624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Image" id="191" name="Google Shape;1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240006">
            <a:off x="7859856" y="3390068"/>
            <a:ext cx="1088283" cy="1696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/>
        </p:nvSpPr>
        <p:spPr>
          <a:xfrm>
            <a:off x="982325" y="361997"/>
            <a:ext cx="71793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Workspace</a:t>
            </a:r>
            <a:endParaRPr sz="2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1042400" y="1186650"/>
            <a:ext cx="7055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 into Postman and import the </a:t>
            </a:r>
            <a:r>
              <a:rPr b="1" lang="en">
                <a:solidFill>
                  <a:srgbClr val="FF624D"/>
                </a:solidFill>
                <a:latin typeface="Open Sans"/>
                <a:ea typeface="Open Sans"/>
                <a:cs typeface="Open Sans"/>
                <a:sym typeface="Open Sans"/>
              </a:rPr>
              <a:t>Postman Student Expert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template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sit </a:t>
            </a:r>
            <a:r>
              <a:rPr b="1" lang="en">
                <a:solidFill>
                  <a:srgbClr val="FF624D"/>
                </a:solidFill>
                <a:latin typeface="Open Sans"/>
                <a:ea typeface="Open Sans"/>
                <a:cs typeface="Open Sans"/>
                <a:sym typeface="Open Sans"/>
              </a:rPr>
              <a:t>bit.ly/student-workspace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your browser and fork the Student Expert Collection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Once you have the forked the collection, open it from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Collections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on the left of Postman, open the first folder and request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0. Start training 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 hit </a:t>
            </a:r>
            <a:r>
              <a:rPr b="1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Send</a:t>
            </a: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responses will guide you 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through next steps!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8" name="Google Shape;198;p35"/>
          <p:cNvCxnSpPr/>
          <p:nvPr/>
        </p:nvCxnSpPr>
        <p:spPr>
          <a:xfrm>
            <a:off x="854125" y="1307250"/>
            <a:ext cx="6300" cy="2124900"/>
          </a:xfrm>
          <a:prstGeom prst="straightConnector1">
            <a:avLst/>
          </a:prstGeom>
          <a:noFill/>
          <a:ln cap="flat" cmpd="sng" w="28575">
            <a:solidFill>
              <a:srgbClr val="FF624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550" y="2906375"/>
            <a:ext cx="5220452" cy="228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200" y="885900"/>
            <a:ext cx="6817853" cy="385397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/>
          <p:nvPr/>
        </p:nvSpPr>
        <p:spPr>
          <a:xfrm>
            <a:off x="4244375" y="1256125"/>
            <a:ext cx="674400" cy="330600"/>
          </a:xfrm>
          <a:prstGeom prst="rect">
            <a:avLst/>
          </a:prstGeom>
          <a:noFill/>
          <a:ln cap="flat" cmpd="sng" w="38100">
            <a:solidFill>
              <a:srgbClr val="FF6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6"/>
          <p:cNvSpPr/>
          <p:nvPr/>
        </p:nvSpPr>
        <p:spPr>
          <a:xfrm>
            <a:off x="1507350" y="1586675"/>
            <a:ext cx="1375200" cy="211500"/>
          </a:xfrm>
          <a:prstGeom prst="rect">
            <a:avLst/>
          </a:prstGeom>
          <a:noFill/>
          <a:ln cap="flat" cmpd="sng" w="28575">
            <a:solidFill>
              <a:srgbClr val="FF624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6"/>
          <p:cNvSpPr txBox="1"/>
          <p:nvPr/>
        </p:nvSpPr>
        <p:spPr>
          <a:xfrm>
            <a:off x="982325" y="361997"/>
            <a:ext cx="71793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Fork Demo</a:t>
            </a:r>
            <a:endParaRPr sz="2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/>
        </p:nvSpPr>
        <p:spPr>
          <a:xfrm>
            <a:off x="982349" y="357188"/>
            <a:ext cx="71793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Certification eligibility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3" name="Google Shape;213;p37"/>
          <p:cNvCxnSpPr/>
          <p:nvPr/>
        </p:nvCxnSpPr>
        <p:spPr>
          <a:xfrm flipH="1">
            <a:off x="851000" y="1307150"/>
            <a:ext cx="3000" cy="2240400"/>
          </a:xfrm>
          <a:prstGeom prst="straightConnector1">
            <a:avLst/>
          </a:prstGeom>
          <a:noFill/>
          <a:ln cap="flat" cmpd="sng" w="28575">
            <a:solidFill>
              <a:srgbClr val="FF624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275" y="2498725"/>
            <a:ext cx="2313099" cy="231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7"/>
          <p:cNvSpPr txBox="1"/>
          <p:nvPr/>
        </p:nvSpPr>
        <p:spPr>
          <a:xfrm>
            <a:off x="1042400" y="1189700"/>
            <a:ext cx="6433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Once </a:t>
            </a:r>
            <a:r>
              <a:rPr b="1"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your</a:t>
            </a:r>
            <a:r>
              <a:rPr b="1"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collection is </a:t>
            </a:r>
            <a:r>
              <a:rPr b="1"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completed</a:t>
            </a:r>
            <a:r>
              <a:rPr b="1"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you are welcome to submit it and become a certified Postman Student Expert!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You’ll receive: 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 Open Badge that you can display all over the web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Discourse badge you can display on your Postman community forum profile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👏 🏆 🚀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You’ll also be eligible to continue to the next stage of </a:t>
            </a:r>
            <a:endParaRPr b="1"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Postman student program</a:t>
            </a:r>
            <a:endParaRPr b="1" i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/>
        </p:nvSpPr>
        <p:spPr>
          <a:xfrm>
            <a:off x="982325" y="361997"/>
            <a:ext cx="71793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Completion</a:t>
            </a: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requirements</a:t>
            </a:r>
            <a:endParaRPr sz="2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38"/>
          <p:cNvSpPr txBox="1"/>
          <p:nvPr/>
        </p:nvSpPr>
        <p:spPr>
          <a:xfrm>
            <a:off x="1042400" y="1186650"/>
            <a:ext cx="70554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Learners are </a:t>
            </a: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eligible</a:t>
            </a: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to receive Postman student expert certification by: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Completing the steps in the </a:t>
            </a:r>
            <a:r>
              <a:rPr b="1" lang="en" sz="1500">
                <a:solidFill>
                  <a:srgbClr val="FF624D"/>
                </a:solidFill>
                <a:latin typeface="Open Sans"/>
                <a:ea typeface="Open Sans"/>
                <a:cs typeface="Open Sans"/>
                <a:sym typeface="Open Sans"/>
              </a:rPr>
              <a:t>Postman Student Expert</a:t>
            </a:r>
            <a:r>
              <a:rPr b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Workspace</a:t>
            </a:r>
            <a:r>
              <a:rPr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Char char="○"/>
            </a:pPr>
            <a:r>
              <a:rPr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final request runs tests on the collection to check if it’s complete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Instruct Students to f</a:t>
            </a:r>
            <a:r>
              <a:rPr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orward the completed collection link via the submission form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24D"/>
              </a:buClr>
              <a:buSzPts val="1500"/>
              <a:buFont typeface="Open Sans"/>
              <a:buChar char="○"/>
            </a:pPr>
            <a:r>
              <a:rPr b="1" lang="en" sz="1500">
                <a:solidFill>
                  <a:srgbClr val="FF624D"/>
                </a:solidFill>
                <a:latin typeface="Open Sans"/>
                <a:ea typeface="Open Sans"/>
                <a:cs typeface="Open Sans"/>
                <a:sym typeface="Open Sans"/>
              </a:rPr>
              <a:t>bit.ly/student-expert-submission</a:t>
            </a:r>
            <a:endParaRPr b="1" sz="1500">
              <a:solidFill>
                <a:srgbClr val="FF62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When the Postman team receives a collection link they will check it and hopefully award Postman Student Expert certification!</a:t>
            </a:r>
            <a:endParaRPr i="1" sz="1500">
              <a:solidFill>
                <a:srgbClr val="F26B3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2" name="Google Shape;222;p38"/>
          <p:cNvCxnSpPr/>
          <p:nvPr/>
        </p:nvCxnSpPr>
        <p:spPr>
          <a:xfrm flipH="1">
            <a:off x="850825" y="1307250"/>
            <a:ext cx="3300" cy="1694700"/>
          </a:xfrm>
          <a:prstGeom prst="straightConnector1">
            <a:avLst/>
          </a:prstGeom>
          <a:noFill/>
          <a:ln cap="flat" cmpd="sng" w="28575">
            <a:solidFill>
              <a:srgbClr val="FF624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Image" id="223" name="Google Shape;22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686575" y="3378350"/>
            <a:ext cx="1368500" cy="170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/>
        </p:nvSpPr>
        <p:spPr>
          <a:xfrm>
            <a:off x="982325" y="361997"/>
            <a:ext cx="71793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Support</a:t>
            </a:r>
            <a:endParaRPr sz="2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9"/>
          <p:cNvSpPr txBox="1"/>
          <p:nvPr/>
        </p:nvSpPr>
        <p:spPr>
          <a:xfrm>
            <a:off x="1118600" y="1189700"/>
            <a:ext cx="5363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Anyone need help completing their template?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Shout out or post a question: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If you’re stuck with the template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If you’d like more detail on anything covered</a:t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r>
              <a:rPr i="1"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 can also use the Postman forum:</a:t>
            </a:r>
            <a:endParaRPr i="1" sz="1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624D"/>
              </a:buClr>
              <a:buSzPts val="1600"/>
              <a:buFont typeface="Open Sans"/>
              <a:buChar char="●"/>
            </a:pPr>
            <a:r>
              <a:rPr lang="en" sz="1600" u="sng">
                <a:solidFill>
                  <a:srgbClr val="FF624D"/>
                </a:solidFill>
                <a:latin typeface="Open Sans"/>
                <a:ea typeface="Open Sans"/>
                <a:cs typeface="Open Sans"/>
                <a:sym typeface="Open Sans"/>
              </a:rPr>
              <a:t>community.postman.com</a:t>
            </a:r>
            <a:endParaRPr sz="1600" u="sng">
              <a:solidFill>
                <a:srgbClr val="FF62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 the Category</a:t>
            </a:r>
            <a:r>
              <a:rPr lang="en" sz="1600">
                <a:solidFill>
                  <a:srgbClr val="FF624D"/>
                </a:solidFill>
                <a:latin typeface="Open Sans"/>
                <a:ea typeface="Open Sans"/>
                <a:cs typeface="Open Sans"/>
                <a:sym typeface="Open Sans"/>
              </a:rPr>
              <a:t> #training</a:t>
            </a:r>
            <a:endParaRPr sz="1600">
              <a:solidFill>
                <a:srgbClr val="FF624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0" name="Google Shape;230;p39"/>
          <p:cNvCxnSpPr/>
          <p:nvPr/>
        </p:nvCxnSpPr>
        <p:spPr>
          <a:xfrm>
            <a:off x="854125" y="1307250"/>
            <a:ext cx="0" cy="1277400"/>
          </a:xfrm>
          <a:prstGeom prst="straightConnector1">
            <a:avLst/>
          </a:prstGeom>
          <a:noFill/>
          <a:ln cap="flat" cmpd="sng" w="28575">
            <a:solidFill>
              <a:srgbClr val="FF624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150" y="2591150"/>
            <a:ext cx="4165575" cy="249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/>
        </p:nvSpPr>
        <p:spPr>
          <a:xfrm>
            <a:off x="982324" y="357188"/>
            <a:ext cx="71793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</a:pPr>
            <a:r>
              <a:rPr lang="en"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Additional topics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40"/>
          <p:cNvSpPr txBox="1"/>
          <p:nvPr/>
        </p:nvSpPr>
        <p:spPr>
          <a:xfrm>
            <a:off x="1039375" y="1189700"/>
            <a:ext cx="61215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Additional topics you might also like to learn about: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624D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rgbClr val="FF624D"/>
                </a:solidFill>
                <a:latin typeface="Open Sans"/>
                <a:ea typeface="Open Sans"/>
                <a:cs typeface="Open Sans"/>
                <a:sym typeface="Open Sans"/>
              </a:rPr>
              <a:t>Mock servers </a:t>
            </a:r>
            <a:endParaRPr b="1" sz="1600">
              <a:solidFill>
                <a:srgbClr val="FF62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Using mock data in your requests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24D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rgbClr val="FF624D"/>
                </a:solidFill>
                <a:latin typeface="Open Sans"/>
                <a:ea typeface="Open Sans"/>
                <a:cs typeface="Open Sans"/>
                <a:sym typeface="Open Sans"/>
              </a:rPr>
              <a:t>Monitors</a:t>
            </a:r>
            <a:r>
              <a:rPr lang="en" sz="1600">
                <a:solidFill>
                  <a:srgbClr val="FF624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rgbClr val="FF62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Scheduling collection runs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24D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rgbClr val="FF624D"/>
                </a:solidFill>
                <a:latin typeface="Open Sans"/>
                <a:ea typeface="Open Sans"/>
                <a:cs typeface="Open Sans"/>
                <a:sym typeface="Open Sans"/>
              </a:rPr>
              <a:t>Visualizations</a:t>
            </a:r>
            <a:r>
              <a:rPr lang="en" sz="1600">
                <a:solidFill>
                  <a:srgbClr val="FF624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rgbClr val="FF62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Building response data into e.g. charts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24D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rgbClr val="FF624D"/>
                </a:solidFill>
                <a:latin typeface="Open Sans"/>
                <a:ea typeface="Open Sans"/>
                <a:cs typeface="Open Sans"/>
                <a:sym typeface="Open Sans"/>
              </a:rPr>
              <a:t>Collaboration</a:t>
            </a:r>
            <a:r>
              <a:rPr lang="en" sz="1600">
                <a:solidFill>
                  <a:srgbClr val="FF624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rgbClr val="FF624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Including version control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8" name="Google Shape;238;p40"/>
          <p:cNvCxnSpPr/>
          <p:nvPr/>
        </p:nvCxnSpPr>
        <p:spPr>
          <a:xfrm>
            <a:off x="854125" y="1307250"/>
            <a:ext cx="6300" cy="2689500"/>
          </a:xfrm>
          <a:prstGeom prst="straightConnector1">
            <a:avLst/>
          </a:prstGeom>
          <a:noFill/>
          <a:ln cap="flat" cmpd="sng" w="28575">
            <a:solidFill>
              <a:srgbClr val="FF624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71800" y="1851737"/>
            <a:ext cx="3260100" cy="3262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