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ZJUnlVrxQ9bj2aVhi+FMstxLU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4BAB98-EB78-4604-AB8B-6A989063B1BC}">
  <a:tblStyle styleId="{FB4BAB98-EB78-4604-AB8B-6A989063B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1c6708a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11c6708a6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2d14a79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12d14a792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1c6708a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11c6708a6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d14a79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12d14a792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c6708a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11c6708a6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c6708a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11c6708a6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1c6708a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11c6708a6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1c6708a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11c6708a6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920038" y="5565508"/>
            <a:ext cx="2447925" cy="56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SPEAKER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334157" y="2250789"/>
            <a:ext cx="11619686" cy="3492655"/>
          </a:xfrm>
          <a:custGeom>
            <a:rect b="b" l="l" r="r" t="t"/>
            <a:pathLst>
              <a:path extrusionOk="0" h="3492655" w="11619686">
                <a:moveTo>
                  <a:pt x="0" y="0"/>
                </a:moveTo>
                <a:lnTo>
                  <a:pt x="11619686" y="0"/>
                </a:lnTo>
                <a:lnTo>
                  <a:pt x="11619686" y="3492655"/>
                </a:lnTo>
                <a:lnTo>
                  <a:pt x="0" y="3492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206" l="0" r="0" t="-15751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7739917" y="933450"/>
            <a:ext cx="2808166" cy="1307683"/>
          </a:xfrm>
          <a:custGeom>
            <a:rect b="b" l="l" r="r" t="t"/>
            <a:pathLst>
              <a:path extrusionOk="0" h="1307683" w="2808166">
                <a:moveTo>
                  <a:pt x="0" y="0"/>
                </a:moveTo>
                <a:lnTo>
                  <a:pt x="2808166" y="0"/>
                </a:lnTo>
                <a:lnTo>
                  <a:pt x="2808166" y="1307683"/>
                </a:lnTo>
                <a:lnTo>
                  <a:pt x="0" y="1307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4545981" y="6241880"/>
            <a:ext cx="13742019" cy="2476283"/>
            <a:chOff x="0" y="-57150"/>
            <a:chExt cx="3619297" cy="65219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3619297" cy="595040"/>
            </a:xfrm>
            <a:custGeom>
              <a:rect b="b" l="l" r="r" t="t"/>
              <a:pathLst>
                <a:path extrusionOk="0" h="595040" w="3619297">
                  <a:moveTo>
                    <a:pt x="0" y="0"/>
                  </a:moveTo>
                  <a:lnTo>
                    <a:pt x="3619297" y="0"/>
                  </a:lnTo>
                  <a:lnTo>
                    <a:pt x="3619297" y="595040"/>
                  </a:lnTo>
                  <a:lnTo>
                    <a:pt x="0" y="595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57150"/>
              <a:ext cx="3619297" cy="652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5212239" y="7006603"/>
            <a:ext cx="62049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lang="en-US" sz="3999">
                <a:solidFill>
                  <a:srgbClr val="01081B"/>
                </a:solidFill>
                <a:latin typeface="Poppins"/>
                <a:ea typeface="Poppins"/>
                <a:cs typeface="Poppins"/>
                <a:sym typeface="Poppins"/>
              </a:rPr>
              <a:t>Lai Kai Yong (Vandyck)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1081B"/>
                </a:solidFill>
                <a:latin typeface="Poppins"/>
                <a:ea typeface="Poppins"/>
                <a:cs typeface="Poppins"/>
                <a:sym typeface="Poppins"/>
              </a:rPr>
              <a:t>Software Engineer @ Farmz Asia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8058" l="24797" r="30117" t="24282"/>
          <a:stretch/>
        </p:blipFill>
        <p:spPr>
          <a:xfrm>
            <a:off x="538425" y="5235125"/>
            <a:ext cx="4488600" cy="448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1c6708a66_0_20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g311c6708a66_0_20"/>
          <p:cNvSpPr txBox="1"/>
          <p:nvPr/>
        </p:nvSpPr>
        <p:spPr>
          <a:xfrm>
            <a:off x="0" y="2421147"/>
            <a:ext cx="18288000" cy="4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17280">
                <a:latin typeface="Poppins"/>
                <a:ea typeface="Poppins"/>
                <a:cs typeface="Poppins"/>
                <a:sym typeface="Poppins"/>
              </a:rPr>
              <a:t>DEMO</a:t>
            </a:r>
            <a:br>
              <a:rPr b="1" lang="en-US" sz="17280"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&amp; Explore Examples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2d14a7928_0_24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g312d14a7928_0_24"/>
          <p:cNvSpPr txBox="1"/>
          <p:nvPr/>
        </p:nvSpPr>
        <p:spPr>
          <a:xfrm>
            <a:off x="-174400" y="569797"/>
            <a:ext cx="18288000" cy="6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8000">
                <a:latin typeface="Poppins"/>
                <a:ea typeface="Poppins"/>
                <a:cs typeface="Poppins"/>
                <a:sym typeface="Poppins"/>
              </a:rPr>
              <a:t>Join my Livestream</a:t>
            </a:r>
            <a:endParaRPr b="1" sz="8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br>
              <a:rPr b="1" lang="en-US" sz="17280">
                <a:latin typeface="Poppins"/>
                <a:ea typeface="Poppins"/>
                <a:cs typeface="Poppins"/>
                <a:sym typeface="Poppins"/>
              </a:rPr>
            </a:b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312d14a7928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838" y="2140404"/>
            <a:ext cx="6529500" cy="65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81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7437094" y="476250"/>
            <a:ext cx="3413812" cy="1146826"/>
            <a:chOff x="0" y="0"/>
            <a:chExt cx="4551749" cy="1529101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4551749" cy="1368169"/>
            </a:xfrm>
            <a:custGeom>
              <a:rect b="b" l="l" r="r" t="t"/>
              <a:pathLst>
                <a:path extrusionOk="0" h="1368169" w="4551749">
                  <a:moveTo>
                    <a:pt x="0" y="0"/>
                  </a:moveTo>
                  <a:lnTo>
                    <a:pt x="4551749" y="0"/>
                  </a:lnTo>
                  <a:lnTo>
                    <a:pt x="4551749" y="1368169"/>
                  </a:lnTo>
                  <a:lnTo>
                    <a:pt x="0" y="13681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1206" l="0" r="0" t="-15751"/>
              </a:stretch>
            </a:blipFill>
            <a:ln>
              <a:noFill/>
            </a:ln>
          </p:spPr>
        </p:sp>
        <p:sp>
          <p:nvSpPr>
            <p:cNvPr id="98" name="Google Shape;98;p2"/>
            <p:cNvSpPr txBox="1"/>
            <p:nvPr/>
          </p:nvSpPr>
          <p:spPr>
            <a:xfrm>
              <a:off x="1443909" y="1312201"/>
              <a:ext cx="16638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14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0" i="0" lang="en-US" sz="939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SPEAKER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16056762" y="194590"/>
            <a:ext cx="2040738" cy="950314"/>
          </a:xfrm>
          <a:custGeom>
            <a:rect b="b" l="l" r="r" t="t"/>
            <a:pathLst>
              <a:path extrusionOk="0" h="950314" w="2040738">
                <a:moveTo>
                  <a:pt x="0" y="0"/>
                </a:moveTo>
                <a:lnTo>
                  <a:pt x="2040738" y="0"/>
                </a:lnTo>
                <a:lnTo>
                  <a:pt x="2040738" y="950314"/>
                </a:lnTo>
                <a:lnTo>
                  <a:pt x="0" y="950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4969910" y="3469733"/>
            <a:ext cx="476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99">
                <a:latin typeface="Poppins SemiBold"/>
                <a:ea typeface="Poppins SemiBold"/>
                <a:cs typeface="Poppins SemiBold"/>
                <a:sym typeface="Poppins SemiBold"/>
              </a:rPr>
              <a:t>Software Engineer @ Farmz Asia</a:t>
            </a:r>
            <a:endParaRPr b="1" sz="2199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497276" y="4272422"/>
            <a:ext cx="11857228" cy="3267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0108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622210" y="2543431"/>
            <a:ext cx="81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Kai Yong Lai (Vandyck)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8058" l="24797" r="30117" t="24282"/>
          <a:stretch/>
        </p:blipFill>
        <p:spPr>
          <a:xfrm>
            <a:off x="719225" y="2543413"/>
            <a:ext cx="4488600" cy="448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6251185" y="4272431"/>
            <a:ext cx="8117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Software Engineer</a:t>
            </a:r>
            <a:endParaRPr b="1"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endParaRPr b="1"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Community Builder</a:t>
            </a:r>
            <a:endParaRPr b="1"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3"/>
          <p:cNvSpPr txBox="1"/>
          <p:nvPr/>
        </p:nvSpPr>
        <p:spPr>
          <a:xfrm>
            <a:off x="1775100" y="723123"/>
            <a:ext cx="147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Streaming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050" y="1798923"/>
            <a:ext cx="7557905" cy="727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c6708a66_0_25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g311c6708a66_0_25"/>
          <p:cNvSpPr txBox="1"/>
          <p:nvPr/>
        </p:nvSpPr>
        <p:spPr>
          <a:xfrm>
            <a:off x="1775100" y="723123"/>
            <a:ext cx="147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Origin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11c6708a66_0_25"/>
          <p:cNvSpPr txBox="1"/>
          <p:nvPr/>
        </p:nvSpPr>
        <p:spPr>
          <a:xfrm>
            <a:off x="6939850" y="7231250"/>
            <a:ext cx="538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HLS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11c6708a66_0_25"/>
          <p:cNvSpPr txBox="1"/>
          <p:nvPr/>
        </p:nvSpPr>
        <p:spPr>
          <a:xfrm>
            <a:off x="-515575" y="6827150"/>
            <a:ext cx="75315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Flash</a:t>
            </a:r>
            <a:endParaRPr b="1" sz="4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3000">
                <a:latin typeface="Poppins"/>
                <a:ea typeface="Poppins"/>
                <a:cs typeface="Poppins"/>
                <a:sym typeface="Poppins"/>
              </a:rPr>
              <a:t>RTMP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311c6708a6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5" y="3428997"/>
            <a:ext cx="5043201" cy="264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11c6708a66_0_25"/>
          <p:cNvSpPr txBox="1"/>
          <p:nvPr/>
        </p:nvSpPr>
        <p:spPr>
          <a:xfrm>
            <a:off x="14023900" y="4545225"/>
            <a:ext cx="370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Now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311c6708a66_0_25"/>
          <p:cNvCxnSpPr>
            <a:stCxn id="120" idx="3"/>
          </p:cNvCxnSpPr>
          <p:nvPr/>
        </p:nvCxnSpPr>
        <p:spPr>
          <a:xfrm>
            <a:off x="5771776" y="4752837"/>
            <a:ext cx="2037900" cy="3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311c6708a66_0_25"/>
          <p:cNvCxnSpPr>
            <a:stCxn id="121" idx="1"/>
          </p:cNvCxnSpPr>
          <p:nvPr/>
        </p:nvCxnSpPr>
        <p:spPr>
          <a:xfrm rot="10800000">
            <a:off x="12036400" y="4856475"/>
            <a:ext cx="1987500" cy="3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g311c6708a66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575" y="2346487"/>
            <a:ext cx="5043200" cy="439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2d14a7928_0_9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g312d14a7928_0_9"/>
          <p:cNvSpPr txBox="1"/>
          <p:nvPr/>
        </p:nvSpPr>
        <p:spPr>
          <a:xfrm>
            <a:off x="1775100" y="723123"/>
            <a:ext cx="147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Streaming Service on AWS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12d14a7928_0_9"/>
          <p:cNvSpPr txBox="1"/>
          <p:nvPr/>
        </p:nvSpPr>
        <p:spPr>
          <a:xfrm>
            <a:off x="1620225" y="6725800"/>
            <a:ext cx="53880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Elemental</a:t>
            </a:r>
            <a:endParaRPr b="1" sz="4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MediaLive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12d14a7928_0_9"/>
          <p:cNvSpPr txBox="1"/>
          <p:nvPr/>
        </p:nvSpPr>
        <p:spPr>
          <a:xfrm>
            <a:off x="9335275" y="6725800"/>
            <a:ext cx="79497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Interactive Video Service</a:t>
            </a:r>
            <a:endParaRPr b="1" sz="4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(IVS) 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312d14a7928_0_9"/>
          <p:cNvPicPr preferRelativeResize="0"/>
          <p:nvPr/>
        </p:nvPicPr>
        <p:blipFill rotWithShape="1">
          <a:blip r:embed="rId4">
            <a:alphaModFix/>
          </a:blip>
          <a:srcRect b="27534" l="8205" r="68044" t="26382"/>
          <a:stretch/>
        </p:blipFill>
        <p:spPr>
          <a:xfrm>
            <a:off x="11765400" y="3206300"/>
            <a:ext cx="2792001" cy="28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12d14a7928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400" y="3232338"/>
            <a:ext cx="2792000" cy="2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1c6708a66_0_31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11c6708a66_0_31"/>
          <p:cNvSpPr txBox="1"/>
          <p:nvPr/>
        </p:nvSpPr>
        <p:spPr>
          <a:xfrm>
            <a:off x="1775100" y="723123"/>
            <a:ext cx="147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MediaLive or IVS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g311c6708a66_0_31"/>
          <p:cNvGraphicFramePr/>
          <p:nvPr/>
        </p:nvGraphicFramePr>
        <p:xfrm>
          <a:off x="952500" y="24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{FB4BAB98-EB78-4604-AB8B-6A989063B1BC}</a:tableStyleId>
              </a:tblPr>
              <a:tblGrid>
                <a:gridCol w="8191500"/>
                <a:gridCol w="8191500"/>
              </a:tblGrid>
              <a:tr h="92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280"/>
                        <a:buFont typeface="Arial"/>
                        <a:buNone/>
                      </a:pPr>
                      <a:r>
                        <a:rPr b="1" lang="en-US" sz="4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MediaLive</a:t>
                      </a:r>
                      <a:endParaRPr sz="4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280"/>
                        <a:buFont typeface="Arial"/>
                        <a:buNone/>
                      </a:pPr>
                      <a:r>
                        <a:rPr b="1" lang="en-US" sz="4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IVS</a:t>
                      </a:r>
                      <a:endParaRPr sz="4500"/>
                    </a:p>
                  </a:txBody>
                  <a:tcPr marT="91425" marB="91425" marR="91425" marL="91425"/>
                </a:tc>
              </a:tr>
              <a:tr h="92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>
                          <a:solidFill>
                            <a:schemeClr val="dk1"/>
                          </a:solidFill>
                        </a:rPr>
                        <a:t>Set Up Required</a:t>
                      </a:r>
                      <a:endParaRPr sz="4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500">
                          <a:solidFill>
                            <a:schemeClr val="dk1"/>
                          </a:solidFill>
                        </a:rPr>
                        <a:t>1 Click Deployment</a:t>
                      </a:r>
                      <a:endParaRPr sz="4500"/>
                    </a:p>
                  </a:txBody>
                  <a:tcPr marT="91425" marB="91425" marR="91425" marL="91425"/>
                </a:tc>
              </a:tr>
              <a:tr h="92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30s Latency</a:t>
                      </a:r>
                      <a:endParaRPr sz="4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~2s Latency</a:t>
                      </a:r>
                      <a:endParaRPr sz="4500"/>
                    </a:p>
                  </a:txBody>
                  <a:tcPr marT="91425" marB="91425" marR="91425" marL="91425"/>
                </a:tc>
              </a:tr>
              <a:tr h="92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Unlimited Customization</a:t>
                      </a:r>
                      <a:endParaRPr sz="4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Minimum Customization</a:t>
                      </a:r>
                      <a:endParaRPr sz="4500"/>
                    </a:p>
                  </a:txBody>
                  <a:tcPr marT="91425" marB="91425" marR="91425" marL="91425"/>
                </a:tc>
              </a:tr>
              <a:tr h="92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8K Quality Max</a:t>
                      </a:r>
                      <a:endParaRPr sz="4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1080p Quality Max</a:t>
                      </a:r>
                      <a:endParaRPr sz="4500"/>
                    </a:p>
                  </a:txBody>
                  <a:tcPr marT="91425" marB="91425" marR="91425" marL="91425"/>
                </a:tc>
              </a:tr>
              <a:tr h="92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Support Only 1 Resolution</a:t>
                      </a:r>
                      <a:endParaRPr sz="4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0"/>
                        <a:t>Multiple Resolution</a:t>
                      </a:r>
                      <a:endParaRPr sz="4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1c6708a66_0_36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g311c6708a66_0_36"/>
          <p:cNvSpPr txBox="1"/>
          <p:nvPr/>
        </p:nvSpPr>
        <p:spPr>
          <a:xfrm>
            <a:off x="1775100" y="723123"/>
            <a:ext cx="147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IVS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11c6708a66_0_36"/>
          <p:cNvSpPr txBox="1"/>
          <p:nvPr/>
        </p:nvSpPr>
        <p:spPr>
          <a:xfrm>
            <a:off x="1506950" y="7369650"/>
            <a:ext cx="64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000">
                <a:latin typeface="Poppins"/>
                <a:ea typeface="Poppins"/>
                <a:cs typeface="Poppins"/>
                <a:sym typeface="Poppins"/>
              </a:rPr>
              <a:t>Twitch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311c6708a66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050" y="2630198"/>
            <a:ext cx="6786011" cy="452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1c6708a66_0_36"/>
          <p:cNvPicPr preferRelativeResize="0"/>
          <p:nvPr/>
        </p:nvPicPr>
        <p:blipFill rotWithShape="1">
          <a:blip r:embed="rId5">
            <a:alphaModFix/>
          </a:blip>
          <a:srcRect b="10031" l="3471" r="3471" t="0"/>
          <a:stretch/>
        </p:blipFill>
        <p:spPr>
          <a:xfrm>
            <a:off x="5775175" y="5426225"/>
            <a:ext cx="3144000" cy="202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1" name="Google Shape;151;g311c6708a66_0_36"/>
          <p:cNvSpPr txBox="1"/>
          <p:nvPr/>
        </p:nvSpPr>
        <p:spPr>
          <a:xfrm>
            <a:off x="9201100" y="2630200"/>
            <a:ext cx="79497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Cost calculated on</a:t>
            </a:r>
            <a:endParaRPr b="1" sz="4500"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Char char="-"/>
            </a:pPr>
            <a:r>
              <a:rPr lang="en-US" sz="4000">
                <a:latin typeface="Poppins"/>
                <a:ea typeface="Poppins"/>
                <a:cs typeface="Poppins"/>
                <a:sym typeface="Poppins"/>
              </a:rPr>
              <a:t>Video Quality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Char char="-"/>
            </a:pPr>
            <a:r>
              <a:rPr lang="en-US" sz="4000">
                <a:latin typeface="Poppins"/>
                <a:ea typeface="Poppins"/>
                <a:cs typeface="Poppins"/>
                <a:sym typeface="Poppins"/>
              </a:rPr>
              <a:t>Viewers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Char char="-"/>
            </a:pPr>
            <a:r>
              <a:rPr lang="en-US" sz="4000">
                <a:latin typeface="Poppins"/>
                <a:ea typeface="Poppins"/>
                <a:cs typeface="Poppins"/>
                <a:sym typeface="Poppins"/>
              </a:rPr>
              <a:t>Region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Char char="-"/>
            </a:pPr>
            <a:r>
              <a:rPr lang="en-US" sz="4000">
                <a:latin typeface="Poppins"/>
                <a:ea typeface="Poppins"/>
                <a:cs typeface="Poppins"/>
                <a:sym typeface="Poppins"/>
              </a:rPr>
              <a:t>Duration Streamed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Poppins"/>
                <a:ea typeface="Poppins"/>
                <a:cs typeface="Poppins"/>
                <a:sym typeface="Poppins"/>
              </a:rPr>
              <a:t>If building your own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c6708a66_0_47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g311c6708a66_0_47"/>
          <p:cNvSpPr txBox="1"/>
          <p:nvPr/>
        </p:nvSpPr>
        <p:spPr>
          <a:xfrm>
            <a:off x="1775100" y="723123"/>
            <a:ext cx="147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IVS (What is behind it)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11c6708a66_0_47"/>
          <p:cNvSpPr txBox="1"/>
          <p:nvPr/>
        </p:nvSpPr>
        <p:spPr>
          <a:xfrm>
            <a:off x="10448250" y="7980550"/>
            <a:ext cx="64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4500">
                <a:latin typeface="Poppins"/>
                <a:ea typeface="Poppins"/>
                <a:cs typeface="Poppins"/>
                <a:sym typeface="Poppins"/>
              </a:rPr>
              <a:t>WebRTC based of UDP</a:t>
            </a:r>
            <a:endParaRPr b="1" sz="4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g311c6708a66_0_47"/>
          <p:cNvSpPr txBox="1"/>
          <p:nvPr/>
        </p:nvSpPr>
        <p:spPr>
          <a:xfrm>
            <a:off x="1488975" y="78764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RMTP</a:t>
            </a:r>
            <a:endParaRPr sz="4500"/>
          </a:p>
        </p:txBody>
      </p:sp>
      <p:pic>
        <p:nvPicPr>
          <p:cNvPr id="160" name="Google Shape;160;g311c6708a66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8" y="2429450"/>
            <a:ext cx="7306624" cy="46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11c6708a66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1652" y="1860012"/>
            <a:ext cx="8367949" cy="31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11c6708a66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5398" y="4865173"/>
            <a:ext cx="6468600" cy="311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1c6708a66_0_15"/>
          <p:cNvSpPr/>
          <p:nvPr/>
        </p:nvSpPr>
        <p:spPr>
          <a:xfrm>
            <a:off x="7090811" y="9222308"/>
            <a:ext cx="4106379" cy="778942"/>
          </a:xfrm>
          <a:custGeom>
            <a:rect b="b" l="l" r="r" t="t"/>
            <a:pathLst>
              <a:path extrusionOk="0" h="778942" w="4106379">
                <a:moveTo>
                  <a:pt x="0" y="0"/>
                </a:moveTo>
                <a:lnTo>
                  <a:pt x="4106378" y="0"/>
                </a:lnTo>
                <a:lnTo>
                  <a:pt x="4106378" y="778942"/>
                </a:lnTo>
                <a:lnTo>
                  <a:pt x="0" y="77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311c6708a66_0_15"/>
          <p:cNvSpPr txBox="1"/>
          <p:nvPr/>
        </p:nvSpPr>
        <p:spPr>
          <a:xfrm>
            <a:off x="2468000" y="261223"/>
            <a:ext cx="134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80"/>
              <a:buFont typeface="Arial"/>
              <a:buNone/>
            </a:pPr>
            <a:r>
              <a:rPr b="1" lang="en-US" sz="6000">
                <a:latin typeface="Poppins"/>
                <a:ea typeface="Poppins"/>
                <a:cs typeface="Poppins"/>
                <a:sym typeface="Poppins"/>
              </a:rPr>
              <a:t>Solution Architecture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311c6708a6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001" y="1288522"/>
            <a:ext cx="13464003" cy="782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