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70"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9"/>
  </p:normalViewPr>
  <p:slideViewPr>
    <p:cSldViewPr snapToGrid="0">
      <p:cViewPr varScale="1">
        <p:scale>
          <a:sx n="109" d="100"/>
          <a:sy n="109" d="100"/>
        </p:scale>
        <p:origin x="6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rine\OneDrive\Desktop\NM%202.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rine\OneDrive\Desktop\NM%202.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rine\OneDrive\Desktop\NM%202.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rine\OneDrive\Desktop\NM%202.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rine\OneDrive\Desktop\NM%202.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rine\OneDrive\Desktop\NM%202.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rine\OneDrive\Desktop\NM%202.csv"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[NM 2.csv]Sheet1!PivotTable1</c:name>
    <c:fmtId val="-1"/>
  </c:pivotSource>
  <c:chart>
    <c:title>
      <c:tx>
        <c:rich>
          <a:bodyPr rot="0" spcFirstLastPara="1" vertOverflow="ellipsis" vert="horz" wrap="square" anchor="ctr" anchorCtr="1"/>
          <a:lstStyle/>
          <a:p>
            <a:pPr>
              <a:defRPr sz="1862" b="1" i="0" u="none" strike="noStrike" kern="1200" cap="none" spc="20" baseline="0">
                <a:solidFill>
                  <a:schemeClr val="tx1"/>
                </a:solidFill>
                <a:latin typeface="+mn-lt"/>
                <a:ea typeface="+mn-ea"/>
                <a:cs typeface="+mn-cs"/>
              </a:defRPr>
            </a:pPr>
            <a:r>
              <a:rPr lang="en-IN" b="1">
                <a:solidFill>
                  <a:schemeClr val="tx1"/>
                </a:solidFill>
              </a:rPr>
              <a:t>Employee Performance Analysis</a:t>
            </a:r>
          </a:p>
        </c:rich>
      </c:tx>
      <c:overlay val="0"/>
      <c:spPr>
        <a:noFill/>
        <a:ln>
          <a:noFill/>
        </a:ln>
        <a:effectLst/>
      </c:spPr>
      <c:txPr>
        <a:bodyPr rot="0" spcFirstLastPara="1" vertOverflow="ellipsis" vert="horz" wrap="square" anchor="ctr" anchorCtr="1"/>
        <a:lstStyle/>
        <a:p>
          <a:pPr>
            <a:defRPr sz="1862" b="1" i="0" u="none" strike="noStrike" kern="1200" cap="none" spc="20" baseline="0">
              <a:solidFill>
                <a:schemeClr val="tx1"/>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Low</c:v>
                </c:pt>
              </c:strCache>
            </c:strRef>
          </c:tx>
          <c:spPr>
            <a:solidFill>
              <a:schemeClr val="accent5">
                <a:lumMod val="75000"/>
              </a:schemeClr>
            </a:solidFill>
            <a:ln w="9525" cap="flat" cmpd="sng" algn="ctr">
              <a:solidFill>
                <a:schemeClr val="accent1">
                  <a:shade val="95000"/>
                </a:schemeClr>
              </a:solidFill>
              <a:round/>
            </a:ln>
            <a:effectLst>
              <a:outerShdw blurRad="40000" dist="20000" dir="5400000" rotWithShape="0">
                <a:srgbClr val="000000">
                  <a:alpha val="38000"/>
                </a:srgbClr>
              </a:outerShdw>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30</c:v>
                </c:pt>
                <c:pt idx="1">
                  <c:v>36</c:v>
                </c:pt>
                <c:pt idx="2">
                  <c:v>24</c:v>
                </c:pt>
                <c:pt idx="3">
                  <c:v>27</c:v>
                </c:pt>
                <c:pt idx="4">
                  <c:v>24</c:v>
                </c:pt>
                <c:pt idx="5">
                  <c:v>26</c:v>
                </c:pt>
                <c:pt idx="6">
                  <c:v>33</c:v>
                </c:pt>
                <c:pt idx="7">
                  <c:v>26</c:v>
                </c:pt>
                <c:pt idx="8">
                  <c:v>31</c:v>
                </c:pt>
                <c:pt idx="9">
                  <c:v>23</c:v>
                </c:pt>
              </c:numCache>
            </c:numRef>
          </c:val>
          <c:extLst>
            <c:ext xmlns:c16="http://schemas.microsoft.com/office/drawing/2014/chart" uri="{C3380CC4-5D6E-409C-BE32-E72D297353CC}">
              <c16:uniqueId val="{00000000-AA01-DE49-921B-1C3F635F0D94}"/>
            </c:ext>
          </c:extLst>
        </c:ser>
        <c:dLbls>
          <c:showLegendKey val="0"/>
          <c:showVal val="0"/>
          <c:showCatName val="0"/>
          <c:showSerName val="0"/>
          <c:showPercent val="0"/>
          <c:showBubbleSize val="0"/>
        </c:dLbls>
        <c:gapWidth val="100"/>
        <c:overlap val="-24"/>
        <c:axId val="960464479"/>
        <c:axId val="960466399"/>
      </c:barChart>
      <c:catAx>
        <c:axId val="960464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960466399"/>
        <c:crosses val="autoZero"/>
        <c:auto val="1"/>
        <c:lblAlgn val="ctr"/>
        <c:lblOffset val="100"/>
        <c:noMultiLvlLbl val="0"/>
      </c:catAx>
      <c:valAx>
        <c:axId val="960466399"/>
        <c:scaling>
          <c:orientation val="minMax"/>
        </c:scaling>
        <c:delete val="0"/>
        <c:axPos val="l"/>
        <c:majorGridlines>
          <c:spPr>
            <a:ln w="9525" cap="flat" cmpd="sng" algn="ctr">
              <a:solidFill>
                <a:schemeClr val="tx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9604644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[NM 2.csv]Sheet1!PivotTable1</c:name>
    <c:fmtId val="-1"/>
  </c:pivotSource>
  <c:chart>
    <c:title>
      <c:tx>
        <c:rich>
          <a:bodyPr rot="0" spcFirstLastPara="1" vertOverflow="ellipsis" vert="horz" wrap="square" anchor="ctr" anchorCtr="1"/>
          <a:lstStyle/>
          <a:p>
            <a:pPr>
              <a:defRPr sz="1862" b="1" i="0" u="none" strike="noStrike" kern="1200" cap="none" spc="20" baseline="0">
                <a:solidFill>
                  <a:schemeClr val="tx1"/>
                </a:solidFill>
                <a:latin typeface="+mn-lt"/>
                <a:ea typeface="+mn-ea"/>
                <a:cs typeface="+mn-cs"/>
              </a:defRPr>
            </a:pPr>
            <a:r>
              <a:rPr lang="en-IN" b="1">
                <a:solidFill>
                  <a:schemeClr val="tx1"/>
                </a:solidFill>
              </a:rPr>
              <a:t>Employee Performance Analysis</a:t>
            </a:r>
          </a:p>
        </c:rich>
      </c:tx>
      <c:overlay val="0"/>
      <c:spPr>
        <a:noFill/>
        <a:ln>
          <a:noFill/>
        </a:ln>
        <a:effectLst/>
      </c:spPr>
      <c:txPr>
        <a:bodyPr rot="0" spcFirstLastPara="1" vertOverflow="ellipsis" vert="horz" wrap="square" anchor="ctr" anchorCtr="1"/>
        <a:lstStyle/>
        <a:p>
          <a:pPr>
            <a:defRPr sz="1862" b="1" i="0" u="none" strike="noStrike" kern="1200" cap="none" spc="20" baseline="0">
              <a:solidFill>
                <a:schemeClr val="tx1"/>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Low</c:v>
                </c:pt>
              </c:strCache>
            </c:strRef>
          </c:tx>
          <c:spPr>
            <a:solidFill>
              <a:schemeClr val="accent5">
                <a:lumMod val="75000"/>
              </a:schemeClr>
            </a:solidFill>
            <a:ln w="9525" cap="flat" cmpd="sng" algn="ctr">
              <a:solidFill>
                <a:schemeClr val="accent1">
                  <a:shade val="95000"/>
                </a:schemeClr>
              </a:solidFill>
              <a:round/>
            </a:ln>
            <a:effectLst>
              <a:outerShdw blurRad="40000" dist="20000" dir="5400000" rotWithShape="0">
                <a:srgbClr val="000000">
                  <a:alpha val="38000"/>
                </a:srgbClr>
              </a:outerShdw>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30</c:v>
                </c:pt>
                <c:pt idx="1">
                  <c:v>36</c:v>
                </c:pt>
                <c:pt idx="2">
                  <c:v>24</c:v>
                </c:pt>
                <c:pt idx="3">
                  <c:v>27</c:v>
                </c:pt>
                <c:pt idx="4">
                  <c:v>24</c:v>
                </c:pt>
                <c:pt idx="5">
                  <c:v>26</c:v>
                </c:pt>
                <c:pt idx="6">
                  <c:v>33</c:v>
                </c:pt>
                <c:pt idx="7">
                  <c:v>26</c:v>
                </c:pt>
                <c:pt idx="8">
                  <c:v>31</c:v>
                </c:pt>
                <c:pt idx="9">
                  <c:v>23</c:v>
                </c:pt>
              </c:numCache>
            </c:numRef>
          </c:val>
          <c:extLst>
            <c:ext xmlns:c16="http://schemas.microsoft.com/office/drawing/2014/chart" uri="{C3380CC4-5D6E-409C-BE32-E72D297353CC}">
              <c16:uniqueId val="{00000000-D5BC-5C44-AFFB-EB888A009000}"/>
            </c:ext>
          </c:extLst>
        </c:ser>
        <c:dLbls>
          <c:showLegendKey val="0"/>
          <c:showVal val="0"/>
          <c:showCatName val="0"/>
          <c:showSerName val="0"/>
          <c:showPercent val="0"/>
          <c:showBubbleSize val="0"/>
        </c:dLbls>
        <c:gapWidth val="100"/>
        <c:overlap val="-24"/>
        <c:axId val="960464479"/>
        <c:axId val="960466399"/>
      </c:barChart>
      <c:catAx>
        <c:axId val="960464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960466399"/>
        <c:crosses val="autoZero"/>
        <c:auto val="1"/>
        <c:lblAlgn val="ctr"/>
        <c:lblOffset val="100"/>
        <c:noMultiLvlLbl val="0"/>
      </c:catAx>
      <c:valAx>
        <c:axId val="960466399"/>
        <c:scaling>
          <c:orientation val="minMax"/>
        </c:scaling>
        <c:delete val="0"/>
        <c:axPos val="l"/>
        <c:majorGridlines>
          <c:spPr>
            <a:ln w="9525" cap="flat" cmpd="sng" algn="ctr">
              <a:solidFill>
                <a:schemeClr val="tx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9604644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[NM 2.csv]Sheet1!PivotTable1</c:name>
    <c:fmtId val="-1"/>
  </c:pivotSource>
  <c:chart>
    <c:title>
      <c:tx>
        <c:rich>
          <a:bodyPr rot="0" spcFirstLastPara="1" vertOverflow="ellipsis" vert="horz" wrap="square" anchor="ctr" anchorCtr="1"/>
          <a:lstStyle/>
          <a:p>
            <a:pPr>
              <a:defRPr sz="1862" b="1" i="0" u="none" strike="noStrike" kern="1200" cap="none" spc="20" baseline="0">
                <a:solidFill>
                  <a:schemeClr val="tx1"/>
                </a:solidFill>
                <a:latin typeface="+mn-lt"/>
                <a:ea typeface="+mn-ea"/>
                <a:cs typeface="+mn-cs"/>
              </a:defRPr>
            </a:pPr>
            <a:r>
              <a:rPr lang="en-IN" b="1">
                <a:solidFill>
                  <a:schemeClr val="tx1"/>
                </a:solidFill>
              </a:rPr>
              <a:t>Employee Performance Analysis</a:t>
            </a:r>
          </a:p>
        </c:rich>
      </c:tx>
      <c:overlay val="0"/>
      <c:spPr>
        <a:noFill/>
        <a:ln>
          <a:noFill/>
        </a:ln>
        <a:effectLst/>
      </c:spPr>
      <c:txPr>
        <a:bodyPr rot="0" spcFirstLastPara="1" vertOverflow="ellipsis" vert="horz" wrap="square" anchor="ctr" anchorCtr="1"/>
        <a:lstStyle/>
        <a:p>
          <a:pPr>
            <a:defRPr sz="1862" b="1" i="0" u="none" strike="noStrike" kern="1200" cap="none" spc="20" baseline="0">
              <a:solidFill>
                <a:schemeClr val="tx1"/>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Low</c:v>
                </c:pt>
              </c:strCache>
            </c:strRef>
          </c:tx>
          <c:spPr>
            <a:solidFill>
              <a:schemeClr val="accent5">
                <a:lumMod val="75000"/>
              </a:schemeClr>
            </a:solidFill>
            <a:ln w="9525" cap="flat" cmpd="sng" algn="ctr">
              <a:solidFill>
                <a:schemeClr val="accent1">
                  <a:shade val="95000"/>
                </a:schemeClr>
              </a:solidFill>
              <a:round/>
            </a:ln>
            <a:effectLst>
              <a:outerShdw blurRad="40000" dist="20000" dir="5400000" rotWithShape="0">
                <a:srgbClr val="000000">
                  <a:alpha val="38000"/>
                </a:srgbClr>
              </a:outerShdw>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30</c:v>
                </c:pt>
                <c:pt idx="1">
                  <c:v>36</c:v>
                </c:pt>
                <c:pt idx="2">
                  <c:v>24</c:v>
                </c:pt>
                <c:pt idx="3">
                  <c:v>27</c:v>
                </c:pt>
                <c:pt idx="4">
                  <c:v>24</c:v>
                </c:pt>
                <c:pt idx="5">
                  <c:v>26</c:v>
                </c:pt>
                <c:pt idx="6">
                  <c:v>33</c:v>
                </c:pt>
                <c:pt idx="7">
                  <c:v>26</c:v>
                </c:pt>
                <c:pt idx="8">
                  <c:v>31</c:v>
                </c:pt>
                <c:pt idx="9">
                  <c:v>23</c:v>
                </c:pt>
              </c:numCache>
            </c:numRef>
          </c:val>
          <c:extLst>
            <c:ext xmlns:c16="http://schemas.microsoft.com/office/drawing/2014/chart" uri="{C3380CC4-5D6E-409C-BE32-E72D297353CC}">
              <c16:uniqueId val="{00000000-57C9-0E45-B6ED-30EABA52EBF1}"/>
            </c:ext>
          </c:extLst>
        </c:ser>
        <c:dLbls>
          <c:showLegendKey val="0"/>
          <c:showVal val="0"/>
          <c:showCatName val="0"/>
          <c:showSerName val="0"/>
          <c:showPercent val="0"/>
          <c:showBubbleSize val="0"/>
        </c:dLbls>
        <c:gapWidth val="100"/>
        <c:overlap val="-24"/>
        <c:axId val="960464479"/>
        <c:axId val="960466399"/>
      </c:barChart>
      <c:catAx>
        <c:axId val="960464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960466399"/>
        <c:crosses val="autoZero"/>
        <c:auto val="1"/>
        <c:lblAlgn val="ctr"/>
        <c:lblOffset val="100"/>
        <c:noMultiLvlLbl val="0"/>
      </c:catAx>
      <c:valAx>
        <c:axId val="960466399"/>
        <c:scaling>
          <c:orientation val="minMax"/>
        </c:scaling>
        <c:delete val="0"/>
        <c:axPos val="l"/>
        <c:majorGridlines>
          <c:spPr>
            <a:ln w="9525" cap="flat" cmpd="sng" algn="ctr">
              <a:solidFill>
                <a:schemeClr val="tx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9604644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[NM 2.csv]Sheet1!PivotTable1</c:name>
    <c:fmtId val="-1"/>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ser>
          <c:idx val="0"/>
          <c:order val="0"/>
          <c:tx>
            <c:strRef>
              <c:f>Sheet1!$B$3:$B$4</c:f>
              <c:strCache>
                <c:ptCount val="1"/>
                <c:pt idx="0">
                  <c:v>Low</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1-5EE6-7D46-B32F-92A4DE75B152}"/>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3-5EE6-7D46-B32F-92A4DE75B152}"/>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5-5EE6-7D46-B32F-92A4DE75B152}"/>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7-5EE6-7D46-B32F-92A4DE75B152}"/>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9-5EE6-7D46-B32F-92A4DE75B152}"/>
              </c:ext>
            </c:extLst>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B-5EE6-7D46-B32F-92A4DE75B152}"/>
              </c:ext>
            </c:extLst>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D-5EE6-7D46-B32F-92A4DE75B152}"/>
              </c:ext>
            </c:extLst>
          </c:dPt>
          <c:dPt>
            <c:idx val="7"/>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F-5EE6-7D46-B32F-92A4DE75B152}"/>
              </c:ext>
            </c:extLst>
          </c:dPt>
          <c:dPt>
            <c:idx val="8"/>
            <c:bubble3D val="0"/>
            <c:spPr>
              <a:gradFill rotWithShape="1">
                <a:gsLst>
                  <a:gs pos="0">
                    <a:schemeClr val="accent3">
                      <a:lumMod val="60000"/>
                      <a:shade val="51000"/>
                      <a:satMod val="130000"/>
                    </a:schemeClr>
                  </a:gs>
                  <a:gs pos="80000">
                    <a:schemeClr val="accent3">
                      <a:lumMod val="60000"/>
                      <a:shade val="93000"/>
                      <a:satMod val="130000"/>
                    </a:schemeClr>
                  </a:gs>
                  <a:gs pos="100000">
                    <a:schemeClr val="accent3">
                      <a:lumMod val="60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11-5EE6-7D46-B32F-92A4DE75B152}"/>
              </c:ext>
            </c:extLst>
          </c:dPt>
          <c:dPt>
            <c:idx val="9"/>
            <c:bubble3D val="0"/>
            <c:spPr>
              <a:gradFill rotWithShape="1">
                <a:gsLst>
                  <a:gs pos="0">
                    <a:schemeClr val="accent4">
                      <a:lumMod val="60000"/>
                      <a:shade val="51000"/>
                      <a:satMod val="130000"/>
                    </a:schemeClr>
                  </a:gs>
                  <a:gs pos="80000">
                    <a:schemeClr val="accent4">
                      <a:lumMod val="60000"/>
                      <a:shade val="93000"/>
                      <a:satMod val="130000"/>
                    </a:schemeClr>
                  </a:gs>
                  <a:gs pos="100000">
                    <a:schemeClr val="accent4">
                      <a:lumMod val="60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13-5EE6-7D46-B32F-92A4DE75B152}"/>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30</c:v>
                </c:pt>
                <c:pt idx="1">
                  <c:v>36</c:v>
                </c:pt>
                <c:pt idx="2">
                  <c:v>24</c:v>
                </c:pt>
                <c:pt idx="3">
                  <c:v>27</c:v>
                </c:pt>
                <c:pt idx="4">
                  <c:v>24</c:v>
                </c:pt>
                <c:pt idx="5">
                  <c:v>26</c:v>
                </c:pt>
                <c:pt idx="6">
                  <c:v>33</c:v>
                </c:pt>
                <c:pt idx="7">
                  <c:v>26</c:v>
                </c:pt>
                <c:pt idx="8">
                  <c:v>31</c:v>
                </c:pt>
                <c:pt idx="9">
                  <c:v>23</c:v>
                </c:pt>
              </c:numCache>
            </c:numRef>
          </c:val>
          <c:extLst>
            <c:ext xmlns:c16="http://schemas.microsoft.com/office/drawing/2014/chart" uri="{C3380CC4-5D6E-409C-BE32-E72D297353CC}">
              <c16:uniqueId val="{00000014-5EE6-7D46-B32F-92A4DE75B15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[NM 2.csv]Sheet1!PivotTable1</c:name>
    <c:fmtId val="-1"/>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ser>
          <c:idx val="0"/>
          <c:order val="0"/>
          <c:tx>
            <c:strRef>
              <c:f>Sheet1!$B$3:$B$4</c:f>
              <c:strCache>
                <c:ptCount val="1"/>
                <c:pt idx="0">
                  <c:v>Low</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1-AC11-DF4C-85B5-4A528D9F6397}"/>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3-AC11-DF4C-85B5-4A528D9F6397}"/>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5-AC11-DF4C-85B5-4A528D9F6397}"/>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7-AC11-DF4C-85B5-4A528D9F6397}"/>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9-AC11-DF4C-85B5-4A528D9F6397}"/>
              </c:ext>
            </c:extLst>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B-AC11-DF4C-85B5-4A528D9F6397}"/>
              </c:ext>
            </c:extLst>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D-AC11-DF4C-85B5-4A528D9F6397}"/>
              </c:ext>
            </c:extLst>
          </c:dPt>
          <c:dPt>
            <c:idx val="7"/>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F-AC11-DF4C-85B5-4A528D9F6397}"/>
              </c:ext>
            </c:extLst>
          </c:dPt>
          <c:dPt>
            <c:idx val="8"/>
            <c:bubble3D val="0"/>
            <c:spPr>
              <a:gradFill rotWithShape="1">
                <a:gsLst>
                  <a:gs pos="0">
                    <a:schemeClr val="accent3">
                      <a:lumMod val="60000"/>
                      <a:shade val="51000"/>
                      <a:satMod val="130000"/>
                    </a:schemeClr>
                  </a:gs>
                  <a:gs pos="80000">
                    <a:schemeClr val="accent3">
                      <a:lumMod val="60000"/>
                      <a:shade val="93000"/>
                      <a:satMod val="130000"/>
                    </a:schemeClr>
                  </a:gs>
                  <a:gs pos="100000">
                    <a:schemeClr val="accent3">
                      <a:lumMod val="60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11-AC11-DF4C-85B5-4A528D9F6397}"/>
              </c:ext>
            </c:extLst>
          </c:dPt>
          <c:dPt>
            <c:idx val="9"/>
            <c:bubble3D val="0"/>
            <c:spPr>
              <a:gradFill rotWithShape="1">
                <a:gsLst>
                  <a:gs pos="0">
                    <a:schemeClr val="accent4">
                      <a:lumMod val="60000"/>
                      <a:shade val="51000"/>
                      <a:satMod val="130000"/>
                    </a:schemeClr>
                  </a:gs>
                  <a:gs pos="80000">
                    <a:schemeClr val="accent4">
                      <a:lumMod val="60000"/>
                      <a:shade val="93000"/>
                      <a:satMod val="130000"/>
                    </a:schemeClr>
                  </a:gs>
                  <a:gs pos="100000">
                    <a:schemeClr val="accent4">
                      <a:lumMod val="60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13-AC11-DF4C-85B5-4A528D9F639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30</c:v>
                </c:pt>
                <c:pt idx="1">
                  <c:v>36</c:v>
                </c:pt>
                <c:pt idx="2">
                  <c:v>24</c:v>
                </c:pt>
                <c:pt idx="3">
                  <c:v>27</c:v>
                </c:pt>
                <c:pt idx="4">
                  <c:v>24</c:v>
                </c:pt>
                <c:pt idx="5">
                  <c:v>26</c:v>
                </c:pt>
                <c:pt idx="6">
                  <c:v>33</c:v>
                </c:pt>
                <c:pt idx="7">
                  <c:v>26</c:v>
                </c:pt>
                <c:pt idx="8">
                  <c:v>31</c:v>
                </c:pt>
                <c:pt idx="9">
                  <c:v>23</c:v>
                </c:pt>
              </c:numCache>
            </c:numRef>
          </c:val>
          <c:extLst>
            <c:ext xmlns:c16="http://schemas.microsoft.com/office/drawing/2014/chart" uri="{C3380CC4-5D6E-409C-BE32-E72D297353CC}">
              <c16:uniqueId val="{00000014-AC11-DF4C-85B5-4A528D9F6397}"/>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[NM 2.csv]Sheet1!PivotTable1</c:name>
    <c:fmtId val="-1"/>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ser>
          <c:idx val="0"/>
          <c:order val="0"/>
          <c:tx>
            <c:strRef>
              <c:f>Sheet1!$B$3:$B$4</c:f>
              <c:strCache>
                <c:ptCount val="1"/>
                <c:pt idx="0">
                  <c:v>Low</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1-89FD-5948-AE31-A608041A7BC4}"/>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3-89FD-5948-AE31-A608041A7BC4}"/>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5-89FD-5948-AE31-A608041A7BC4}"/>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7-89FD-5948-AE31-A608041A7BC4}"/>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9-89FD-5948-AE31-A608041A7BC4}"/>
              </c:ext>
            </c:extLst>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B-89FD-5948-AE31-A608041A7BC4}"/>
              </c:ext>
            </c:extLst>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D-89FD-5948-AE31-A608041A7BC4}"/>
              </c:ext>
            </c:extLst>
          </c:dPt>
          <c:dPt>
            <c:idx val="7"/>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F-89FD-5948-AE31-A608041A7BC4}"/>
              </c:ext>
            </c:extLst>
          </c:dPt>
          <c:dPt>
            <c:idx val="8"/>
            <c:bubble3D val="0"/>
            <c:spPr>
              <a:gradFill rotWithShape="1">
                <a:gsLst>
                  <a:gs pos="0">
                    <a:schemeClr val="accent3">
                      <a:lumMod val="60000"/>
                      <a:shade val="51000"/>
                      <a:satMod val="130000"/>
                    </a:schemeClr>
                  </a:gs>
                  <a:gs pos="80000">
                    <a:schemeClr val="accent3">
                      <a:lumMod val="60000"/>
                      <a:shade val="93000"/>
                      <a:satMod val="130000"/>
                    </a:schemeClr>
                  </a:gs>
                  <a:gs pos="100000">
                    <a:schemeClr val="accent3">
                      <a:lumMod val="60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11-89FD-5948-AE31-A608041A7BC4}"/>
              </c:ext>
            </c:extLst>
          </c:dPt>
          <c:dPt>
            <c:idx val="9"/>
            <c:bubble3D val="0"/>
            <c:spPr>
              <a:gradFill rotWithShape="1">
                <a:gsLst>
                  <a:gs pos="0">
                    <a:schemeClr val="accent4">
                      <a:lumMod val="60000"/>
                      <a:shade val="51000"/>
                      <a:satMod val="130000"/>
                    </a:schemeClr>
                  </a:gs>
                  <a:gs pos="80000">
                    <a:schemeClr val="accent4">
                      <a:lumMod val="60000"/>
                      <a:shade val="93000"/>
                      <a:satMod val="130000"/>
                    </a:schemeClr>
                  </a:gs>
                  <a:gs pos="100000">
                    <a:schemeClr val="accent4">
                      <a:lumMod val="60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13-89FD-5948-AE31-A608041A7BC4}"/>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30</c:v>
                </c:pt>
                <c:pt idx="1">
                  <c:v>36</c:v>
                </c:pt>
                <c:pt idx="2">
                  <c:v>24</c:v>
                </c:pt>
                <c:pt idx="3">
                  <c:v>27</c:v>
                </c:pt>
                <c:pt idx="4">
                  <c:v>24</c:v>
                </c:pt>
                <c:pt idx="5">
                  <c:v>26</c:v>
                </c:pt>
                <c:pt idx="6">
                  <c:v>33</c:v>
                </c:pt>
                <c:pt idx="7">
                  <c:v>26</c:v>
                </c:pt>
                <c:pt idx="8">
                  <c:v>31</c:v>
                </c:pt>
                <c:pt idx="9">
                  <c:v>23</c:v>
                </c:pt>
              </c:numCache>
            </c:numRef>
          </c:val>
          <c:extLst>
            <c:ext xmlns:c16="http://schemas.microsoft.com/office/drawing/2014/chart" uri="{C3380CC4-5D6E-409C-BE32-E72D297353CC}">
              <c16:uniqueId val="{00000014-89FD-5948-AE31-A608041A7BC4}"/>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[NM 2.csv]Sheet1!PivotTable1</c:name>
    <c:fmtId val="-1"/>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ser>
          <c:idx val="0"/>
          <c:order val="0"/>
          <c:tx>
            <c:strRef>
              <c:f>Sheet1!$B$3:$B$4</c:f>
              <c:strCache>
                <c:ptCount val="1"/>
                <c:pt idx="0">
                  <c:v>Low</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1-D7C5-164B-930B-54F2723031AE}"/>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3-D7C5-164B-930B-54F2723031AE}"/>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5-D7C5-164B-930B-54F2723031AE}"/>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7-D7C5-164B-930B-54F2723031AE}"/>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9-D7C5-164B-930B-54F2723031AE}"/>
              </c:ext>
            </c:extLst>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B-D7C5-164B-930B-54F2723031AE}"/>
              </c:ext>
            </c:extLst>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D-D7C5-164B-930B-54F2723031AE}"/>
              </c:ext>
            </c:extLst>
          </c:dPt>
          <c:dPt>
            <c:idx val="7"/>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F-D7C5-164B-930B-54F2723031AE}"/>
              </c:ext>
            </c:extLst>
          </c:dPt>
          <c:dPt>
            <c:idx val="8"/>
            <c:bubble3D val="0"/>
            <c:spPr>
              <a:gradFill rotWithShape="1">
                <a:gsLst>
                  <a:gs pos="0">
                    <a:schemeClr val="accent3">
                      <a:lumMod val="60000"/>
                      <a:shade val="51000"/>
                      <a:satMod val="130000"/>
                    </a:schemeClr>
                  </a:gs>
                  <a:gs pos="80000">
                    <a:schemeClr val="accent3">
                      <a:lumMod val="60000"/>
                      <a:shade val="93000"/>
                      <a:satMod val="130000"/>
                    </a:schemeClr>
                  </a:gs>
                  <a:gs pos="100000">
                    <a:schemeClr val="accent3">
                      <a:lumMod val="60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11-D7C5-164B-930B-54F2723031AE}"/>
              </c:ext>
            </c:extLst>
          </c:dPt>
          <c:dPt>
            <c:idx val="9"/>
            <c:bubble3D val="0"/>
            <c:spPr>
              <a:gradFill rotWithShape="1">
                <a:gsLst>
                  <a:gs pos="0">
                    <a:schemeClr val="accent4">
                      <a:lumMod val="60000"/>
                      <a:shade val="51000"/>
                      <a:satMod val="130000"/>
                    </a:schemeClr>
                  </a:gs>
                  <a:gs pos="80000">
                    <a:schemeClr val="accent4">
                      <a:lumMod val="60000"/>
                      <a:shade val="93000"/>
                      <a:satMod val="130000"/>
                    </a:schemeClr>
                  </a:gs>
                  <a:gs pos="100000">
                    <a:schemeClr val="accent4">
                      <a:lumMod val="60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13-D7C5-164B-930B-54F2723031AE}"/>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30</c:v>
                </c:pt>
                <c:pt idx="1">
                  <c:v>36</c:v>
                </c:pt>
                <c:pt idx="2">
                  <c:v>24</c:v>
                </c:pt>
                <c:pt idx="3">
                  <c:v>27</c:v>
                </c:pt>
                <c:pt idx="4">
                  <c:v>24</c:v>
                </c:pt>
                <c:pt idx="5">
                  <c:v>26</c:v>
                </c:pt>
                <c:pt idx="6">
                  <c:v>33</c:v>
                </c:pt>
                <c:pt idx="7">
                  <c:v>26</c:v>
                </c:pt>
                <c:pt idx="8">
                  <c:v>31</c:v>
                </c:pt>
                <c:pt idx="9">
                  <c:v>23</c:v>
                </c:pt>
              </c:numCache>
            </c:numRef>
          </c:val>
          <c:extLst>
            <c:ext xmlns:c16="http://schemas.microsoft.com/office/drawing/2014/chart" uri="{C3380CC4-5D6E-409C-BE32-E72D297353CC}">
              <c16:uniqueId val="{00000014-D7C5-164B-930B-54F2723031AE}"/>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7.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608406" y="4512376"/>
            <a:ext cx="8639776" cy="900190"/>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E7736193-EDE3-4BB5-AE5F-E6E5472AB8BE}" type="datetimeFigureOut">
              <a:rPr lang="en-US" smtClean="0"/>
              <a:t>8/31/24</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608406" y="1720884"/>
            <a:ext cx="8639775" cy="2734693"/>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574949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a:xfrm>
            <a:off x="1624338" y="1255172"/>
            <a:ext cx="9297346" cy="1050707"/>
          </a:xfrm>
        </p:spPr>
        <p:txBody>
          <a:bodyPr anchor="b"/>
          <a:lstStyle/>
          <a:p>
            <a:r>
              <a:rPr lang="en-US" dirty="0"/>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a:xfrm>
            <a:off x="1624338" y="2419468"/>
            <a:ext cx="9297346" cy="32543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E7736193-EDE3-4BB5-AE5F-E6E5472AB8BE}" type="datetimeFigureOut">
              <a:rPr lang="en-US" smtClean="0"/>
              <a:t>8/31/24</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024194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26961" y="1414196"/>
            <a:ext cx="1817441" cy="4100602"/>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1346042" y="1414196"/>
            <a:ext cx="7780919" cy="410060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E7736193-EDE3-4BB5-AE5F-E6E5472AB8BE}" type="datetimeFigureOut">
              <a:rPr lang="en-US" smtClean="0"/>
              <a:t>8/31/24</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382464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E7736193-EDE3-4BB5-AE5F-E6E5472AB8BE}" type="datetimeFigureOut">
              <a:rPr lang="en-US" smtClean="0"/>
              <a:t>8/31/24</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600634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622474" y="2413788"/>
            <a:ext cx="8085116" cy="2737521"/>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622474" y="1351721"/>
            <a:ext cx="8085118" cy="993913"/>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E7736193-EDE3-4BB5-AE5F-E6E5472AB8BE}" type="datetimeFigureOut">
              <a:rPr lang="en-US" smtClean="0"/>
              <a:t>8/31/24</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428646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a:xfrm>
            <a:off x="1615817" y="1272209"/>
            <a:ext cx="9164725" cy="1033670"/>
          </a:xfrm>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615817" y="2425148"/>
            <a:ext cx="4188635" cy="316064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371355" y="2425148"/>
            <a:ext cx="4188635" cy="316064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E7736193-EDE3-4BB5-AE5F-E6E5472AB8BE}" type="datetimeFigureOut">
              <a:rPr lang="en-US" smtClean="0"/>
              <a:t>8/31/24</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696705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017442" y="600817"/>
            <a:ext cx="10079497" cy="1168706"/>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017442" y="1798488"/>
            <a:ext cx="4599587"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017442" y="2777279"/>
            <a:ext cx="4599587"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497352" y="1798488"/>
            <a:ext cx="4599588"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497352" y="2777279"/>
            <a:ext cx="4599588"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E7736193-EDE3-4BB5-AE5F-E6E5472AB8BE}" type="datetimeFigureOut">
              <a:rPr lang="en-US" smtClean="0"/>
              <a:t>8/31/24</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CC2C9B9-B4B7-45CC-A7EB-16F8BADE9045}"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571185" y="2593591"/>
            <a:ext cx="4525755"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107503" y="2593591"/>
            <a:ext cx="4509526"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765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E7736193-EDE3-4BB5-AE5F-E6E5472AB8BE}" type="datetimeFigureOut">
              <a:rPr lang="en-US" smtClean="0"/>
              <a:t>8/31/24</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128652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E7736193-EDE3-4BB5-AE5F-E6E5472AB8BE}" type="datetimeFigureOut">
              <a:rPr lang="en-US" smtClean="0"/>
              <a:t>8/31/24</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843454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80121" y="1391478"/>
            <a:ext cx="3288432" cy="1951414"/>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03235" y="920080"/>
            <a:ext cx="5312467" cy="502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80121" y="3566727"/>
            <a:ext cx="3288432" cy="1766325"/>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E7736193-EDE3-4BB5-AE5F-E6E5472AB8BE}" type="datetimeFigureOut">
              <a:rPr lang="en-US" smtClean="0"/>
              <a:t>8/31/24</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11" name="Rectangle 10">
            <a:extLst>
              <a:ext uri="{FF2B5EF4-FFF2-40B4-BE49-F238E27FC236}">
                <a16:creationId xmlns:a16="http://schemas.microsoft.com/office/drawing/2014/main" id="{96AAC029-BE5C-900C-E7D2-DE6E31789D1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16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80120" y="1391478"/>
            <a:ext cx="3322510" cy="2037522"/>
          </a:xfrm>
        </p:spPr>
        <p:txBody>
          <a:bodyPr anchor="t">
            <a:normAutofit/>
          </a:bodyPr>
          <a:lstStyle>
            <a:lvl1pPr>
              <a:defRPr sz="2400"/>
            </a:lvl1pPr>
          </a:lstStyle>
          <a:p>
            <a:r>
              <a:rPr lang="en-US" dirty="0"/>
              <a:t>Click to edit Master title style</a:t>
            </a:r>
          </a:p>
        </p:txBody>
      </p:sp>
      <p:sp useBgFill="1">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907143" y="931857"/>
            <a:ext cx="5351659" cy="499630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80120" y="3742792"/>
            <a:ext cx="3322510" cy="1590261"/>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E7736193-EDE3-4BB5-AE5F-E6E5472AB8BE}" type="datetimeFigureOut">
              <a:rPr lang="en-US" smtClean="0"/>
              <a:t>8/31/24</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9" name="Rectangle 8">
            <a:extLst>
              <a:ext uri="{FF2B5EF4-FFF2-40B4-BE49-F238E27FC236}">
                <a16:creationId xmlns:a16="http://schemas.microsoft.com/office/drawing/2014/main" id="{4DD8EE65-D4F9-418A-1628-F5DFD3DBA24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7363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620442" y="1233199"/>
            <a:ext cx="8977511" cy="107382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620444" y="2419639"/>
            <a:ext cx="8977509" cy="31417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n-lt"/>
              </a:defRPr>
            </a:lvl1pPr>
          </a:lstStyle>
          <a:p>
            <a:fld id="{E7736193-EDE3-4BB5-AE5F-E6E5472AB8BE}" type="datetimeFigureOut">
              <a:rPr lang="en-US" smtClean="0"/>
              <a:t>8/31/24</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n-lt"/>
              </a:defRPr>
            </a:lvl1pPr>
          </a:lstStyle>
          <a:p>
            <a:endParaRPr lang="en-US"/>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696577" y="6199188"/>
            <a:ext cx="619125" cy="365125"/>
          </a:xfrm>
          <a:prstGeom prst="rect">
            <a:avLst/>
          </a:prstGeom>
        </p:spPr>
        <p:txBody>
          <a:bodyPr vert="horz" lIns="91440" tIns="45720" rIns="91440" bIns="45720" rtlCol="0" anchor="ctr"/>
          <a:lstStyle>
            <a:lvl1pPr algn="r">
              <a:defRPr sz="1050">
                <a:solidFill>
                  <a:schemeClr val="tx1"/>
                </a:solidFill>
                <a:latin typeface="+mn-lt"/>
              </a:defRPr>
            </a:lvl1pPr>
          </a:lstStyle>
          <a:p>
            <a:fld id="{1CC2C9B9-B4B7-45CC-A7EB-16F8BADE9045}" type="slidenum">
              <a:rPr lang="en-US" smtClean="0"/>
              <a:t>‹#›</a:t>
            </a:fld>
            <a:endParaRPr lang="en-US"/>
          </a:p>
        </p:txBody>
      </p:sp>
      <p:sp>
        <p:nvSpPr>
          <p:cNvPr id="8" name="Rectangle 7">
            <a:extLst>
              <a:ext uri="{FF2B5EF4-FFF2-40B4-BE49-F238E27FC236}">
                <a16:creationId xmlns:a16="http://schemas.microsoft.com/office/drawing/2014/main" id="{5BE2A49E-0BD9-321C-F602-AFA2FCF9B27B}"/>
              </a:ext>
              <a:ext uri="{C183D7F6-B498-43B3-948B-1728B52AA6E4}">
                <adec:decorative xmlns:adec="http://schemas.microsoft.com/office/drawing/2017/decorative" val="1"/>
              </a:ext>
            </a:extLst>
          </p:cNvPr>
          <p:cNvSpPr/>
          <p:nvPr/>
        </p:nvSpPr>
        <p:spPr>
          <a:xfrm>
            <a:off x="933198" y="931857"/>
            <a:ext cx="10326946"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0518223"/>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txStyles>
    <p:titleStyle>
      <a:lvl1pPr algn="l" defTabSz="914400" rtl="0" eaLnBrk="1" latinLnBrk="0" hangingPunct="1">
        <a:lnSpc>
          <a:spcPct val="120000"/>
        </a:lnSpc>
        <a:spcBef>
          <a:spcPct val="0"/>
        </a:spcBef>
        <a:buNone/>
        <a:defRPr sz="2800" b="1"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7E26772-EAFC-10BB-4659-99BF2A8A15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olographic neon on a shiny background">
            <a:extLst>
              <a:ext uri="{FF2B5EF4-FFF2-40B4-BE49-F238E27FC236}">
                <a16:creationId xmlns:a16="http://schemas.microsoft.com/office/drawing/2014/main" id="{8EEBD37F-CAF9-9BE9-BC34-B154C7437E95}"/>
              </a:ext>
            </a:extLst>
          </p:cNvPr>
          <p:cNvPicPr>
            <a:picLocks noChangeAspect="1"/>
          </p:cNvPicPr>
          <p:nvPr/>
        </p:nvPicPr>
        <p:blipFill>
          <a:blip r:embed="rId2"/>
          <a:srcRect l="28713" r="26045" b="-1"/>
          <a:stretch/>
        </p:blipFill>
        <p:spPr>
          <a:xfrm>
            <a:off x="7543800" y="10"/>
            <a:ext cx="4648202" cy="6857990"/>
          </a:xfrm>
          <a:prstGeom prst="rect">
            <a:avLst/>
          </a:prstGeom>
        </p:spPr>
      </p:pic>
      <p:sp>
        <p:nvSpPr>
          <p:cNvPr id="11" name="Rectangle 10">
            <a:extLst>
              <a:ext uri="{FF2B5EF4-FFF2-40B4-BE49-F238E27FC236}">
                <a16:creationId xmlns:a16="http://schemas.microsoft.com/office/drawing/2014/main" id="{E4AEFA6A-E623-CF1A-3DDF-C38D3A7E2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5884" y="934542"/>
            <a:ext cx="10321575" cy="499093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FF6D85-4A96-948E-864E-EC0FA9D132F6}"/>
              </a:ext>
            </a:extLst>
          </p:cNvPr>
          <p:cNvSpPr>
            <a:spLocks noGrp="1"/>
          </p:cNvSpPr>
          <p:nvPr>
            <p:ph type="ctrTitle"/>
          </p:nvPr>
        </p:nvSpPr>
        <p:spPr>
          <a:xfrm>
            <a:off x="1813370" y="1041721"/>
            <a:ext cx="4662104" cy="1828800"/>
          </a:xfrm>
        </p:spPr>
        <p:txBody>
          <a:bodyPr anchor="b">
            <a:normAutofit/>
          </a:bodyPr>
          <a:lstStyle/>
          <a:p>
            <a:r>
              <a:rPr lang="en-US" sz="3200" u="sng" dirty="0">
                <a:latin typeface="Times New Roman" panose="02020603050405020304" pitchFamily="18" charset="0"/>
                <a:cs typeface="Times New Roman" panose="02020603050405020304" pitchFamily="18" charset="0"/>
              </a:rPr>
              <a:t>EMPLOYEE DATA ANALYSIS USING EXCEL</a:t>
            </a:r>
            <a:endParaRPr lang="en-US" dirty="0"/>
          </a:p>
        </p:txBody>
      </p:sp>
      <p:sp>
        <p:nvSpPr>
          <p:cNvPr id="3" name="Subtitle 2">
            <a:extLst>
              <a:ext uri="{FF2B5EF4-FFF2-40B4-BE49-F238E27FC236}">
                <a16:creationId xmlns:a16="http://schemas.microsoft.com/office/drawing/2014/main" id="{4B80262F-14B4-7C5A-5049-ABA53896A19E}"/>
              </a:ext>
            </a:extLst>
          </p:cNvPr>
          <p:cNvSpPr>
            <a:spLocks noGrp="1"/>
          </p:cNvSpPr>
          <p:nvPr>
            <p:ph type="subTitle" idx="1"/>
          </p:nvPr>
        </p:nvSpPr>
        <p:spPr>
          <a:xfrm>
            <a:off x="934541" y="3354200"/>
            <a:ext cx="6403808" cy="2259521"/>
          </a:xfrm>
        </p:spPr>
        <p:txBody>
          <a:bodyPr anchor="t">
            <a:normAutofit/>
          </a:bodyPr>
          <a:lstStyle/>
          <a:p>
            <a:pPr algn="l"/>
            <a:r>
              <a:rPr lang="en-US" dirty="0">
                <a:solidFill>
                  <a:schemeClr val="accent5">
                    <a:lumMod val="50000"/>
                  </a:schemeClr>
                </a:solidFill>
                <a:latin typeface="Times New Roman" panose="02020603050405020304" pitchFamily="18" charset="0"/>
                <a:cs typeface="Times New Roman" panose="02020603050405020304" pitchFamily="18" charset="0"/>
              </a:rPr>
              <a:t>STUDENT NAME: LAILA.R </a:t>
            </a:r>
          </a:p>
          <a:p>
            <a:pPr algn="l"/>
            <a:r>
              <a:rPr lang="en-US">
                <a:solidFill>
                  <a:schemeClr val="accent5">
                    <a:lumMod val="50000"/>
                  </a:schemeClr>
                </a:solidFill>
                <a:latin typeface="Times New Roman" panose="02020603050405020304" pitchFamily="18" charset="0"/>
                <a:cs typeface="Times New Roman" panose="02020603050405020304" pitchFamily="18" charset="0"/>
              </a:rPr>
              <a:t>REGISTER </a:t>
            </a:r>
            <a:r>
              <a:rPr lang="en-US" dirty="0">
                <a:solidFill>
                  <a:schemeClr val="accent5">
                    <a:lumMod val="50000"/>
                  </a:schemeClr>
                </a:solidFill>
                <a:latin typeface="Times New Roman" panose="02020603050405020304" pitchFamily="18" charset="0"/>
                <a:cs typeface="Times New Roman" panose="02020603050405020304" pitchFamily="18" charset="0"/>
              </a:rPr>
              <a:t>NO</a:t>
            </a:r>
            <a:r>
              <a:rPr lang="en-US">
                <a:solidFill>
                  <a:schemeClr val="accent5">
                    <a:lumMod val="50000"/>
                  </a:schemeClr>
                </a:solidFill>
                <a:latin typeface="Times New Roman" panose="02020603050405020304" pitchFamily="18" charset="0"/>
                <a:cs typeface="Times New Roman" panose="02020603050405020304" pitchFamily="18" charset="0"/>
              </a:rPr>
              <a:t>.: 322200014 (asunm1353322200014)</a:t>
            </a:r>
            <a:endParaRPr lang="en-US" dirty="0">
              <a:solidFill>
                <a:schemeClr val="accent5">
                  <a:lumMod val="50000"/>
                </a:schemeClr>
              </a:solidFill>
              <a:latin typeface="Times New Roman" panose="02020603050405020304" pitchFamily="18" charset="0"/>
              <a:cs typeface="Times New Roman" panose="02020603050405020304" pitchFamily="18" charset="0"/>
            </a:endParaRPr>
          </a:p>
          <a:p>
            <a:pPr algn="l"/>
            <a:r>
              <a:rPr lang="en-US" dirty="0">
                <a:solidFill>
                  <a:schemeClr val="accent5">
                    <a:lumMod val="50000"/>
                  </a:schemeClr>
                </a:solidFill>
                <a:latin typeface="Times New Roman" panose="02020603050405020304" pitchFamily="18" charset="0"/>
                <a:cs typeface="Times New Roman" panose="02020603050405020304" pitchFamily="18" charset="0"/>
              </a:rPr>
              <a:t>DEPARTMENT : </a:t>
            </a:r>
            <a:r>
              <a:rPr lang="en-US" dirty="0" err="1">
                <a:solidFill>
                  <a:schemeClr val="accent5">
                    <a:lumMod val="50000"/>
                  </a:schemeClr>
                </a:solidFill>
                <a:latin typeface="Times New Roman" panose="02020603050405020304" pitchFamily="18" charset="0"/>
                <a:cs typeface="Times New Roman" panose="02020603050405020304" pitchFamily="18" charset="0"/>
              </a:rPr>
              <a:t>B.com</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Honours</a:t>
            </a:r>
            <a:endParaRPr lang="en-US" dirty="0">
              <a:solidFill>
                <a:schemeClr val="accent5">
                  <a:lumMod val="50000"/>
                </a:schemeClr>
              </a:solidFill>
              <a:latin typeface="Times New Roman" panose="02020603050405020304" pitchFamily="18" charset="0"/>
              <a:cs typeface="Times New Roman" panose="02020603050405020304" pitchFamily="18" charset="0"/>
            </a:endParaRPr>
          </a:p>
          <a:p>
            <a:pPr algn="l"/>
            <a:r>
              <a:rPr lang="en-US" dirty="0">
                <a:solidFill>
                  <a:schemeClr val="accent5">
                    <a:lumMod val="50000"/>
                  </a:schemeClr>
                </a:solidFill>
                <a:latin typeface="Times New Roman" panose="02020603050405020304" pitchFamily="18" charset="0"/>
                <a:cs typeface="Times New Roman" panose="02020603050405020304" pitchFamily="18" charset="0"/>
              </a:rPr>
              <a:t>ANNA ADARSH COLLEGE FOR WOMEN,CHENNAI.</a:t>
            </a:r>
          </a:p>
          <a:p>
            <a:endParaRPr lang="en-US" dirty="0"/>
          </a:p>
        </p:txBody>
      </p:sp>
    </p:spTree>
    <p:extLst>
      <p:ext uri="{BB962C8B-B14F-4D97-AF65-F5344CB8AC3E}">
        <p14:creationId xmlns:p14="http://schemas.microsoft.com/office/powerpoint/2010/main" val="4272727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7E26772-EAFC-10BB-4659-99BF2A8A15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olographic neon on a shiny background">
            <a:extLst>
              <a:ext uri="{FF2B5EF4-FFF2-40B4-BE49-F238E27FC236}">
                <a16:creationId xmlns:a16="http://schemas.microsoft.com/office/drawing/2014/main" id="{8EEBD37F-CAF9-9BE9-BC34-B154C7437E95}"/>
              </a:ext>
            </a:extLst>
          </p:cNvPr>
          <p:cNvPicPr>
            <a:picLocks noChangeAspect="1"/>
          </p:cNvPicPr>
          <p:nvPr/>
        </p:nvPicPr>
        <p:blipFill>
          <a:blip r:embed="rId2"/>
          <a:srcRect l="28713" r="26045" b="-1"/>
          <a:stretch/>
        </p:blipFill>
        <p:spPr>
          <a:xfrm>
            <a:off x="7543800" y="10"/>
            <a:ext cx="4648202" cy="6857990"/>
          </a:xfrm>
          <a:prstGeom prst="rect">
            <a:avLst/>
          </a:prstGeom>
        </p:spPr>
      </p:pic>
      <p:sp>
        <p:nvSpPr>
          <p:cNvPr id="11" name="Rectangle 10">
            <a:extLst>
              <a:ext uri="{FF2B5EF4-FFF2-40B4-BE49-F238E27FC236}">
                <a16:creationId xmlns:a16="http://schemas.microsoft.com/office/drawing/2014/main" id="{E4AEFA6A-E623-CF1A-3DDF-C38D3A7E2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5884" y="934542"/>
            <a:ext cx="10321575" cy="499093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FF6D85-4A96-948E-864E-EC0FA9D132F6}"/>
              </a:ext>
            </a:extLst>
          </p:cNvPr>
          <p:cNvSpPr>
            <a:spLocks noGrp="1"/>
          </p:cNvSpPr>
          <p:nvPr>
            <p:ph type="ctrTitle"/>
          </p:nvPr>
        </p:nvSpPr>
        <p:spPr>
          <a:xfrm>
            <a:off x="2365500" y="457199"/>
            <a:ext cx="3329245" cy="1828800"/>
          </a:xfrm>
        </p:spPr>
        <p:txBody>
          <a:bodyPr anchor="b">
            <a:normAutofit/>
          </a:bodyPr>
          <a:lstStyle/>
          <a:p>
            <a:r>
              <a:rPr lang="en-IN" sz="3200" b="1" u="sng" spc="15" dirty="0">
                <a:latin typeface="Times New Roman" panose="02020603050405020304" pitchFamily="18" charset="0"/>
                <a:cs typeface="Times New Roman" panose="02020603050405020304" pitchFamily="18" charset="0"/>
              </a:rPr>
              <a:t>M</a:t>
            </a:r>
            <a:r>
              <a:rPr lang="en-IN" sz="3200" b="1" u="sng" dirty="0">
                <a:latin typeface="Times New Roman" panose="02020603050405020304" pitchFamily="18" charset="0"/>
                <a:cs typeface="Times New Roman" panose="02020603050405020304" pitchFamily="18" charset="0"/>
              </a:rPr>
              <a:t>O</a:t>
            </a:r>
            <a:r>
              <a:rPr lang="en-IN" sz="3200" b="1" u="sng" spc="-15" dirty="0">
                <a:latin typeface="Times New Roman" panose="02020603050405020304" pitchFamily="18" charset="0"/>
                <a:cs typeface="Times New Roman" panose="02020603050405020304" pitchFamily="18" charset="0"/>
              </a:rPr>
              <a:t>D</a:t>
            </a:r>
            <a:r>
              <a:rPr lang="en-IN" sz="3200" b="1" u="sng" spc="-35" dirty="0">
                <a:latin typeface="Times New Roman" panose="02020603050405020304" pitchFamily="18" charset="0"/>
                <a:cs typeface="Times New Roman" panose="02020603050405020304" pitchFamily="18" charset="0"/>
              </a:rPr>
              <a:t>E</a:t>
            </a:r>
            <a:r>
              <a:rPr lang="en-IN" sz="3200" b="1" u="sng" spc="-30" dirty="0">
                <a:latin typeface="Times New Roman" panose="02020603050405020304" pitchFamily="18" charset="0"/>
                <a:cs typeface="Times New Roman" panose="02020603050405020304" pitchFamily="18" charset="0"/>
              </a:rPr>
              <a:t>LL</a:t>
            </a:r>
            <a:r>
              <a:rPr lang="en-IN" sz="3200" b="1" u="sng" spc="-5" dirty="0">
                <a:latin typeface="Times New Roman" panose="02020603050405020304" pitchFamily="18" charset="0"/>
                <a:cs typeface="Times New Roman" panose="02020603050405020304" pitchFamily="18" charset="0"/>
              </a:rPr>
              <a:t>I</a:t>
            </a:r>
            <a:r>
              <a:rPr lang="en-IN" sz="3200" b="1" u="sng" spc="30" dirty="0">
                <a:latin typeface="Times New Roman" panose="02020603050405020304" pitchFamily="18" charset="0"/>
                <a:cs typeface="Times New Roman" panose="02020603050405020304" pitchFamily="18" charset="0"/>
              </a:rPr>
              <a:t>N</a:t>
            </a:r>
            <a:r>
              <a:rPr lang="en-IN" sz="3200" b="1" u="sng" spc="5" dirty="0">
                <a:latin typeface="Times New Roman" panose="02020603050405020304" pitchFamily="18" charset="0"/>
                <a:cs typeface="Times New Roman" panose="02020603050405020304" pitchFamily="18" charset="0"/>
              </a:rPr>
              <a:t>G</a:t>
            </a:r>
            <a:br>
              <a:rPr lang="en-IN" sz="3200" b="1" u="sng" dirty="0">
                <a:latin typeface="Times New Roman" panose="02020603050405020304" pitchFamily="18"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4B80262F-14B4-7C5A-5049-ABA53896A19E}"/>
              </a:ext>
            </a:extLst>
          </p:cNvPr>
          <p:cNvSpPr>
            <a:spLocks noGrp="1"/>
          </p:cNvSpPr>
          <p:nvPr>
            <p:ph type="subTitle" idx="1"/>
          </p:nvPr>
        </p:nvSpPr>
        <p:spPr>
          <a:xfrm>
            <a:off x="1088019" y="1608881"/>
            <a:ext cx="9942653" cy="4433104"/>
          </a:xfrm>
        </p:spPr>
        <p:txBody>
          <a:bodyPr anchor="t">
            <a:noAutofit/>
          </a:bodyPr>
          <a:lstStyle/>
          <a:p>
            <a:pPr algn="just"/>
            <a:r>
              <a:rPr lang="en-US" sz="1100" b="1" u="sng" dirty="0">
                <a:solidFill>
                  <a:schemeClr val="accent5">
                    <a:lumMod val="50000"/>
                  </a:schemeClr>
                </a:solidFill>
                <a:latin typeface="Times New Roman" panose="02020603050405020304" pitchFamily="18" charset="0"/>
                <a:cs typeface="Times New Roman" panose="02020603050405020304" pitchFamily="18" charset="0"/>
              </a:rPr>
              <a:t>Data Collection: </a:t>
            </a:r>
          </a:p>
          <a:p>
            <a:pPr marL="342900" indent="-342900" algn="just">
              <a:buFont typeface="Wingdings" panose="05000000000000000000" pitchFamily="2" charset="2"/>
              <a:buChar char="v"/>
            </a:pPr>
            <a:r>
              <a:rPr lang="en-US" sz="1100" b="1" dirty="0">
                <a:latin typeface="Times New Roman" panose="02020603050405020304" pitchFamily="18" charset="0"/>
                <a:cs typeface="Times New Roman" panose="02020603050405020304" pitchFamily="18" charset="0"/>
              </a:rPr>
              <a:t>Data can be collected from Kaggle or </a:t>
            </a:r>
            <a:r>
              <a:rPr lang="en-US" sz="1100" b="1" dirty="0" err="1">
                <a:latin typeface="Times New Roman" panose="02020603050405020304" pitchFamily="18" charset="0"/>
                <a:cs typeface="Times New Roman" panose="02020603050405020304" pitchFamily="18" charset="0"/>
              </a:rPr>
              <a:t>Edunet</a:t>
            </a:r>
            <a:r>
              <a:rPr lang="en-US" sz="1100" b="1" dirty="0">
                <a:latin typeface="Times New Roman" panose="02020603050405020304" pitchFamily="18" charset="0"/>
                <a:cs typeface="Times New Roman" panose="02020603050405020304" pitchFamily="18" charset="0"/>
              </a:rPr>
              <a:t> Dashboard. </a:t>
            </a:r>
          </a:p>
          <a:p>
            <a:pPr algn="just"/>
            <a:r>
              <a:rPr lang="en-US" sz="1100" b="1" dirty="0">
                <a:solidFill>
                  <a:srgbClr val="00B050"/>
                </a:solidFill>
                <a:latin typeface="Times New Roman" panose="02020603050405020304" pitchFamily="18" charset="0"/>
                <a:cs typeface="Times New Roman" panose="02020603050405020304" pitchFamily="18" charset="0"/>
              </a:rPr>
              <a:t>2. </a:t>
            </a:r>
            <a:r>
              <a:rPr lang="en-US" sz="1100" b="1" u="sng" dirty="0">
                <a:solidFill>
                  <a:schemeClr val="accent5">
                    <a:lumMod val="50000"/>
                  </a:schemeClr>
                </a:solidFill>
                <a:latin typeface="Times New Roman" panose="02020603050405020304" pitchFamily="18" charset="0"/>
                <a:cs typeface="Times New Roman" panose="02020603050405020304" pitchFamily="18" charset="0"/>
              </a:rPr>
              <a:t>Feature selection:</a:t>
            </a:r>
          </a:p>
          <a:p>
            <a:pPr marL="285750" indent="-285750" algn="just">
              <a:buFont typeface="Wingdings" panose="05000000000000000000" pitchFamily="2" charset="2"/>
              <a:buChar char="v"/>
            </a:pPr>
            <a:r>
              <a:rPr lang="en-US" sz="1100" b="1" dirty="0">
                <a:latin typeface="Times New Roman" panose="02020603050405020304" pitchFamily="18" charset="0"/>
                <a:cs typeface="Times New Roman" panose="02020603050405020304" pitchFamily="18" charset="0"/>
              </a:rPr>
              <a:t>Identifying the required feature form the number of features available – 9 out of 26 features were selected.</a:t>
            </a:r>
          </a:p>
          <a:p>
            <a:pPr algn="just"/>
            <a:r>
              <a:rPr lang="en-US" sz="1100" b="1" dirty="0">
                <a:solidFill>
                  <a:srgbClr val="00B050"/>
                </a:solidFill>
                <a:latin typeface="Times New Roman" panose="02020603050405020304" pitchFamily="18" charset="0"/>
                <a:cs typeface="Times New Roman" panose="02020603050405020304" pitchFamily="18" charset="0"/>
              </a:rPr>
              <a:t>3. </a:t>
            </a:r>
            <a:r>
              <a:rPr lang="en-US" sz="1100" b="1" u="sng" dirty="0">
                <a:solidFill>
                  <a:schemeClr val="accent5">
                    <a:lumMod val="50000"/>
                  </a:schemeClr>
                </a:solidFill>
                <a:latin typeface="Times New Roman" panose="02020603050405020304" pitchFamily="18" charset="0"/>
                <a:cs typeface="Times New Roman" panose="02020603050405020304" pitchFamily="18" charset="0"/>
              </a:rPr>
              <a:t>Data cleaning: </a:t>
            </a:r>
          </a:p>
          <a:p>
            <a:pPr marL="285750" indent="-285750" algn="just">
              <a:buFont typeface="Wingdings" panose="05000000000000000000" pitchFamily="2" charset="2"/>
              <a:buChar char="v"/>
            </a:pPr>
            <a:r>
              <a:rPr lang="en-US" sz="1100" b="1" dirty="0">
                <a:latin typeface="Times New Roman" panose="02020603050405020304" pitchFamily="18" charset="0"/>
                <a:cs typeface="Times New Roman" panose="02020603050405020304" pitchFamily="18" charset="0"/>
              </a:rPr>
              <a:t>Identification of missing values.</a:t>
            </a:r>
          </a:p>
          <a:p>
            <a:pPr marL="285750" indent="-285750" algn="just">
              <a:buFont typeface="Wingdings" panose="05000000000000000000" pitchFamily="2" charset="2"/>
              <a:buChar char="v"/>
            </a:pPr>
            <a:r>
              <a:rPr lang="en-US" sz="1100" b="1" dirty="0">
                <a:latin typeface="Times New Roman" panose="02020603050405020304" pitchFamily="18" charset="0"/>
                <a:cs typeface="Times New Roman" panose="02020603050405020304" pitchFamily="18" charset="0"/>
              </a:rPr>
              <a:t>Filtering out the missing values.</a:t>
            </a:r>
          </a:p>
          <a:p>
            <a:pPr algn="just"/>
            <a:r>
              <a:rPr lang="en-US" sz="1100" b="1" dirty="0">
                <a:solidFill>
                  <a:srgbClr val="00B050"/>
                </a:solidFill>
                <a:latin typeface="Times New Roman" panose="02020603050405020304" pitchFamily="18" charset="0"/>
                <a:cs typeface="Times New Roman" panose="02020603050405020304" pitchFamily="18" charset="0"/>
              </a:rPr>
              <a:t>4. </a:t>
            </a:r>
            <a:r>
              <a:rPr lang="en-US" sz="1100" b="1" u="sng" dirty="0">
                <a:solidFill>
                  <a:schemeClr val="accent5">
                    <a:lumMod val="50000"/>
                  </a:schemeClr>
                </a:solidFill>
                <a:latin typeface="Times New Roman" panose="02020603050405020304" pitchFamily="18" charset="0"/>
                <a:cs typeface="Times New Roman" panose="02020603050405020304" pitchFamily="18" charset="0"/>
              </a:rPr>
              <a:t>Performance level Calculation:</a:t>
            </a:r>
          </a:p>
          <a:p>
            <a:pPr marL="285750" indent="-285750" algn="just">
              <a:buFont typeface="Wingdings" panose="05000000000000000000" pitchFamily="2" charset="2"/>
              <a:buChar char="v"/>
            </a:pPr>
            <a:r>
              <a:rPr lang="en-US" sz="1100" b="1" dirty="0">
                <a:latin typeface="Times New Roman" panose="02020603050405020304" pitchFamily="18" charset="0"/>
                <a:cs typeface="Times New Roman" panose="02020603050405020304" pitchFamily="18" charset="0"/>
              </a:rPr>
              <a:t>Calculation of performance level from current employee rating in order to convert the numerical data into text form.</a:t>
            </a:r>
          </a:p>
          <a:p>
            <a:pPr marL="285750" indent="-285750" algn="just">
              <a:buFont typeface="Wingdings" panose="05000000000000000000" pitchFamily="2" charset="2"/>
              <a:buChar char="v"/>
            </a:pPr>
            <a:r>
              <a:rPr lang="en-US" sz="1100" b="1" dirty="0">
                <a:latin typeface="Times New Roman" panose="02020603050405020304" pitchFamily="18" charset="0"/>
                <a:cs typeface="Times New Roman" panose="02020603050405020304" pitchFamily="18" charset="0"/>
              </a:rPr>
              <a:t>Calculation using </a:t>
            </a:r>
          </a:p>
          <a:p>
            <a:pPr algn="just"/>
            <a:r>
              <a:rPr lang="en-US" sz="1100" b="1" dirty="0">
                <a:solidFill>
                  <a:schemeClr val="accent5">
                    <a:lumMod val="50000"/>
                  </a:schemeClr>
                </a:solidFill>
                <a:latin typeface="Times New Roman" panose="02020603050405020304" pitchFamily="18" charset="0"/>
                <a:cs typeface="Times New Roman" panose="02020603050405020304" pitchFamily="18" charset="0"/>
              </a:rPr>
              <a:t>=IFS(Z2&gt;=5,"Very High",Z2&gt;=4,"High",Z2&gt;=3,"Medium",TRUE,"Low")</a:t>
            </a:r>
            <a:endParaRPr lang="en-US" sz="1100" b="1" u="sng" dirty="0">
              <a:solidFill>
                <a:schemeClr val="accent5">
                  <a:lumMod val="50000"/>
                </a:schemeClr>
              </a:solidFill>
              <a:latin typeface="Times New Roman" panose="02020603050405020304" pitchFamily="18" charset="0"/>
              <a:cs typeface="Times New Roman" panose="02020603050405020304" pitchFamily="18" charset="0"/>
            </a:endParaRPr>
          </a:p>
          <a:p>
            <a:pPr algn="just"/>
            <a:r>
              <a:rPr lang="en-US" sz="1100" b="1" dirty="0">
                <a:solidFill>
                  <a:schemeClr val="accent5">
                    <a:lumMod val="50000"/>
                  </a:schemeClr>
                </a:solidFill>
                <a:latin typeface="Times New Roman" panose="02020603050405020304" pitchFamily="18" charset="0"/>
                <a:cs typeface="Times New Roman" panose="02020603050405020304" pitchFamily="18" charset="0"/>
              </a:rPr>
              <a:t>5. </a:t>
            </a:r>
            <a:r>
              <a:rPr lang="en-US" sz="1100" b="1" u="sng" dirty="0">
                <a:solidFill>
                  <a:schemeClr val="accent5">
                    <a:lumMod val="50000"/>
                  </a:schemeClr>
                </a:solidFill>
                <a:latin typeface="Times New Roman" panose="02020603050405020304" pitchFamily="18" charset="0"/>
                <a:cs typeface="Times New Roman" panose="02020603050405020304" pitchFamily="18" charset="0"/>
              </a:rPr>
              <a:t>Preparation of Pivot table</a:t>
            </a:r>
          </a:p>
          <a:p>
            <a:pPr marL="342900" indent="-342900" algn="just">
              <a:buFont typeface="Wingdings" panose="05000000000000000000" pitchFamily="2" charset="2"/>
              <a:buChar char="v"/>
            </a:pPr>
            <a:r>
              <a:rPr lang="en-US" sz="1100" b="1" dirty="0">
                <a:latin typeface="Times New Roman" panose="02020603050405020304" pitchFamily="18" charset="0"/>
                <a:cs typeface="Times New Roman" panose="02020603050405020304" pitchFamily="18" charset="0"/>
              </a:rPr>
              <a:t>Pivot table preparation using various factors out of the chosen 9 factors namely, Name, Business unit, Gender and Performance level.</a:t>
            </a:r>
          </a:p>
          <a:p>
            <a:endParaRPr lang="en-US" sz="1200" dirty="0"/>
          </a:p>
        </p:txBody>
      </p:sp>
    </p:spTree>
    <p:extLst>
      <p:ext uri="{BB962C8B-B14F-4D97-AF65-F5344CB8AC3E}">
        <p14:creationId xmlns:p14="http://schemas.microsoft.com/office/powerpoint/2010/main" val="4061185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7E26772-EAFC-10BB-4659-99BF2A8A15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olographic neon on a shiny background">
            <a:extLst>
              <a:ext uri="{FF2B5EF4-FFF2-40B4-BE49-F238E27FC236}">
                <a16:creationId xmlns:a16="http://schemas.microsoft.com/office/drawing/2014/main" id="{8EEBD37F-CAF9-9BE9-BC34-B154C7437E95}"/>
              </a:ext>
            </a:extLst>
          </p:cNvPr>
          <p:cNvPicPr>
            <a:picLocks noChangeAspect="1"/>
          </p:cNvPicPr>
          <p:nvPr/>
        </p:nvPicPr>
        <p:blipFill>
          <a:blip r:embed="rId2"/>
          <a:srcRect l="28713" r="26045" b="-1"/>
          <a:stretch/>
        </p:blipFill>
        <p:spPr>
          <a:xfrm>
            <a:off x="7543800" y="10"/>
            <a:ext cx="4648202" cy="6857990"/>
          </a:xfrm>
          <a:prstGeom prst="rect">
            <a:avLst/>
          </a:prstGeom>
        </p:spPr>
      </p:pic>
      <p:sp>
        <p:nvSpPr>
          <p:cNvPr id="11" name="Rectangle 10">
            <a:extLst>
              <a:ext uri="{FF2B5EF4-FFF2-40B4-BE49-F238E27FC236}">
                <a16:creationId xmlns:a16="http://schemas.microsoft.com/office/drawing/2014/main" id="{E4AEFA6A-E623-CF1A-3DDF-C38D3A7E2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5884" y="934542"/>
            <a:ext cx="10321575" cy="499093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FF6D85-4A96-948E-864E-EC0FA9D132F6}"/>
              </a:ext>
            </a:extLst>
          </p:cNvPr>
          <p:cNvSpPr>
            <a:spLocks noGrp="1"/>
          </p:cNvSpPr>
          <p:nvPr>
            <p:ph type="ctrTitle"/>
          </p:nvPr>
        </p:nvSpPr>
        <p:spPr>
          <a:xfrm>
            <a:off x="2413754" y="289367"/>
            <a:ext cx="4662104" cy="1828800"/>
          </a:xfrm>
        </p:spPr>
        <p:txBody>
          <a:bodyPr anchor="b">
            <a:normAutofit/>
          </a:bodyPr>
          <a:lstStyle/>
          <a:p>
            <a:r>
              <a:rPr lang="en-IN" sz="3200" b="1" u="sng" spc="15" dirty="0">
                <a:latin typeface="Times New Roman" panose="02020603050405020304" pitchFamily="18" charset="0"/>
                <a:cs typeface="Times New Roman" panose="02020603050405020304" pitchFamily="18" charset="0"/>
              </a:rPr>
              <a:t>M</a:t>
            </a:r>
            <a:r>
              <a:rPr lang="en-IN" u="sng" spc="15" dirty="0">
                <a:latin typeface="Times New Roman" panose="02020603050405020304" pitchFamily="18" charset="0"/>
                <a:cs typeface="Times New Roman" panose="02020603050405020304" pitchFamily="18" charset="0"/>
              </a:rPr>
              <a:t>O</a:t>
            </a:r>
            <a:r>
              <a:rPr lang="en-IN" sz="3200" b="1" u="sng" spc="-15" dirty="0">
                <a:latin typeface="Times New Roman" panose="02020603050405020304" pitchFamily="18" charset="0"/>
                <a:cs typeface="Times New Roman" panose="02020603050405020304" pitchFamily="18" charset="0"/>
              </a:rPr>
              <a:t>D</a:t>
            </a:r>
            <a:r>
              <a:rPr lang="en-IN" sz="3200" b="1" u="sng" spc="-35" dirty="0">
                <a:latin typeface="Times New Roman" panose="02020603050405020304" pitchFamily="18" charset="0"/>
                <a:cs typeface="Times New Roman" panose="02020603050405020304" pitchFamily="18" charset="0"/>
              </a:rPr>
              <a:t>E</a:t>
            </a:r>
            <a:r>
              <a:rPr lang="en-IN" sz="3200" b="1" u="sng" spc="-30" dirty="0">
                <a:latin typeface="Times New Roman" panose="02020603050405020304" pitchFamily="18" charset="0"/>
                <a:cs typeface="Times New Roman" panose="02020603050405020304" pitchFamily="18" charset="0"/>
              </a:rPr>
              <a:t>LL</a:t>
            </a:r>
            <a:r>
              <a:rPr lang="en-IN" sz="3200" b="1" u="sng" spc="-5" dirty="0">
                <a:latin typeface="Times New Roman" panose="02020603050405020304" pitchFamily="18" charset="0"/>
                <a:cs typeface="Times New Roman" panose="02020603050405020304" pitchFamily="18" charset="0"/>
              </a:rPr>
              <a:t>I</a:t>
            </a:r>
            <a:r>
              <a:rPr lang="en-IN" sz="3200" b="1" u="sng" spc="30" dirty="0">
                <a:latin typeface="Times New Roman" panose="02020603050405020304" pitchFamily="18" charset="0"/>
                <a:cs typeface="Times New Roman" panose="02020603050405020304" pitchFamily="18" charset="0"/>
              </a:rPr>
              <a:t>N</a:t>
            </a:r>
            <a:r>
              <a:rPr lang="en-IN" sz="3200" b="1" u="sng" spc="5" dirty="0">
                <a:latin typeface="Times New Roman" panose="02020603050405020304" pitchFamily="18" charset="0"/>
                <a:cs typeface="Times New Roman" panose="02020603050405020304" pitchFamily="18" charset="0"/>
              </a:rPr>
              <a:t>G</a:t>
            </a:r>
            <a:br>
              <a:rPr lang="en-IN" sz="3200" b="1" u="sng" dirty="0">
                <a:latin typeface="Times New Roman" panose="02020603050405020304" pitchFamily="18"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4B80262F-14B4-7C5A-5049-ABA53896A19E}"/>
              </a:ext>
            </a:extLst>
          </p:cNvPr>
          <p:cNvSpPr>
            <a:spLocks noGrp="1"/>
          </p:cNvSpPr>
          <p:nvPr>
            <p:ph type="subTitle" idx="1"/>
          </p:nvPr>
        </p:nvSpPr>
        <p:spPr>
          <a:xfrm>
            <a:off x="1114464" y="1608881"/>
            <a:ext cx="8295753" cy="4314577"/>
          </a:xfrm>
        </p:spPr>
        <p:txBody>
          <a:bodyPr anchor="t">
            <a:normAutofit/>
          </a:bodyPr>
          <a:lstStyle/>
          <a:p>
            <a:pPr algn="just"/>
            <a:r>
              <a:rPr lang="en-US" sz="1800" b="1" u="sng" dirty="0">
                <a:solidFill>
                  <a:schemeClr val="accent5">
                    <a:lumMod val="50000"/>
                  </a:schemeClr>
                </a:solidFill>
                <a:latin typeface="Times New Roman" panose="02020603050405020304" pitchFamily="18" charset="0"/>
                <a:cs typeface="Times New Roman" panose="02020603050405020304" pitchFamily="18" charset="0"/>
              </a:rPr>
              <a:t>Pivot table:</a:t>
            </a:r>
          </a:p>
          <a:p>
            <a:pPr marL="342900" indent="-342900" algn="just">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Filters : Gender Code</a:t>
            </a:r>
          </a:p>
          <a:p>
            <a:pPr marL="342900" indent="-342900" algn="just">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Legend (Series): Performance Level</a:t>
            </a:r>
          </a:p>
          <a:p>
            <a:pPr marL="342900" indent="-342900" algn="just">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Axis (Categories): Business Unit</a:t>
            </a:r>
          </a:p>
          <a:p>
            <a:pPr marL="342900" indent="-342900" algn="just">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Values: Count of First Name</a:t>
            </a:r>
          </a:p>
          <a:p>
            <a:pPr algn="just"/>
            <a:r>
              <a:rPr lang="en-US" sz="1800" b="1" dirty="0">
                <a:solidFill>
                  <a:srgbClr val="00B050"/>
                </a:solidFill>
                <a:latin typeface="Times New Roman" panose="02020603050405020304" pitchFamily="18" charset="0"/>
                <a:cs typeface="Times New Roman" panose="02020603050405020304" pitchFamily="18" charset="0"/>
              </a:rPr>
              <a:t> </a:t>
            </a:r>
            <a:r>
              <a:rPr lang="en-US" sz="1800" b="1" u="sng" dirty="0">
                <a:solidFill>
                  <a:schemeClr val="accent5">
                    <a:lumMod val="50000"/>
                  </a:schemeClr>
                </a:solidFill>
                <a:latin typeface="Times New Roman" panose="02020603050405020304" pitchFamily="18" charset="0"/>
                <a:cs typeface="Times New Roman" panose="02020603050405020304" pitchFamily="18" charset="0"/>
              </a:rPr>
              <a:t>Preparation of Chart:</a:t>
            </a:r>
          </a:p>
          <a:p>
            <a:pPr marL="342900" indent="-342900" algn="just">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Preparation of chart (Clustered column charts) using the data from Pivot table and naming it as Employee Performance Analysis Chart.</a:t>
            </a:r>
          </a:p>
          <a:p>
            <a:pPr marL="342900" indent="-342900" algn="just">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Adding a trend line to the most common Trend Level (Medium).</a:t>
            </a:r>
          </a:p>
        </p:txBody>
      </p:sp>
    </p:spTree>
    <p:extLst>
      <p:ext uri="{BB962C8B-B14F-4D97-AF65-F5344CB8AC3E}">
        <p14:creationId xmlns:p14="http://schemas.microsoft.com/office/powerpoint/2010/main" val="3014594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7E26772-EAFC-10BB-4659-99BF2A8A15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olographic neon on a shiny background">
            <a:extLst>
              <a:ext uri="{FF2B5EF4-FFF2-40B4-BE49-F238E27FC236}">
                <a16:creationId xmlns:a16="http://schemas.microsoft.com/office/drawing/2014/main" id="{8EEBD37F-CAF9-9BE9-BC34-B154C7437E95}"/>
              </a:ext>
            </a:extLst>
          </p:cNvPr>
          <p:cNvPicPr>
            <a:picLocks noChangeAspect="1"/>
          </p:cNvPicPr>
          <p:nvPr/>
        </p:nvPicPr>
        <p:blipFill>
          <a:blip r:embed="rId2"/>
          <a:srcRect l="28713" r="26045" b="-1"/>
          <a:stretch/>
        </p:blipFill>
        <p:spPr>
          <a:xfrm>
            <a:off x="7543800" y="10"/>
            <a:ext cx="4648202" cy="6857990"/>
          </a:xfrm>
          <a:prstGeom prst="rect">
            <a:avLst/>
          </a:prstGeom>
        </p:spPr>
      </p:pic>
      <p:sp>
        <p:nvSpPr>
          <p:cNvPr id="11" name="Rectangle 10">
            <a:extLst>
              <a:ext uri="{FF2B5EF4-FFF2-40B4-BE49-F238E27FC236}">
                <a16:creationId xmlns:a16="http://schemas.microsoft.com/office/drawing/2014/main" id="{E4AEFA6A-E623-CF1A-3DDF-C38D3A7E2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5884" y="934542"/>
            <a:ext cx="10321575" cy="499093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FF6D85-4A96-948E-864E-EC0FA9D132F6}"/>
              </a:ext>
            </a:extLst>
          </p:cNvPr>
          <p:cNvSpPr>
            <a:spLocks noGrp="1"/>
          </p:cNvSpPr>
          <p:nvPr>
            <p:ph type="ctrTitle"/>
          </p:nvPr>
        </p:nvSpPr>
        <p:spPr>
          <a:xfrm>
            <a:off x="2881694" y="300942"/>
            <a:ext cx="4662104" cy="1828800"/>
          </a:xfrm>
        </p:spPr>
        <p:txBody>
          <a:bodyPr anchor="b">
            <a:normAutofit/>
          </a:bodyPr>
          <a:lstStyle/>
          <a:p>
            <a:r>
              <a:rPr lang="en-IN" sz="3200" b="1" u="sng" dirty="0">
                <a:latin typeface="Times New Roman" panose="02020603050405020304" pitchFamily="18" charset="0"/>
                <a:cs typeface="Times New Roman" panose="02020603050405020304" pitchFamily="18" charset="0"/>
              </a:rPr>
              <a:t>R</a:t>
            </a:r>
            <a:r>
              <a:rPr lang="en-IN" sz="3200" b="1" u="sng" spc="-40" dirty="0">
                <a:latin typeface="Times New Roman" panose="02020603050405020304" pitchFamily="18" charset="0"/>
                <a:cs typeface="Times New Roman" panose="02020603050405020304" pitchFamily="18" charset="0"/>
              </a:rPr>
              <a:t>E</a:t>
            </a:r>
            <a:r>
              <a:rPr lang="en-IN" sz="3200" b="1" u="sng" spc="15" dirty="0">
                <a:latin typeface="Times New Roman" panose="02020603050405020304" pitchFamily="18" charset="0"/>
                <a:cs typeface="Times New Roman" panose="02020603050405020304" pitchFamily="18" charset="0"/>
              </a:rPr>
              <a:t>S</a:t>
            </a:r>
            <a:r>
              <a:rPr lang="en-IN" sz="3200" b="1" u="sng" spc="-30" dirty="0">
                <a:latin typeface="Times New Roman" panose="02020603050405020304" pitchFamily="18" charset="0"/>
                <a:cs typeface="Times New Roman" panose="02020603050405020304" pitchFamily="18" charset="0"/>
              </a:rPr>
              <a:t>U</a:t>
            </a:r>
            <a:r>
              <a:rPr lang="en-IN" sz="3200" b="1" u="sng" spc="-405" dirty="0">
                <a:latin typeface="Times New Roman" panose="02020603050405020304" pitchFamily="18" charset="0"/>
                <a:cs typeface="Times New Roman" panose="02020603050405020304" pitchFamily="18" charset="0"/>
              </a:rPr>
              <a:t>L</a:t>
            </a:r>
            <a:r>
              <a:rPr lang="en-IN" sz="3200" b="1" u="sng" dirty="0">
                <a:latin typeface="Times New Roman" panose="02020603050405020304" pitchFamily="18" charset="0"/>
                <a:cs typeface="Times New Roman" panose="02020603050405020304" pitchFamily="18" charset="0"/>
              </a:rPr>
              <a:t>TS</a:t>
            </a:r>
            <a:br>
              <a:rPr lang="en-US" sz="3200" b="1" dirty="0">
                <a:latin typeface="Times New Roman" panose="02020603050405020304" pitchFamily="18" charset="0"/>
                <a:cs typeface="Times New Roman" panose="02020603050405020304" pitchFamily="18" charset="0"/>
              </a:rPr>
            </a:br>
            <a:endParaRPr lang="en-US" dirty="0"/>
          </a:p>
        </p:txBody>
      </p:sp>
      <p:graphicFrame>
        <p:nvGraphicFramePr>
          <p:cNvPr id="5" name="Chart 4">
            <a:extLst>
              <a:ext uri="{FF2B5EF4-FFF2-40B4-BE49-F238E27FC236}">
                <a16:creationId xmlns:a16="http://schemas.microsoft.com/office/drawing/2014/main" id="{8C49D2C8-0F68-FBC8-383B-A92F5147185D}"/>
              </a:ext>
            </a:extLst>
          </p:cNvPr>
          <p:cNvGraphicFramePr>
            <a:graphicFrameLocks/>
          </p:cNvGraphicFramePr>
          <p:nvPr>
            <p:extLst>
              <p:ext uri="{D42A27DB-BD31-4B8C-83A1-F6EECF244321}">
                <p14:modId xmlns:p14="http://schemas.microsoft.com/office/powerpoint/2010/main" val="3420099048"/>
              </p:ext>
            </p:extLst>
          </p:nvPr>
        </p:nvGraphicFramePr>
        <p:xfrm>
          <a:off x="1272740" y="2048719"/>
          <a:ext cx="5934204" cy="3401206"/>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A4D485D6-5252-3478-D1DE-EBF07E356D69}"/>
              </a:ext>
            </a:extLst>
          </p:cNvPr>
          <p:cNvSpPr txBox="1"/>
          <p:nvPr/>
        </p:nvSpPr>
        <p:spPr>
          <a:xfrm>
            <a:off x="743931" y="5449925"/>
            <a:ext cx="6094070" cy="369332"/>
          </a:xfrm>
          <a:prstGeom prst="rect">
            <a:avLst/>
          </a:prstGeom>
          <a:noFill/>
        </p:spPr>
        <p:txBody>
          <a:bodyPr wrap="square">
            <a:spAutoFit/>
          </a:bodyPr>
          <a:lstStyle/>
          <a:p>
            <a:pPr algn="ctr"/>
            <a:r>
              <a:rPr lang="en-US" sz="1800" b="1" dirty="0">
                <a:solidFill>
                  <a:srgbClr val="7030A0"/>
                </a:solidFill>
                <a:latin typeface="Times New Roman" panose="02020603050405020304" pitchFamily="18" charset="0"/>
                <a:cs typeface="Times New Roman" panose="02020603050405020304" pitchFamily="18" charset="0"/>
              </a:rPr>
              <a:t>Overall Employee Performance Analysis</a:t>
            </a:r>
          </a:p>
        </p:txBody>
      </p:sp>
    </p:spTree>
    <p:extLst>
      <p:ext uri="{BB962C8B-B14F-4D97-AF65-F5344CB8AC3E}">
        <p14:creationId xmlns:p14="http://schemas.microsoft.com/office/powerpoint/2010/main" val="1579224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7E26772-EAFC-10BB-4659-99BF2A8A15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olographic neon on a shiny background">
            <a:extLst>
              <a:ext uri="{FF2B5EF4-FFF2-40B4-BE49-F238E27FC236}">
                <a16:creationId xmlns:a16="http://schemas.microsoft.com/office/drawing/2014/main" id="{8EEBD37F-CAF9-9BE9-BC34-B154C7437E95}"/>
              </a:ext>
            </a:extLst>
          </p:cNvPr>
          <p:cNvPicPr>
            <a:picLocks noChangeAspect="1"/>
          </p:cNvPicPr>
          <p:nvPr/>
        </p:nvPicPr>
        <p:blipFill>
          <a:blip r:embed="rId2"/>
          <a:srcRect l="28713" r="26045" b="-1"/>
          <a:stretch/>
        </p:blipFill>
        <p:spPr>
          <a:xfrm>
            <a:off x="7543800" y="10"/>
            <a:ext cx="4648202" cy="6857990"/>
          </a:xfrm>
          <a:prstGeom prst="rect">
            <a:avLst/>
          </a:prstGeom>
        </p:spPr>
      </p:pic>
      <p:sp>
        <p:nvSpPr>
          <p:cNvPr id="11" name="Rectangle 10">
            <a:extLst>
              <a:ext uri="{FF2B5EF4-FFF2-40B4-BE49-F238E27FC236}">
                <a16:creationId xmlns:a16="http://schemas.microsoft.com/office/drawing/2014/main" id="{E4AEFA6A-E623-CF1A-3DDF-C38D3A7E2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5884" y="934542"/>
            <a:ext cx="10321575" cy="499093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FF6D85-4A96-948E-864E-EC0FA9D132F6}"/>
              </a:ext>
            </a:extLst>
          </p:cNvPr>
          <p:cNvSpPr>
            <a:spLocks noGrp="1"/>
          </p:cNvSpPr>
          <p:nvPr>
            <p:ph type="ctrTitle"/>
          </p:nvPr>
        </p:nvSpPr>
        <p:spPr>
          <a:xfrm>
            <a:off x="3076096" y="600380"/>
            <a:ext cx="4662104" cy="1435261"/>
          </a:xfrm>
        </p:spPr>
        <p:txBody>
          <a:bodyPr anchor="b">
            <a:normAutofit/>
          </a:bodyPr>
          <a:lstStyle/>
          <a:p>
            <a:r>
              <a:rPr lang="en-IN" sz="3200" b="1" u="sng" dirty="0">
                <a:latin typeface="Times New Roman" panose="02020603050405020304" pitchFamily="18" charset="0"/>
                <a:cs typeface="Times New Roman" panose="02020603050405020304" pitchFamily="18" charset="0"/>
              </a:rPr>
              <a:t>R</a:t>
            </a:r>
            <a:r>
              <a:rPr lang="en-IN" sz="3200" b="1" u="sng" spc="-40" dirty="0">
                <a:latin typeface="Times New Roman" panose="02020603050405020304" pitchFamily="18" charset="0"/>
                <a:cs typeface="Times New Roman" panose="02020603050405020304" pitchFamily="18" charset="0"/>
              </a:rPr>
              <a:t>E</a:t>
            </a:r>
            <a:r>
              <a:rPr lang="en-IN" sz="3200" b="1" u="sng" spc="15" dirty="0">
                <a:latin typeface="Times New Roman" panose="02020603050405020304" pitchFamily="18" charset="0"/>
                <a:cs typeface="Times New Roman" panose="02020603050405020304" pitchFamily="18" charset="0"/>
              </a:rPr>
              <a:t>S</a:t>
            </a:r>
            <a:r>
              <a:rPr lang="en-IN" sz="3200" b="1" u="sng" spc="-30" dirty="0">
                <a:latin typeface="Times New Roman" panose="02020603050405020304" pitchFamily="18" charset="0"/>
                <a:cs typeface="Times New Roman" panose="02020603050405020304" pitchFamily="18" charset="0"/>
              </a:rPr>
              <a:t>U</a:t>
            </a:r>
            <a:r>
              <a:rPr lang="en-IN" sz="3200" b="1" u="sng" spc="-405" dirty="0">
                <a:latin typeface="Times New Roman" panose="02020603050405020304" pitchFamily="18" charset="0"/>
                <a:cs typeface="Times New Roman" panose="02020603050405020304" pitchFamily="18" charset="0"/>
              </a:rPr>
              <a:t>L</a:t>
            </a:r>
            <a:r>
              <a:rPr lang="en-IN" sz="3200" b="1" u="sng" dirty="0">
                <a:latin typeface="Times New Roman" panose="02020603050405020304" pitchFamily="18" charset="0"/>
                <a:cs typeface="Times New Roman" panose="02020603050405020304" pitchFamily="18" charset="0"/>
              </a:rPr>
              <a:t>TS</a:t>
            </a:r>
            <a:br>
              <a:rPr lang="en-IN" sz="3200" b="1" u="sng" dirty="0">
                <a:latin typeface="Times New Roman" panose="02020603050405020304" pitchFamily="18" charset="0"/>
                <a:cs typeface="Times New Roman" panose="02020603050405020304" pitchFamily="18" charset="0"/>
              </a:rPr>
            </a:br>
            <a:endParaRPr lang="en-US" dirty="0"/>
          </a:p>
        </p:txBody>
      </p:sp>
      <p:graphicFrame>
        <p:nvGraphicFramePr>
          <p:cNvPr id="5" name="Chart 4">
            <a:extLst>
              <a:ext uri="{FF2B5EF4-FFF2-40B4-BE49-F238E27FC236}">
                <a16:creationId xmlns:a16="http://schemas.microsoft.com/office/drawing/2014/main" id="{CF71B0A0-72AE-5AA7-6A6F-2AC978875C57}"/>
              </a:ext>
            </a:extLst>
          </p:cNvPr>
          <p:cNvGraphicFramePr>
            <a:graphicFrameLocks/>
          </p:cNvGraphicFramePr>
          <p:nvPr>
            <p:extLst>
              <p:ext uri="{D42A27DB-BD31-4B8C-83A1-F6EECF244321}">
                <p14:modId xmlns:p14="http://schemas.microsoft.com/office/powerpoint/2010/main" val="3379067913"/>
              </p:ext>
            </p:extLst>
          </p:nvPr>
        </p:nvGraphicFramePr>
        <p:xfrm>
          <a:off x="934541" y="2035641"/>
          <a:ext cx="5029199" cy="3276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2699DE18-940E-20F5-83E2-A3A78D4003EF}"/>
              </a:ext>
            </a:extLst>
          </p:cNvPr>
          <p:cNvGraphicFramePr>
            <a:graphicFrameLocks/>
          </p:cNvGraphicFramePr>
          <p:nvPr>
            <p:extLst>
              <p:ext uri="{D42A27DB-BD31-4B8C-83A1-F6EECF244321}">
                <p14:modId xmlns:p14="http://schemas.microsoft.com/office/powerpoint/2010/main" val="2706314864"/>
              </p:ext>
            </p:extLst>
          </p:nvPr>
        </p:nvGraphicFramePr>
        <p:xfrm>
          <a:off x="6228262" y="2035641"/>
          <a:ext cx="5029199" cy="3276600"/>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1DBB5F06-2D55-B6ED-F26B-0EB823E5862E}"/>
              </a:ext>
            </a:extLst>
          </p:cNvPr>
          <p:cNvSpPr txBox="1"/>
          <p:nvPr/>
        </p:nvSpPr>
        <p:spPr>
          <a:xfrm>
            <a:off x="3048965" y="5409172"/>
            <a:ext cx="6094070" cy="369332"/>
          </a:xfrm>
          <a:prstGeom prst="rect">
            <a:avLst/>
          </a:prstGeom>
          <a:noFill/>
        </p:spPr>
        <p:txBody>
          <a:bodyPr wrap="square">
            <a:spAutoFit/>
          </a:bodyPr>
          <a:lstStyle/>
          <a:p>
            <a:pPr algn="ctr"/>
            <a:r>
              <a:rPr lang="en-US" sz="1800" b="1" dirty="0">
                <a:solidFill>
                  <a:srgbClr val="7030A0"/>
                </a:solidFill>
                <a:latin typeface="Times New Roman" panose="02020603050405020304" pitchFamily="18" charset="0"/>
                <a:cs typeface="Times New Roman" panose="02020603050405020304" pitchFamily="18" charset="0"/>
              </a:rPr>
              <a:t>Gender based Employee Performance Analysis</a:t>
            </a:r>
          </a:p>
        </p:txBody>
      </p:sp>
    </p:spTree>
    <p:extLst>
      <p:ext uri="{BB962C8B-B14F-4D97-AF65-F5344CB8AC3E}">
        <p14:creationId xmlns:p14="http://schemas.microsoft.com/office/powerpoint/2010/main" val="2343335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7E26772-EAFC-10BB-4659-99BF2A8A15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olographic neon on a shiny background">
            <a:extLst>
              <a:ext uri="{FF2B5EF4-FFF2-40B4-BE49-F238E27FC236}">
                <a16:creationId xmlns:a16="http://schemas.microsoft.com/office/drawing/2014/main" id="{8EEBD37F-CAF9-9BE9-BC34-B154C7437E95}"/>
              </a:ext>
            </a:extLst>
          </p:cNvPr>
          <p:cNvPicPr>
            <a:picLocks noChangeAspect="1"/>
          </p:cNvPicPr>
          <p:nvPr/>
        </p:nvPicPr>
        <p:blipFill>
          <a:blip r:embed="rId2"/>
          <a:srcRect l="28713" r="26045" b="-1"/>
          <a:stretch/>
        </p:blipFill>
        <p:spPr>
          <a:xfrm>
            <a:off x="7529540" y="10"/>
            <a:ext cx="4648202" cy="6857990"/>
          </a:xfrm>
          <a:prstGeom prst="rect">
            <a:avLst/>
          </a:prstGeom>
        </p:spPr>
      </p:pic>
      <p:sp>
        <p:nvSpPr>
          <p:cNvPr id="11" name="Rectangle 10">
            <a:extLst>
              <a:ext uri="{FF2B5EF4-FFF2-40B4-BE49-F238E27FC236}">
                <a16:creationId xmlns:a16="http://schemas.microsoft.com/office/drawing/2014/main" id="{E4AEFA6A-E623-CF1A-3DDF-C38D3A7E2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5884" y="934542"/>
            <a:ext cx="10321575" cy="499093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FF6D85-4A96-948E-864E-EC0FA9D132F6}"/>
              </a:ext>
            </a:extLst>
          </p:cNvPr>
          <p:cNvSpPr>
            <a:spLocks noGrp="1"/>
          </p:cNvSpPr>
          <p:nvPr>
            <p:ph type="ctrTitle"/>
          </p:nvPr>
        </p:nvSpPr>
        <p:spPr>
          <a:xfrm>
            <a:off x="3122673" y="324091"/>
            <a:ext cx="4662104" cy="1828800"/>
          </a:xfrm>
        </p:spPr>
        <p:txBody>
          <a:bodyPr anchor="b">
            <a:normAutofit/>
          </a:bodyPr>
          <a:lstStyle/>
          <a:p>
            <a:r>
              <a:rPr lang="en-IN" sz="3200" b="1" u="sng" dirty="0">
                <a:solidFill>
                  <a:srgbClr val="FF0000"/>
                </a:solidFill>
                <a:latin typeface="Times New Roman" panose="02020603050405020304" pitchFamily="18" charset="0"/>
                <a:cs typeface="Times New Roman" panose="02020603050405020304" pitchFamily="18" charset="0"/>
              </a:rPr>
              <a:t>R</a:t>
            </a:r>
            <a:r>
              <a:rPr lang="en-IN" sz="3200" b="1" u="sng" spc="-40" dirty="0">
                <a:solidFill>
                  <a:srgbClr val="FF0000"/>
                </a:solidFill>
                <a:latin typeface="Times New Roman" panose="02020603050405020304" pitchFamily="18" charset="0"/>
                <a:cs typeface="Times New Roman" panose="02020603050405020304" pitchFamily="18" charset="0"/>
              </a:rPr>
              <a:t>E</a:t>
            </a:r>
            <a:r>
              <a:rPr lang="en-IN" sz="3200" b="1" u="sng" spc="15" dirty="0">
                <a:solidFill>
                  <a:srgbClr val="FF0000"/>
                </a:solidFill>
                <a:latin typeface="Times New Roman" panose="02020603050405020304" pitchFamily="18" charset="0"/>
                <a:cs typeface="Times New Roman" panose="02020603050405020304" pitchFamily="18" charset="0"/>
              </a:rPr>
              <a:t>S</a:t>
            </a:r>
            <a:r>
              <a:rPr lang="en-IN" sz="3200" b="1" u="sng" spc="-30" dirty="0">
                <a:solidFill>
                  <a:srgbClr val="FF0000"/>
                </a:solidFill>
                <a:latin typeface="Times New Roman" panose="02020603050405020304" pitchFamily="18" charset="0"/>
                <a:cs typeface="Times New Roman" panose="02020603050405020304" pitchFamily="18" charset="0"/>
              </a:rPr>
              <a:t>U</a:t>
            </a:r>
            <a:r>
              <a:rPr lang="en-IN" sz="3200" b="1" u="sng" spc="-405" dirty="0">
                <a:solidFill>
                  <a:srgbClr val="FF0000"/>
                </a:solidFill>
                <a:latin typeface="Times New Roman" panose="02020603050405020304" pitchFamily="18" charset="0"/>
                <a:cs typeface="Times New Roman" panose="02020603050405020304" pitchFamily="18" charset="0"/>
              </a:rPr>
              <a:t>L</a:t>
            </a:r>
            <a:r>
              <a:rPr lang="en-IN" sz="3200" b="1" u="sng" dirty="0">
                <a:solidFill>
                  <a:srgbClr val="FF0000"/>
                </a:solidFill>
                <a:latin typeface="Times New Roman" panose="02020603050405020304" pitchFamily="18" charset="0"/>
                <a:cs typeface="Times New Roman" panose="02020603050405020304" pitchFamily="18" charset="0"/>
              </a:rPr>
              <a:t>TS</a:t>
            </a:r>
            <a:br>
              <a:rPr lang="en-IN" sz="3200" b="1" u="sng" dirty="0">
                <a:solidFill>
                  <a:srgbClr val="FF0000"/>
                </a:solidFill>
                <a:latin typeface="Times New Roman" panose="02020603050405020304" pitchFamily="18" charset="0"/>
                <a:cs typeface="Times New Roman" panose="02020603050405020304" pitchFamily="18" charset="0"/>
              </a:rPr>
            </a:br>
            <a:endParaRPr lang="en-US" dirty="0"/>
          </a:p>
        </p:txBody>
      </p:sp>
      <p:graphicFrame>
        <p:nvGraphicFramePr>
          <p:cNvPr id="5" name="Chart 4">
            <a:extLst>
              <a:ext uri="{FF2B5EF4-FFF2-40B4-BE49-F238E27FC236}">
                <a16:creationId xmlns:a16="http://schemas.microsoft.com/office/drawing/2014/main" id="{49375A57-6A67-F396-3F49-BBEDD9531DF5}"/>
              </a:ext>
            </a:extLst>
          </p:cNvPr>
          <p:cNvGraphicFramePr>
            <a:graphicFrameLocks/>
          </p:cNvGraphicFramePr>
          <p:nvPr>
            <p:extLst>
              <p:ext uri="{D42A27DB-BD31-4B8C-83A1-F6EECF244321}">
                <p14:modId xmlns:p14="http://schemas.microsoft.com/office/powerpoint/2010/main" val="4027599061"/>
              </p:ext>
            </p:extLst>
          </p:nvPr>
        </p:nvGraphicFramePr>
        <p:xfrm>
          <a:off x="934541" y="1753060"/>
          <a:ext cx="3265170" cy="178453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99FD3E83-BD1D-F5A2-5018-D14B4B168540}"/>
              </a:ext>
            </a:extLst>
          </p:cNvPr>
          <p:cNvGraphicFramePr>
            <a:graphicFrameLocks/>
          </p:cNvGraphicFramePr>
          <p:nvPr>
            <p:extLst>
              <p:ext uri="{D42A27DB-BD31-4B8C-83A1-F6EECF244321}">
                <p14:modId xmlns:p14="http://schemas.microsoft.com/office/powerpoint/2010/main" val="2030848691"/>
              </p:ext>
            </p:extLst>
          </p:nvPr>
        </p:nvGraphicFramePr>
        <p:xfrm>
          <a:off x="4042956" y="1750159"/>
          <a:ext cx="3657600" cy="18288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B7CAF2D2-8385-03B7-1C7C-BCA022CF538C}"/>
              </a:ext>
            </a:extLst>
          </p:cNvPr>
          <p:cNvGraphicFramePr>
            <a:graphicFrameLocks/>
          </p:cNvGraphicFramePr>
          <p:nvPr>
            <p:extLst>
              <p:ext uri="{D42A27DB-BD31-4B8C-83A1-F6EECF244321}">
                <p14:modId xmlns:p14="http://schemas.microsoft.com/office/powerpoint/2010/main" val="2507635982"/>
              </p:ext>
            </p:extLst>
          </p:nvPr>
        </p:nvGraphicFramePr>
        <p:xfrm>
          <a:off x="852181" y="3851170"/>
          <a:ext cx="3265170" cy="173366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Chart 7">
            <a:extLst>
              <a:ext uri="{FF2B5EF4-FFF2-40B4-BE49-F238E27FC236}">
                <a16:creationId xmlns:a16="http://schemas.microsoft.com/office/drawing/2014/main" id="{220E188C-1E55-5FF6-2C92-D50F0E3E385A}"/>
              </a:ext>
            </a:extLst>
          </p:cNvPr>
          <p:cNvGraphicFramePr>
            <a:graphicFrameLocks/>
          </p:cNvGraphicFramePr>
          <p:nvPr>
            <p:extLst>
              <p:ext uri="{D42A27DB-BD31-4B8C-83A1-F6EECF244321}">
                <p14:modId xmlns:p14="http://schemas.microsoft.com/office/powerpoint/2010/main" val="1645177411"/>
              </p:ext>
            </p:extLst>
          </p:nvPr>
        </p:nvGraphicFramePr>
        <p:xfrm>
          <a:off x="4070733" y="3910548"/>
          <a:ext cx="3505200" cy="1784531"/>
        </p:xfrm>
        <a:graphic>
          <a:graphicData uri="http://schemas.openxmlformats.org/drawingml/2006/chart">
            <c:chart xmlns:c="http://schemas.openxmlformats.org/drawingml/2006/chart" xmlns:r="http://schemas.openxmlformats.org/officeDocument/2006/relationships" r:id="rId6"/>
          </a:graphicData>
        </a:graphic>
      </p:graphicFrame>
      <p:sp>
        <p:nvSpPr>
          <p:cNvPr id="13" name="TextBox 12">
            <a:extLst>
              <a:ext uri="{FF2B5EF4-FFF2-40B4-BE49-F238E27FC236}">
                <a16:creationId xmlns:a16="http://schemas.microsoft.com/office/drawing/2014/main" id="{BF7BB633-BE81-D229-B107-B196D5587351}"/>
              </a:ext>
            </a:extLst>
          </p:cNvPr>
          <p:cNvSpPr txBox="1"/>
          <p:nvPr/>
        </p:nvSpPr>
        <p:spPr>
          <a:xfrm>
            <a:off x="570283" y="3542188"/>
            <a:ext cx="4092178" cy="307777"/>
          </a:xfrm>
          <a:prstGeom prst="rect">
            <a:avLst/>
          </a:prstGeom>
          <a:noFill/>
        </p:spPr>
        <p:txBody>
          <a:bodyPr wrap="square">
            <a:spAutoFit/>
          </a:bodyPr>
          <a:lstStyle/>
          <a:p>
            <a:pPr algn="ctr"/>
            <a:r>
              <a:rPr lang="en-US" sz="1400" b="1" dirty="0">
                <a:solidFill>
                  <a:schemeClr val="accent5">
                    <a:lumMod val="75000"/>
                  </a:schemeClr>
                </a:solidFill>
                <a:latin typeface="Times New Roman" panose="02020603050405020304" pitchFamily="18" charset="0"/>
                <a:cs typeface="Times New Roman" panose="02020603050405020304" pitchFamily="18" charset="0"/>
              </a:rPr>
              <a:t>Very high level Employee Performance </a:t>
            </a:r>
            <a:endParaRPr lang="en-IN" sz="14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1B893359-6B2F-1EE9-51F0-48785B7AFC1C}"/>
              </a:ext>
            </a:extLst>
          </p:cNvPr>
          <p:cNvSpPr txBox="1"/>
          <p:nvPr/>
        </p:nvSpPr>
        <p:spPr>
          <a:xfrm>
            <a:off x="2824721" y="3540492"/>
            <a:ext cx="6094070" cy="307777"/>
          </a:xfrm>
          <a:prstGeom prst="rect">
            <a:avLst/>
          </a:prstGeom>
          <a:noFill/>
        </p:spPr>
        <p:txBody>
          <a:bodyPr wrap="square">
            <a:spAutoFit/>
          </a:bodyPr>
          <a:lstStyle/>
          <a:p>
            <a:pPr algn="ctr"/>
            <a:r>
              <a:rPr lang="en-US" sz="1400" b="1" dirty="0">
                <a:solidFill>
                  <a:schemeClr val="accent5">
                    <a:lumMod val="75000"/>
                  </a:schemeClr>
                </a:solidFill>
                <a:latin typeface="Times New Roman" panose="02020603050405020304" pitchFamily="18" charset="0"/>
                <a:cs typeface="Times New Roman" panose="02020603050405020304" pitchFamily="18" charset="0"/>
              </a:rPr>
              <a:t>High level Employee Performance</a:t>
            </a:r>
            <a:endParaRPr lang="en-IN" sz="14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7C37D8E0-3F24-9F28-BFBE-5206406654F6}"/>
              </a:ext>
            </a:extLst>
          </p:cNvPr>
          <p:cNvSpPr txBox="1"/>
          <p:nvPr/>
        </p:nvSpPr>
        <p:spPr>
          <a:xfrm>
            <a:off x="-307822" y="5569826"/>
            <a:ext cx="6094070" cy="307777"/>
          </a:xfrm>
          <a:prstGeom prst="rect">
            <a:avLst/>
          </a:prstGeom>
          <a:noFill/>
        </p:spPr>
        <p:txBody>
          <a:bodyPr wrap="square">
            <a:spAutoFit/>
          </a:bodyPr>
          <a:lstStyle/>
          <a:p>
            <a:pPr algn="ctr"/>
            <a:r>
              <a:rPr lang="en-US" sz="1400" b="1" dirty="0">
                <a:solidFill>
                  <a:schemeClr val="accent5">
                    <a:lumMod val="75000"/>
                  </a:schemeClr>
                </a:solidFill>
                <a:latin typeface="Times New Roman" panose="02020603050405020304" pitchFamily="18" charset="0"/>
                <a:cs typeface="Times New Roman" panose="02020603050405020304" pitchFamily="18" charset="0"/>
              </a:rPr>
              <a:t>Medium level Employee Performance</a:t>
            </a:r>
            <a:endParaRPr lang="en-IN" sz="14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08F9420D-F40C-B903-9E3F-2AEDBA1A8337}"/>
              </a:ext>
            </a:extLst>
          </p:cNvPr>
          <p:cNvSpPr txBox="1"/>
          <p:nvPr/>
        </p:nvSpPr>
        <p:spPr>
          <a:xfrm>
            <a:off x="2866618" y="5610193"/>
            <a:ext cx="6250328" cy="307777"/>
          </a:xfrm>
          <a:prstGeom prst="rect">
            <a:avLst/>
          </a:prstGeom>
          <a:noFill/>
        </p:spPr>
        <p:txBody>
          <a:bodyPr wrap="square">
            <a:spAutoFit/>
          </a:bodyPr>
          <a:lstStyle/>
          <a:p>
            <a:pPr algn="ctr"/>
            <a:r>
              <a:rPr lang="en-US" sz="1400" b="1" dirty="0">
                <a:solidFill>
                  <a:schemeClr val="accent5">
                    <a:lumMod val="75000"/>
                  </a:schemeClr>
                </a:solidFill>
                <a:latin typeface="Baskerville Old Face" panose="02020602080505020303" pitchFamily="18" charset="0"/>
              </a:rPr>
              <a:t>Low level Employee Performance</a:t>
            </a:r>
            <a:endParaRPr lang="en-IN" sz="1400" b="1" dirty="0">
              <a:solidFill>
                <a:schemeClr val="accent5">
                  <a:lumMod val="75000"/>
                </a:schemeClr>
              </a:solidFill>
              <a:latin typeface="Baskerville Old Face" panose="02020602080505020303" pitchFamily="18" charset="0"/>
            </a:endParaRPr>
          </a:p>
        </p:txBody>
      </p:sp>
    </p:spTree>
    <p:extLst>
      <p:ext uri="{BB962C8B-B14F-4D97-AF65-F5344CB8AC3E}">
        <p14:creationId xmlns:p14="http://schemas.microsoft.com/office/powerpoint/2010/main" val="1774308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7E26772-EAFC-10BB-4659-99BF2A8A15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olographic neon on a shiny background">
            <a:extLst>
              <a:ext uri="{FF2B5EF4-FFF2-40B4-BE49-F238E27FC236}">
                <a16:creationId xmlns:a16="http://schemas.microsoft.com/office/drawing/2014/main" id="{8EEBD37F-CAF9-9BE9-BC34-B154C7437E95}"/>
              </a:ext>
            </a:extLst>
          </p:cNvPr>
          <p:cNvPicPr>
            <a:picLocks noChangeAspect="1"/>
          </p:cNvPicPr>
          <p:nvPr/>
        </p:nvPicPr>
        <p:blipFill>
          <a:blip r:embed="rId2"/>
          <a:srcRect l="28713" r="26045" b="-1"/>
          <a:stretch/>
        </p:blipFill>
        <p:spPr>
          <a:xfrm>
            <a:off x="7543800" y="10"/>
            <a:ext cx="4648202" cy="6857990"/>
          </a:xfrm>
          <a:prstGeom prst="rect">
            <a:avLst/>
          </a:prstGeom>
        </p:spPr>
      </p:pic>
      <p:sp>
        <p:nvSpPr>
          <p:cNvPr id="11" name="Rectangle 10">
            <a:extLst>
              <a:ext uri="{FF2B5EF4-FFF2-40B4-BE49-F238E27FC236}">
                <a16:creationId xmlns:a16="http://schemas.microsoft.com/office/drawing/2014/main" id="{E4AEFA6A-E623-CF1A-3DDF-C38D3A7E2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5884" y="934542"/>
            <a:ext cx="10321575" cy="499093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FF6D85-4A96-948E-864E-EC0FA9D132F6}"/>
              </a:ext>
            </a:extLst>
          </p:cNvPr>
          <p:cNvSpPr>
            <a:spLocks noGrp="1"/>
          </p:cNvSpPr>
          <p:nvPr>
            <p:ph type="ctrTitle"/>
          </p:nvPr>
        </p:nvSpPr>
        <p:spPr>
          <a:xfrm>
            <a:off x="2413754" y="457199"/>
            <a:ext cx="4662104" cy="1828800"/>
          </a:xfrm>
        </p:spPr>
        <p:txBody>
          <a:bodyPr anchor="b">
            <a:normAutofit/>
          </a:bodyPr>
          <a:lstStyle/>
          <a:p>
            <a:r>
              <a:rPr lang="en-US" sz="3200" b="1" u="sng" dirty="0">
                <a:latin typeface="Times New Roman" panose="02020603050405020304" pitchFamily="18" charset="0"/>
                <a:cs typeface="Times New Roman" panose="02020603050405020304" pitchFamily="18" charset="0"/>
              </a:rPr>
              <a:t>CONCLUSION</a:t>
            </a:r>
            <a:br>
              <a:rPr lang="en-US" sz="3200" b="1" dirty="0">
                <a:latin typeface="Times New Roman" panose="02020603050405020304" pitchFamily="18"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4B80262F-14B4-7C5A-5049-ABA53896A19E}"/>
              </a:ext>
            </a:extLst>
          </p:cNvPr>
          <p:cNvSpPr>
            <a:spLocks noGrp="1"/>
          </p:cNvSpPr>
          <p:nvPr>
            <p:ph type="subTitle" idx="1"/>
          </p:nvPr>
        </p:nvSpPr>
        <p:spPr>
          <a:xfrm>
            <a:off x="1088021" y="1728088"/>
            <a:ext cx="5987837" cy="4012956"/>
          </a:xfrm>
        </p:spPr>
        <p:txBody>
          <a:bodyPr anchor="t">
            <a:noAutofit/>
          </a:bodyPr>
          <a:lstStyle/>
          <a:p>
            <a:pPr marL="285750" indent="-285750" algn="just">
              <a:buFont typeface="Wingdings" panose="05000000000000000000" pitchFamily="2" charset="2"/>
              <a:buChar char="v"/>
            </a:pPr>
            <a:r>
              <a:rPr lang="en-US" sz="1200" b="1" dirty="0">
                <a:latin typeface="Times New Roman" panose="02020603050405020304" pitchFamily="18" charset="0"/>
                <a:cs typeface="Times New Roman" panose="02020603050405020304" pitchFamily="18" charset="0"/>
              </a:rPr>
              <a:t>In conclusion, it was understood that the average performing employees are more in number, thus requiring measures to improve them to move into the category of high and very high.</a:t>
            </a:r>
          </a:p>
          <a:p>
            <a:pPr marL="285750" indent="-285750" algn="just">
              <a:buFont typeface="Wingdings" panose="05000000000000000000" pitchFamily="2" charset="2"/>
              <a:buChar char="v"/>
            </a:pPr>
            <a:r>
              <a:rPr lang="en-US" sz="1200" b="1" dirty="0">
                <a:latin typeface="Times New Roman" panose="02020603050405020304" pitchFamily="18" charset="0"/>
                <a:cs typeface="Times New Roman" panose="02020603050405020304" pitchFamily="18" charset="0"/>
              </a:rPr>
              <a:t>Low level performance should be giver extra concentration and proper training and other factors which are responsible for their poor performance should be considered and actions to be taken accordingly.</a:t>
            </a:r>
          </a:p>
          <a:p>
            <a:pPr marL="285750" indent="-285750" algn="just">
              <a:buFont typeface="Wingdings" panose="05000000000000000000" pitchFamily="2" charset="2"/>
              <a:buChar char="v"/>
            </a:pPr>
            <a:r>
              <a:rPr lang="en-US" sz="1200" b="1" dirty="0">
                <a:latin typeface="Times New Roman" panose="02020603050405020304" pitchFamily="18" charset="0"/>
                <a:cs typeface="Times New Roman" panose="02020603050405020304" pitchFamily="18" charset="0"/>
              </a:rPr>
              <a:t>Here are some ways to achieve good performance from employees:</a:t>
            </a:r>
          </a:p>
          <a:p>
            <a:pPr algn="just">
              <a:buFont typeface="+mj-lt"/>
              <a:buAutoNum type="arabicPeriod"/>
            </a:pPr>
            <a:r>
              <a:rPr lang="en-US" sz="1200" b="1" i="0" dirty="0">
                <a:effectLst/>
                <a:highlight>
                  <a:srgbClr val="F9F9F2"/>
                </a:highlight>
                <a:latin typeface="Times New Roman" panose="02020603050405020304" pitchFamily="18" charset="0"/>
                <a:cs typeface="Times New Roman" panose="02020603050405020304" pitchFamily="18" charset="0"/>
              </a:rPr>
              <a:t> Set clear goals</a:t>
            </a:r>
          </a:p>
          <a:p>
            <a:pPr algn="just">
              <a:buFont typeface="+mj-lt"/>
              <a:buAutoNum type="arabicPeriod"/>
            </a:pPr>
            <a:r>
              <a:rPr lang="en-US" sz="1200" b="1" i="0" dirty="0">
                <a:effectLst/>
                <a:highlight>
                  <a:srgbClr val="F9F9F2"/>
                </a:highlight>
                <a:latin typeface="Times New Roman" panose="02020603050405020304" pitchFamily="18" charset="0"/>
                <a:cs typeface="Times New Roman" panose="02020603050405020304" pitchFamily="18" charset="0"/>
              </a:rPr>
              <a:t> Reward and recognize your employees</a:t>
            </a:r>
          </a:p>
          <a:p>
            <a:pPr algn="just">
              <a:buFont typeface="+mj-lt"/>
              <a:buAutoNum type="arabicPeriod"/>
            </a:pPr>
            <a:r>
              <a:rPr lang="en-US" sz="1200" b="1" i="0" dirty="0">
                <a:effectLst/>
                <a:highlight>
                  <a:srgbClr val="F9F9F2"/>
                </a:highlight>
                <a:latin typeface="Times New Roman" panose="02020603050405020304" pitchFamily="18" charset="0"/>
                <a:cs typeface="Times New Roman" panose="02020603050405020304" pitchFamily="18" charset="0"/>
              </a:rPr>
              <a:t> Have open lines of communication</a:t>
            </a:r>
          </a:p>
          <a:p>
            <a:pPr algn="just">
              <a:buFont typeface="+mj-lt"/>
              <a:buAutoNum type="arabicPeriod"/>
            </a:pPr>
            <a:r>
              <a:rPr lang="en-US" sz="1200" b="1" i="0" dirty="0">
                <a:effectLst/>
                <a:highlight>
                  <a:srgbClr val="F9F9F2"/>
                </a:highlight>
                <a:latin typeface="Times New Roman" panose="02020603050405020304" pitchFamily="18" charset="0"/>
                <a:cs typeface="Times New Roman" panose="02020603050405020304" pitchFamily="18" charset="0"/>
              </a:rPr>
              <a:t> Identify and solve the root causes of poor performance</a:t>
            </a:r>
          </a:p>
          <a:p>
            <a:pPr algn="just">
              <a:buFont typeface="+mj-lt"/>
              <a:buAutoNum type="arabicPeriod"/>
            </a:pPr>
            <a:r>
              <a:rPr lang="en-US" sz="1200" b="1" i="0" dirty="0">
                <a:effectLst/>
                <a:highlight>
                  <a:srgbClr val="F9F9F2"/>
                </a:highlight>
                <a:latin typeface="Times New Roman" panose="02020603050405020304" pitchFamily="18" charset="0"/>
                <a:cs typeface="Times New Roman" panose="02020603050405020304" pitchFamily="18" charset="0"/>
              </a:rPr>
              <a:t> Provide training opportunities</a:t>
            </a:r>
          </a:p>
          <a:p>
            <a:pPr algn="just">
              <a:buFont typeface="+mj-lt"/>
              <a:buAutoNum type="arabicPeriod"/>
            </a:pPr>
            <a:r>
              <a:rPr lang="en-US" sz="1200" b="1" i="0" dirty="0">
                <a:effectLst/>
                <a:highlight>
                  <a:srgbClr val="F9F9F2"/>
                </a:highlight>
                <a:latin typeface="Times New Roman" panose="02020603050405020304" pitchFamily="18" charset="0"/>
                <a:cs typeface="Times New Roman" panose="02020603050405020304" pitchFamily="18" charset="0"/>
              </a:rPr>
              <a:t> Continuously monitor employee performance</a:t>
            </a:r>
          </a:p>
        </p:txBody>
      </p:sp>
      <p:sp>
        <p:nvSpPr>
          <p:cNvPr id="6" name="TextBox 5">
            <a:extLst>
              <a:ext uri="{FF2B5EF4-FFF2-40B4-BE49-F238E27FC236}">
                <a16:creationId xmlns:a16="http://schemas.microsoft.com/office/drawing/2014/main" id="{7155B1E2-EB08-E512-E31F-CA016F6896A1}"/>
              </a:ext>
            </a:extLst>
          </p:cNvPr>
          <p:cNvSpPr txBox="1"/>
          <p:nvPr/>
        </p:nvSpPr>
        <p:spPr>
          <a:xfrm>
            <a:off x="5315526" y="3734566"/>
            <a:ext cx="5788453" cy="1998945"/>
          </a:xfrm>
          <a:prstGeom prst="rect">
            <a:avLst/>
          </a:prstGeom>
          <a:noFill/>
        </p:spPr>
        <p:txBody>
          <a:bodyPr wrap="square">
            <a:spAutoFit/>
          </a:bodyPr>
          <a:lstStyle/>
          <a:p>
            <a:pPr algn="just">
              <a:lnSpc>
                <a:spcPct val="150000"/>
              </a:lnSpc>
            </a:pPr>
            <a:r>
              <a:rPr lang="en-US" sz="1200" b="1" dirty="0">
                <a:highlight>
                  <a:srgbClr val="F9F9F2"/>
                </a:highlight>
                <a:latin typeface="Times New Roman" panose="02020603050405020304" pitchFamily="18" charset="0"/>
                <a:cs typeface="Times New Roman" panose="02020603050405020304" pitchFamily="18" charset="0"/>
              </a:rPr>
              <a:t>7. </a:t>
            </a:r>
            <a:r>
              <a:rPr lang="en-US" sz="1200" b="1" i="0" dirty="0">
                <a:effectLst/>
                <a:highlight>
                  <a:srgbClr val="F9F9F2"/>
                </a:highlight>
                <a:latin typeface="Times New Roman" panose="02020603050405020304" pitchFamily="18" charset="0"/>
                <a:cs typeface="Times New Roman" panose="02020603050405020304" pitchFamily="18" charset="0"/>
              </a:rPr>
              <a:t>Keep deadlines realistic</a:t>
            </a:r>
          </a:p>
          <a:p>
            <a:pPr algn="just">
              <a:lnSpc>
                <a:spcPct val="150000"/>
              </a:lnSpc>
            </a:pPr>
            <a:r>
              <a:rPr lang="en-US" sz="1200" b="1" dirty="0">
                <a:highlight>
                  <a:srgbClr val="F9F9F2"/>
                </a:highlight>
                <a:latin typeface="Times New Roman" panose="02020603050405020304" pitchFamily="18" charset="0"/>
                <a:cs typeface="Times New Roman" panose="02020603050405020304" pitchFamily="18" charset="0"/>
              </a:rPr>
              <a:t>8. </a:t>
            </a:r>
            <a:r>
              <a:rPr lang="en-US" sz="1200" b="1" i="0" dirty="0">
                <a:effectLst/>
                <a:highlight>
                  <a:srgbClr val="F9F9F2"/>
                </a:highlight>
                <a:latin typeface="Times New Roman" panose="02020603050405020304" pitchFamily="18" charset="0"/>
                <a:cs typeface="Times New Roman" panose="02020603050405020304" pitchFamily="18" charset="0"/>
              </a:rPr>
              <a:t>Balance accountability and authority</a:t>
            </a:r>
          </a:p>
          <a:p>
            <a:pPr algn="just">
              <a:lnSpc>
                <a:spcPct val="150000"/>
              </a:lnSpc>
            </a:pPr>
            <a:r>
              <a:rPr lang="en-US" sz="1200" b="1" i="0" dirty="0">
                <a:effectLst/>
                <a:highlight>
                  <a:srgbClr val="F9F9F2"/>
                </a:highlight>
                <a:latin typeface="Times New Roman" panose="02020603050405020304" pitchFamily="18" charset="0"/>
                <a:cs typeface="Times New Roman" panose="02020603050405020304" pitchFamily="18" charset="0"/>
              </a:rPr>
              <a:t>9. Consider remote working options</a:t>
            </a:r>
          </a:p>
          <a:p>
            <a:pPr algn="just">
              <a:lnSpc>
                <a:spcPct val="150000"/>
              </a:lnSpc>
            </a:pPr>
            <a:r>
              <a:rPr lang="en-US" sz="1200" b="1" dirty="0">
                <a:highlight>
                  <a:srgbClr val="F9F9F2"/>
                </a:highlight>
                <a:latin typeface="Times New Roman" panose="02020603050405020304" pitchFamily="18" charset="0"/>
                <a:cs typeface="Times New Roman" panose="02020603050405020304" pitchFamily="18" charset="0"/>
              </a:rPr>
              <a:t>10.</a:t>
            </a:r>
            <a:r>
              <a:rPr lang="en-US" sz="1200" b="1" i="0" dirty="0">
                <a:effectLst/>
                <a:highlight>
                  <a:srgbClr val="F9F9F2"/>
                </a:highlight>
                <a:latin typeface="Times New Roman" panose="02020603050405020304" pitchFamily="18" charset="0"/>
                <a:cs typeface="Times New Roman" panose="02020603050405020304" pitchFamily="18" charset="0"/>
              </a:rPr>
              <a:t>Enable employees with collaborative learning opportunities </a:t>
            </a:r>
          </a:p>
          <a:p>
            <a:pPr algn="just">
              <a:lnSpc>
                <a:spcPct val="150000"/>
              </a:lnSpc>
            </a:pPr>
            <a:r>
              <a:rPr lang="en-US" sz="1200" b="1" dirty="0">
                <a:highlight>
                  <a:srgbClr val="F9F9F2"/>
                </a:highlight>
                <a:latin typeface="Times New Roman" panose="02020603050405020304" pitchFamily="18" charset="0"/>
                <a:cs typeface="Times New Roman" panose="02020603050405020304" pitchFamily="18" charset="0"/>
              </a:rPr>
              <a:t>11.</a:t>
            </a:r>
            <a:r>
              <a:rPr lang="en-US" sz="1200" b="1" i="0" dirty="0">
                <a:effectLst/>
                <a:highlight>
                  <a:srgbClr val="F9F9F2"/>
                </a:highlight>
                <a:latin typeface="Times New Roman" panose="02020603050405020304" pitchFamily="18" charset="0"/>
                <a:cs typeface="Times New Roman" panose="02020603050405020304" pitchFamily="18" charset="0"/>
              </a:rPr>
              <a:t>Avoid micromanaging</a:t>
            </a:r>
          </a:p>
          <a:p>
            <a:pPr algn="just">
              <a:lnSpc>
                <a:spcPct val="150000"/>
              </a:lnSpc>
            </a:pPr>
            <a:r>
              <a:rPr lang="en-US" sz="1200" b="1" dirty="0">
                <a:highlight>
                  <a:srgbClr val="F9F9F2"/>
                </a:highlight>
                <a:latin typeface="Times New Roman" panose="02020603050405020304" pitchFamily="18" charset="0"/>
                <a:cs typeface="Times New Roman" panose="02020603050405020304" pitchFamily="18" charset="0"/>
              </a:rPr>
              <a:t>12.</a:t>
            </a:r>
            <a:r>
              <a:rPr lang="en-US" sz="1200" b="1" i="0" dirty="0">
                <a:effectLst/>
                <a:highlight>
                  <a:srgbClr val="F9F9F2"/>
                </a:highlight>
                <a:latin typeface="Times New Roman" panose="02020603050405020304" pitchFamily="18" charset="0"/>
                <a:cs typeface="Times New Roman" panose="02020603050405020304" pitchFamily="18" charset="0"/>
              </a:rPr>
              <a:t>Overcome skill gaps with reskilling and upskilling opportunities</a:t>
            </a:r>
          </a:p>
          <a:p>
            <a:pPr algn="just">
              <a:lnSpc>
                <a:spcPct val="150000"/>
              </a:lnSpc>
            </a:pPr>
            <a:r>
              <a:rPr lang="en-US" sz="1200" b="1" i="0" dirty="0">
                <a:effectLst/>
                <a:highlight>
                  <a:srgbClr val="F9F9F2"/>
                </a:highlight>
                <a:latin typeface="Times New Roman" panose="02020603050405020304" pitchFamily="18" charset="0"/>
                <a:cs typeface="Times New Roman" panose="02020603050405020304" pitchFamily="18" charset="0"/>
              </a:rPr>
              <a:t>13. Offer internal leadership opportunities and clear career paths</a:t>
            </a:r>
            <a:endParaRPr lang="en-US" sz="1200" dirty="0"/>
          </a:p>
        </p:txBody>
      </p:sp>
    </p:spTree>
    <p:extLst>
      <p:ext uri="{BB962C8B-B14F-4D97-AF65-F5344CB8AC3E}">
        <p14:creationId xmlns:p14="http://schemas.microsoft.com/office/powerpoint/2010/main" val="1800617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7E26772-EAFC-10BB-4659-99BF2A8A15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olographic neon on a shiny background">
            <a:extLst>
              <a:ext uri="{FF2B5EF4-FFF2-40B4-BE49-F238E27FC236}">
                <a16:creationId xmlns:a16="http://schemas.microsoft.com/office/drawing/2014/main" id="{8EEBD37F-CAF9-9BE9-BC34-B154C7437E95}"/>
              </a:ext>
            </a:extLst>
          </p:cNvPr>
          <p:cNvPicPr>
            <a:picLocks noChangeAspect="1"/>
          </p:cNvPicPr>
          <p:nvPr/>
        </p:nvPicPr>
        <p:blipFill>
          <a:blip r:embed="rId2"/>
          <a:srcRect l="28713" r="26045" b="-1"/>
          <a:stretch/>
        </p:blipFill>
        <p:spPr>
          <a:xfrm>
            <a:off x="7543800" y="10"/>
            <a:ext cx="4648202" cy="6857990"/>
          </a:xfrm>
          <a:prstGeom prst="rect">
            <a:avLst/>
          </a:prstGeom>
        </p:spPr>
      </p:pic>
      <p:sp>
        <p:nvSpPr>
          <p:cNvPr id="11" name="Rectangle 10">
            <a:extLst>
              <a:ext uri="{FF2B5EF4-FFF2-40B4-BE49-F238E27FC236}">
                <a16:creationId xmlns:a16="http://schemas.microsoft.com/office/drawing/2014/main" id="{E4AEFA6A-E623-CF1A-3DDF-C38D3A7E2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5884" y="934542"/>
            <a:ext cx="10321575" cy="499093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FF6D85-4A96-948E-864E-EC0FA9D132F6}"/>
              </a:ext>
            </a:extLst>
          </p:cNvPr>
          <p:cNvSpPr>
            <a:spLocks noGrp="1"/>
          </p:cNvSpPr>
          <p:nvPr>
            <p:ph type="ctrTitle"/>
          </p:nvPr>
        </p:nvSpPr>
        <p:spPr>
          <a:xfrm>
            <a:off x="1463183" y="1792628"/>
            <a:ext cx="4662104" cy="787079"/>
          </a:xfrm>
        </p:spPr>
        <p:txBody>
          <a:bodyPr anchor="b">
            <a:normAutofit fontScale="90000"/>
          </a:bodyPr>
          <a:lstStyle/>
          <a:p>
            <a:br>
              <a:rPr lang="en-US" sz="2800" b="1" u="sng" dirty="0">
                <a:latin typeface="Times New Roman" panose="02020603050405020304" pitchFamily="18" charset="0"/>
                <a:cs typeface="Times New Roman" panose="02020603050405020304" pitchFamily="18" charset="0"/>
              </a:rPr>
            </a:br>
            <a:r>
              <a:rPr lang="en-US" sz="3200" b="1" u="sng" dirty="0">
                <a:latin typeface="Times New Roman" panose="02020603050405020304" pitchFamily="18" charset="0"/>
                <a:cs typeface="Times New Roman" panose="02020603050405020304" pitchFamily="18" charset="0"/>
              </a:rPr>
              <a:t>PROJECT</a:t>
            </a:r>
            <a:r>
              <a:rPr lang="en-US" sz="2800" b="1" u="sng" dirty="0">
                <a:latin typeface="Times New Roman" panose="02020603050405020304" pitchFamily="18" charset="0"/>
                <a:cs typeface="Times New Roman" panose="02020603050405020304" pitchFamily="18" charset="0"/>
              </a:rPr>
              <a:t> </a:t>
            </a:r>
            <a:r>
              <a:rPr lang="en-US" sz="3200" b="1" u="sng" dirty="0">
                <a:latin typeface="Times New Roman" panose="02020603050405020304" pitchFamily="18" charset="0"/>
                <a:cs typeface="Times New Roman" panose="02020603050405020304" pitchFamily="18" charset="0"/>
              </a:rPr>
              <a:t>TITLE</a:t>
            </a:r>
            <a:br>
              <a:rPr lang="en-US" sz="2800" b="1" u="sng" dirty="0">
                <a:latin typeface="Times New Roman" panose="02020603050405020304" pitchFamily="18"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4B80262F-14B4-7C5A-5049-ABA53896A19E}"/>
              </a:ext>
            </a:extLst>
          </p:cNvPr>
          <p:cNvSpPr>
            <a:spLocks noGrp="1"/>
          </p:cNvSpPr>
          <p:nvPr>
            <p:ph type="subTitle" idx="1"/>
          </p:nvPr>
        </p:nvSpPr>
        <p:spPr>
          <a:xfrm>
            <a:off x="1357534" y="2676645"/>
            <a:ext cx="4628349" cy="1611775"/>
          </a:xfrm>
        </p:spPr>
        <p:txBody>
          <a:bodyPr anchor="t">
            <a:normAutofit fontScale="25000" lnSpcReduction="20000"/>
          </a:bodyPr>
          <a:lstStyle/>
          <a:p>
            <a:r>
              <a:rPr lang="en-US" sz="11200" b="1" dirty="0">
                <a:solidFill>
                  <a:schemeClr val="accent5">
                    <a:lumMod val="50000"/>
                  </a:schemeClr>
                </a:solidFill>
                <a:latin typeface="Arial" panose="020B0604020202020204" pitchFamily="34" charset="0"/>
                <a:cs typeface="Arial" panose="020B0604020202020204" pitchFamily="34" charset="0"/>
              </a:rPr>
              <a:t>EMPLYOEE DATA ANALYSIS USING EXCEL</a:t>
            </a:r>
          </a:p>
          <a:p>
            <a:endParaRPr lang="en-US" dirty="0"/>
          </a:p>
        </p:txBody>
      </p:sp>
    </p:spTree>
    <p:extLst>
      <p:ext uri="{BB962C8B-B14F-4D97-AF65-F5344CB8AC3E}">
        <p14:creationId xmlns:p14="http://schemas.microsoft.com/office/powerpoint/2010/main" val="2964774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7E26772-EAFC-10BB-4659-99BF2A8A15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olographic neon on a shiny background">
            <a:extLst>
              <a:ext uri="{FF2B5EF4-FFF2-40B4-BE49-F238E27FC236}">
                <a16:creationId xmlns:a16="http://schemas.microsoft.com/office/drawing/2014/main" id="{8EEBD37F-CAF9-9BE9-BC34-B154C7437E95}"/>
              </a:ext>
            </a:extLst>
          </p:cNvPr>
          <p:cNvPicPr>
            <a:picLocks noChangeAspect="1"/>
          </p:cNvPicPr>
          <p:nvPr/>
        </p:nvPicPr>
        <p:blipFill>
          <a:blip r:embed="rId2"/>
          <a:srcRect l="28713" r="26045" b="-1"/>
          <a:stretch/>
        </p:blipFill>
        <p:spPr>
          <a:xfrm>
            <a:off x="7543800" y="10"/>
            <a:ext cx="4648202" cy="6857990"/>
          </a:xfrm>
          <a:prstGeom prst="rect">
            <a:avLst/>
          </a:prstGeom>
        </p:spPr>
      </p:pic>
      <p:sp>
        <p:nvSpPr>
          <p:cNvPr id="11" name="Rectangle 10">
            <a:extLst>
              <a:ext uri="{FF2B5EF4-FFF2-40B4-BE49-F238E27FC236}">
                <a16:creationId xmlns:a16="http://schemas.microsoft.com/office/drawing/2014/main" id="{E4AEFA6A-E623-CF1A-3DDF-C38D3A7E2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5884" y="934542"/>
            <a:ext cx="10321575" cy="499093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FF6D85-4A96-948E-864E-EC0FA9D132F6}"/>
              </a:ext>
            </a:extLst>
          </p:cNvPr>
          <p:cNvSpPr>
            <a:spLocks noGrp="1"/>
          </p:cNvSpPr>
          <p:nvPr>
            <p:ph type="ctrTitle"/>
          </p:nvPr>
        </p:nvSpPr>
        <p:spPr>
          <a:xfrm>
            <a:off x="1808944" y="1105382"/>
            <a:ext cx="2503987" cy="1508986"/>
          </a:xfrm>
        </p:spPr>
        <p:txBody>
          <a:bodyPr anchor="b">
            <a:normAutofit/>
          </a:bodyPr>
          <a:lstStyle/>
          <a:p>
            <a:r>
              <a:rPr lang="en-US" sz="3200" b="1" u="sng" dirty="0">
                <a:latin typeface="Times New Roman" panose="02020603050405020304" pitchFamily="18" charset="0"/>
                <a:cs typeface="Times New Roman" panose="02020603050405020304" pitchFamily="18" charset="0"/>
              </a:rPr>
              <a:t>AGENDA</a:t>
            </a:r>
            <a:br>
              <a:rPr lang="en-US" sz="3200" b="1" u="sng" dirty="0">
                <a:latin typeface="Times New Roman" panose="02020603050405020304" pitchFamily="18"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4B80262F-14B4-7C5A-5049-ABA53896A19E}"/>
              </a:ext>
            </a:extLst>
          </p:cNvPr>
          <p:cNvSpPr>
            <a:spLocks noGrp="1"/>
          </p:cNvSpPr>
          <p:nvPr>
            <p:ph type="subTitle" idx="1"/>
          </p:nvPr>
        </p:nvSpPr>
        <p:spPr>
          <a:xfrm>
            <a:off x="1808946" y="2367152"/>
            <a:ext cx="4628349" cy="3385466"/>
          </a:xfrm>
        </p:spPr>
        <p:txBody>
          <a:bodyPr anchor="t">
            <a:normAutofit fontScale="25000" lnSpcReduction="20000"/>
          </a:bodyPr>
          <a:lstStyle/>
          <a:p>
            <a:pPr algn="just">
              <a:buFont typeface="+mj-lt"/>
              <a:buAutoNum type="arabicPeriod"/>
            </a:pPr>
            <a:r>
              <a:rPr lang="en-US" sz="8000" b="1" i="0" dirty="0">
                <a:solidFill>
                  <a:schemeClr val="accent5">
                    <a:lumMod val="50000"/>
                  </a:schemeClr>
                </a:solidFill>
                <a:effectLst/>
                <a:latin typeface="Times New Roman" panose="02020603050405020304" pitchFamily="18" charset="0"/>
                <a:cs typeface="Times New Roman" panose="02020603050405020304" pitchFamily="18" charset="0"/>
              </a:rPr>
              <a:t>Problem Statement</a:t>
            </a:r>
          </a:p>
          <a:p>
            <a:pPr algn="just">
              <a:buFont typeface="+mj-lt"/>
              <a:buAutoNum type="arabicPeriod"/>
            </a:pPr>
            <a:r>
              <a:rPr lang="en-US" sz="8000" b="1" i="0" dirty="0">
                <a:solidFill>
                  <a:schemeClr val="accent5">
                    <a:lumMod val="50000"/>
                  </a:schemeClr>
                </a:solidFill>
                <a:effectLst/>
                <a:latin typeface="Times New Roman" panose="02020603050405020304" pitchFamily="18" charset="0"/>
                <a:cs typeface="Times New Roman" panose="02020603050405020304" pitchFamily="18" charset="0"/>
              </a:rPr>
              <a:t>Project Overview</a:t>
            </a:r>
          </a:p>
          <a:p>
            <a:pPr algn="just">
              <a:buFont typeface="+mj-lt"/>
              <a:buAutoNum type="arabicPeriod"/>
            </a:pPr>
            <a:r>
              <a:rPr lang="en-US" sz="8000" b="1" i="0" dirty="0">
                <a:solidFill>
                  <a:schemeClr val="accent5">
                    <a:lumMod val="50000"/>
                  </a:schemeClr>
                </a:solidFill>
                <a:effectLst/>
                <a:latin typeface="Times New Roman" panose="02020603050405020304" pitchFamily="18" charset="0"/>
                <a:cs typeface="Times New Roman" panose="02020603050405020304" pitchFamily="18" charset="0"/>
              </a:rPr>
              <a:t>End Users</a:t>
            </a:r>
          </a:p>
          <a:p>
            <a:pPr algn="just">
              <a:buFont typeface="+mj-lt"/>
              <a:buAutoNum type="arabicPeriod"/>
            </a:pPr>
            <a:r>
              <a:rPr lang="en-US" sz="8000" b="1" i="0" dirty="0">
                <a:solidFill>
                  <a:schemeClr val="accent5">
                    <a:lumMod val="50000"/>
                  </a:schemeClr>
                </a:solidFill>
                <a:effectLst/>
                <a:latin typeface="Times New Roman" panose="02020603050405020304" pitchFamily="18" charset="0"/>
                <a:cs typeface="Times New Roman" panose="02020603050405020304" pitchFamily="18" charset="0"/>
              </a:rPr>
              <a:t>Our Solution and Proposition</a:t>
            </a:r>
          </a:p>
          <a:p>
            <a:pPr algn="just">
              <a:buFont typeface="+mj-lt"/>
              <a:buAutoNum type="arabicPeriod"/>
            </a:pPr>
            <a:r>
              <a:rPr lang="en-US" sz="8000" b="1" dirty="0">
                <a:solidFill>
                  <a:schemeClr val="accent5">
                    <a:lumMod val="50000"/>
                  </a:schemeClr>
                </a:solidFill>
                <a:latin typeface="Times New Roman" panose="02020603050405020304" pitchFamily="18" charset="0"/>
                <a:cs typeface="Times New Roman" panose="02020603050405020304" pitchFamily="18" charset="0"/>
              </a:rPr>
              <a:t>Dataset Description</a:t>
            </a:r>
            <a:endParaRPr lang="en-US" sz="8000" b="1" i="0" dirty="0">
              <a:solidFill>
                <a:schemeClr val="accent5">
                  <a:lumMod val="50000"/>
                </a:schemeClr>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8000" b="1" i="0" dirty="0">
                <a:solidFill>
                  <a:schemeClr val="accent5">
                    <a:lumMod val="50000"/>
                  </a:schemeClr>
                </a:solidFill>
                <a:effectLst/>
                <a:latin typeface="Times New Roman" panose="02020603050405020304" pitchFamily="18" charset="0"/>
                <a:cs typeface="Times New Roman" panose="02020603050405020304" pitchFamily="18" charset="0"/>
              </a:rPr>
              <a:t>Modelling Approach</a:t>
            </a:r>
          </a:p>
          <a:p>
            <a:pPr algn="just">
              <a:buFont typeface="+mj-lt"/>
              <a:buAutoNum type="arabicPeriod"/>
            </a:pPr>
            <a:r>
              <a:rPr lang="en-US" sz="8000" b="1" i="0" dirty="0">
                <a:solidFill>
                  <a:schemeClr val="accent5">
                    <a:lumMod val="50000"/>
                  </a:schemeClr>
                </a:solidFill>
                <a:effectLst/>
                <a:latin typeface="Times New Roman" panose="02020603050405020304" pitchFamily="18" charset="0"/>
                <a:cs typeface="Times New Roman" panose="02020603050405020304" pitchFamily="18" charset="0"/>
              </a:rPr>
              <a:t>Results and </a:t>
            </a:r>
            <a:r>
              <a:rPr lang="en-US" sz="8000" b="1" dirty="0">
                <a:solidFill>
                  <a:schemeClr val="accent5">
                    <a:lumMod val="50000"/>
                  </a:schemeClr>
                </a:solidFill>
                <a:latin typeface="Times New Roman" panose="02020603050405020304" pitchFamily="18" charset="0"/>
                <a:cs typeface="Times New Roman" panose="02020603050405020304" pitchFamily="18" charset="0"/>
              </a:rPr>
              <a:t>Discussion</a:t>
            </a:r>
            <a:endParaRPr lang="en-US" sz="8000" b="1" i="0" dirty="0">
              <a:solidFill>
                <a:schemeClr val="accent5">
                  <a:lumMod val="50000"/>
                </a:schemeClr>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8000" b="1" i="0" dirty="0">
                <a:solidFill>
                  <a:schemeClr val="accent5">
                    <a:lumMod val="50000"/>
                  </a:schemeClr>
                </a:solidFill>
                <a:effectLst/>
                <a:latin typeface="Times New Roman" panose="02020603050405020304" pitchFamily="18" charset="0"/>
                <a:cs typeface="Times New Roman" panose="02020603050405020304" pitchFamily="18" charset="0"/>
              </a:rPr>
              <a:t>Conclusion</a:t>
            </a:r>
          </a:p>
          <a:p>
            <a:endParaRPr lang="en-US" sz="9600" dirty="0"/>
          </a:p>
        </p:txBody>
      </p:sp>
    </p:spTree>
    <p:extLst>
      <p:ext uri="{BB962C8B-B14F-4D97-AF65-F5344CB8AC3E}">
        <p14:creationId xmlns:p14="http://schemas.microsoft.com/office/powerpoint/2010/main" val="4101823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7E26772-EAFC-10BB-4659-99BF2A8A15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olographic neon on a shiny background">
            <a:extLst>
              <a:ext uri="{FF2B5EF4-FFF2-40B4-BE49-F238E27FC236}">
                <a16:creationId xmlns:a16="http://schemas.microsoft.com/office/drawing/2014/main" id="{8EEBD37F-CAF9-9BE9-BC34-B154C7437E95}"/>
              </a:ext>
            </a:extLst>
          </p:cNvPr>
          <p:cNvPicPr>
            <a:picLocks noChangeAspect="1"/>
          </p:cNvPicPr>
          <p:nvPr/>
        </p:nvPicPr>
        <p:blipFill>
          <a:blip r:embed="rId2"/>
          <a:srcRect l="28713" r="26045" b="-1"/>
          <a:stretch/>
        </p:blipFill>
        <p:spPr>
          <a:xfrm>
            <a:off x="7543800" y="10"/>
            <a:ext cx="4648202" cy="6857990"/>
          </a:xfrm>
          <a:prstGeom prst="rect">
            <a:avLst/>
          </a:prstGeom>
        </p:spPr>
      </p:pic>
      <p:sp>
        <p:nvSpPr>
          <p:cNvPr id="11" name="Rectangle 10">
            <a:extLst>
              <a:ext uri="{FF2B5EF4-FFF2-40B4-BE49-F238E27FC236}">
                <a16:creationId xmlns:a16="http://schemas.microsoft.com/office/drawing/2014/main" id="{E4AEFA6A-E623-CF1A-3DDF-C38D3A7E2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5884" y="934542"/>
            <a:ext cx="10321575" cy="499093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FF6D85-4A96-948E-864E-EC0FA9D132F6}"/>
              </a:ext>
            </a:extLst>
          </p:cNvPr>
          <p:cNvSpPr>
            <a:spLocks noGrp="1"/>
          </p:cNvSpPr>
          <p:nvPr>
            <p:ph type="ctrTitle"/>
          </p:nvPr>
        </p:nvSpPr>
        <p:spPr>
          <a:xfrm>
            <a:off x="1393226" y="457199"/>
            <a:ext cx="7635027" cy="1828800"/>
          </a:xfrm>
        </p:spPr>
        <p:txBody>
          <a:bodyPr anchor="b">
            <a:normAutofit/>
          </a:bodyPr>
          <a:lstStyle/>
          <a:p>
            <a:r>
              <a:rPr lang="en-IN" sz="3200" b="1" u="sng" spc="-20" dirty="0">
                <a:latin typeface="Times New Roman" panose="02020603050405020304" pitchFamily="18" charset="0"/>
                <a:cs typeface="Times New Roman" panose="02020603050405020304" pitchFamily="18" charset="0"/>
              </a:rPr>
              <a:t>P</a:t>
            </a:r>
            <a:r>
              <a:rPr lang="en-IN" sz="3200" b="1" u="sng" spc="15" dirty="0">
                <a:latin typeface="Times New Roman" panose="02020603050405020304" pitchFamily="18" charset="0"/>
                <a:cs typeface="Times New Roman" panose="02020603050405020304" pitchFamily="18" charset="0"/>
              </a:rPr>
              <a:t>ROB</a:t>
            </a:r>
            <a:r>
              <a:rPr lang="en-IN" sz="3200" b="1" u="sng" spc="55" dirty="0">
                <a:latin typeface="Times New Roman" panose="02020603050405020304" pitchFamily="18" charset="0"/>
                <a:cs typeface="Times New Roman" panose="02020603050405020304" pitchFamily="18" charset="0"/>
              </a:rPr>
              <a:t>L</a:t>
            </a:r>
            <a:r>
              <a:rPr lang="en-IN" sz="3200" b="1" u="sng" spc="-20" dirty="0">
                <a:latin typeface="Times New Roman" panose="02020603050405020304" pitchFamily="18" charset="0"/>
                <a:cs typeface="Times New Roman" panose="02020603050405020304" pitchFamily="18" charset="0"/>
              </a:rPr>
              <a:t>EM</a:t>
            </a:r>
            <a:r>
              <a:rPr lang="en-IN" sz="3200" b="1" u="sng" spc="20" dirty="0">
                <a:latin typeface="Times New Roman" panose="02020603050405020304" pitchFamily="18" charset="0"/>
                <a:cs typeface="Times New Roman" panose="02020603050405020304" pitchFamily="18" charset="0"/>
              </a:rPr>
              <a:t> </a:t>
            </a:r>
            <a:r>
              <a:rPr lang="en-IN" sz="3200" b="1" u="sng" spc="10" dirty="0">
                <a:latin typeface="Times New Roman" panose="02020603050405020304" pitchFamily="18" charset="0"/>
                <a:cs typeface="Times New Roman" panose="02020603050405020304" pitchFamily="18" charset="0"/>
              </a:rPr>
              <a:t>S</a:t>
            </a:r>
            <a:r>
              <a:rPr lang="en-IN" sz="3200" b="1" u="sng" spc="-370" dirty="0">
                <a:latin typeface="Times New Roman" panose="02020603050405020304" pitchFamily="18" charset="0"/>
                <a:cs typeface="Times New Roman" panose="02020603050405020304" pitchFamily="18" charset="0"/>
              </a:rPr>
              <a:t>T</a:t>
            </a:r>
            <a:r>
              <a:rPr lang="en-IN" sz="3200" b="1" u="sng" spc="-375" dirty="0">
                <a:latin typeface="Times New Roman" panose="02020603050405020304" pitchFamily="18" charset="0"/>
                <a:cs typeface="Times New Roman" panose="02020603050405020304" pitchFamily="18" charset="0"/>
              </a:rPr>
              <a:t>A</a:t>
            </a:r>
            <a:r>
              <a:rPr lang="en-IN" sz="3200" b="1" u="sng" spc="15" dirty="0">
                <a:latin typeface="Times New Roman" panose="02020603050405020304" pitchFamily="18" charset="0"/>
                <a:cs typeface="Times New Roman" panose="02020603050405020304" pitchFamily="18" charset="0"/>
              </a:rPr>
              <a:t>T</a:t>
            </a:r>
            <a:r>
              <a:rPr lang="en-IN" sz="3200" b="1" u="sng" spc="-10" dirty="0">
                <a:latin typeface="Times New Roman" panose="02020603050405020304" pitchFamily="18" charset="0"/>
                <a:cs typeface="Times New Roman" panose="02020603050405020304" pitchFamily="18" charset="0"/>
              </a:rPr>
              <a:t>E</a:t>
            </a:r>
            <a:r>
              <a:rPr lang="en-IN" sz="3200" b="1" u="sng" spc="-20" dirty="0">
                <a:latin typeface="Times New Roman" panose="02020603050405020304" pitchFamily="18" charset="0"/>
                <a:cs typeface="Times New Roman" panose="02020603050405020304" pitchFamily="18" charset="0"/>
              </a:rPr>
              <a:t>ME</a:t>
            </a:r>
            <a:r>
              <a:rPr lang="en-IN" sz="3200" b="1" u="sng" spc="10" dirty="0">
                <a:latin typeface="Times New Roman" panose="02020603050405020304" pitchFamily="18" charset="0"/>
                <a:cs typeface="Times New Roman" panose="02020603050405020304" pitchFamily="18" charset="0"/>
              </a:rPr>
              <a:t>NT</a:t>
            </a:r>
            <a:br>
              <a:rPr lang="en-US" sz="3200" b="1" dirty="0">
                <a:latin typeface="Times New Roman" panose="02020603050405020304" pitchFamily="18"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4B80262F-14B4-7C5A-5049-ABA53896A19E}"/>
              </a:ext>
            </a:extLst>
          </p:cNvPr>
          <p:cNvSpPr>
            <a:spLocks noGrp="1"/>
          </p:cNvSpPr>
          <p:nvPr>
            <p:ph type="subTitle" idx="1"/>
          </p:nvPr>
        </p:nvSpPr>
        <p:spPr>
          <a:xfrm>
            <a:off x="1467651" y="1938067"/>
            <a:ext cx="5847549" cy="695864"/>
          </a:xfrm>
        </p:spPr>
        <p:txBody>
          <a:bodyPr anchor="t">
            <a:normAutofit fontScale="25000" lnSpcReduction="20000"/>
          </a:bodyPr>
          <a:lstStyle/>
          <a:p>
            <a:r>
              <a:rPr lang="en-US" sz="5600" b="1" dirty="0">
                <a:solidFill>
                  <a:schemeClr val="accent5">
                    <a:lumMod val="50000"/>
                  </a:schemeClr>
                </a:solidFill>
                <a:latin typeface="Times New Roman" panose="02020603050405020304" pitchFamily="18" charset="0"/>
                <a:cs typeface="Times New Roman" panose="02020603050405020304" pitchFamily="18" charset="0"/>
              </a:rPr>
              <a:t>TITLE: </a:t>
            </a:r>
            <a:r>
              <a:rPr lang="en-US" sz="5600" b="1" u="sng" dirty="0">
                <a:latin typeface="Times New Roman" panose="02020603050405020304" pitchFamily="18" charset="0"/>
                <a:cs typeface="Times New Roman" panose="02020603050405020304" pitchFamily="18" charset="0"/>
              </a:rPr>
              <a:t>EMPLOYEE PERFORMANCE ANALYSIS.</a:t>
            </a:r>
          </a:p>
          <a:p>
            <a:endParaRPr lang="en-US" sz="56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5600" b="1" dirty="0">
                <a:latin typeface="Times New Roman" panose="02020603050405020304" pitchFamily="18" charset="0"/>
                <a:cs typeface="Times New Roman" panose="02020603050405020304" pitchFamily="18" charset="0"/>
              </a:rPr>
              <a:t>The project is undertaken to understand the performance of the employees in an organization.</a:t>
            </a:r>
          </a:p>
          <a:p>
            <a:pPr marL="285750" indent="-285750" algn="just">
              <a:buFont typeface="Arial" panose="020B0604020202020204" pitchFamily="34" charset="0"/>
              <a:buChar char="•"/>
            </a:pPr>
            <a:r>
              <a:rPr lang="en-US" sz="5600" b="1" dirty="0">
                <a:latin typeface="Times New Roman" panose="02020603050405020304" pitchFamily="18" charset="0"/>
                <a:cs typeface="Times New Roman" panose="02020603050405020304" pitchFamily="18" charset="0"/>
              </a:rPr>
              <a:t>This performance is helpful both for the organization as well as the employees.</a:t>
            </a:r>
          </a:p>
          <a:p>
            <a:pPr marL="285750" indent="-285750" algn="just">
              <a:buFont typeface="Arial" panose="020B0604020202020204" pitchFamily="34" charset="0"/>
              <a:buChar char="•"/>
            </a:pPr>
            <a:r>
              <a:rPr lang="en-US" sz="5600" b="1" dirty="0">
                <a:latin typeface="Times New Roman" panose="02020603050405020304" pitchFamily="18" charset="0"/>
                <a:cs typeface="Times New Roman" panose="02020603050405020304" pitchFamily="18" charset="0"/>
              </a:rPr>
              <a:t>For employees, this analysis gives them insights on their performance of the assigned job and useful in knowing the areas of improvement. </a:t>
            </a:r>
          </a:p>
          <a:p>
            <a:pPr marL="285750" indent="-285750" algn="just">
              <a:buFont typeface="Arial" panose="020B0604020202020204" pitchFamily="34" charset="0"/>
              <a:buChar char="•"/>
            </a:pPr>
            <a:r>
              <a:rPr lang="en-US" sz="5600" b="1" dirty="0">
                <a:latin typeface="Times New Roman" panose="02020603050405020304" pitchFamily="18" charset="0"/>
                <a:cs typeface="Times New Roman" panose="02020603050405020304" pitchFamily="18" charset="0"/>
              </a:rPr>
              <a:t>In the view of organization, this analysis is useful in knowing about the performance of job by employees and comparing their performance for a specific period of time. </a:t>
            </a:r>
          </a:p>
          <a:p>
            <a:pPr marL="285750" indent="-285750" algn="just">
              <a:buFont typeface="Arial" panose="020B0604020202020204" pitchFamily="34" charset="0"/>
              <a:buChar char="•"/>
            </a:pPr>
            <a:r>
              <a:rPr lang="en-US" sz="5600" b="1" dirty="0">
                <a:latin typeface="Times New Roman" panose="02020603050405020304" pitchFamily="18" charset="0"/>
                <a:cs typeface="Times New Roman" panose="02020603050405020304" pitchFamily="18" charset="0"/>
              </a:rPr>
              <a:t>This analysis is helpful in performance appraisal, knowing job satisfaction, comparison of works and the need for employee training and development.</a:t>
            </a:r>
          </a:p>
          <a:p>
            <a:endParaRPr lang="en-US" sz="8000" dirty="0"/>
          </a:p>
        </p:txBody>
      </p:sp>
    </p:spTree>
    <p:extLst>
      <p:ext uri="{BB962C8B-B14F-4D97-AF65-F5344CB8AC3E}">
        <p14:creationId xmlns:p14="http://schemas.microsoft.com/office/powerpoint/2010/main" val="3125577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7E26772-EAFC-10BB-4659-99BF2A8A15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olographic neon on a shiny background">
            <a:extLst>
              <a:ext uri="{FF2B5EF4-FFF2-40B4-BE49-F238E27FC236}">
                <a16:creationId xmlns:a16="http://schemas.microsoft.com/office/drawing/2014/main" id="{8EEBD37F-CAF9-9BE9-BC34-B154C7437E95}"/>
              </a:ext>
            </a:extLst>
          </p:cNvPr>
          <p:cNvPicPr>
            <a:picLocks noChangeAspect="1"/>
          </p:cNvPicPr>
          <p:nvPr/>
        </p:nvPicPr>
        <p:blipFill>
          <a:blip r:embed="rId2"/>
          <a:srcRect l="28713" r="26045" b="-1"/>
          <a:stretch/>
        </p:blipFill>
        <p:spPr>
          <a:xfrm>
            <a:off x="7543800" y="10"/>
            <a:ext cx="4648202" cy="6857990"/>
          </a:xfrm>
          <a:prstGeom prst="rect">
            <a:avLst/>
          </a:prstGeom>
        </p:spPr>
      </p:pic>
      <p:sp>
        <p:nvSpPr>
          <p:cNvPr id="11" name="Rectangle 10">
            <a:extLst>
              <a:ext uri="{FF2B5EF4-FFF2-40B4-BE49-F238E27FC236}">
                <a16:creationId xmlns:a16="http://schemas.microsoft.com/office/drawing/2014/main" id="{E4AEFA6A-E623-CF1A-3DDF-C38D3A7E2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5884" y="934542"/>
            <a:ext cx="10321575" cy="499093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FF6D85-4A96-948E-864E-EC0FA9D132F6}"/>
              </a:ext>
            </a:extLst>
          </p:cNvPr>
          <p:cNvSpPr>
            <a:spLocks noGrp="1"/>
          </p:cNvSpPr>
          <p:nvPr>
            <p:ph type="ctrTitle"/>
          </p:nvPr>
        </p:nvSpPr>
        <p:spPr>
          <a:xfrm>
            <a:off x="1636294" y="457199"/>
            <a:ext cx="4662104" cy="1828800"/>
          </a:xfrm>
        </p:spPr>
        <p:txBody>
          <a:bodyPr anchor="b">
            <a:normAutofit/>
          </a:bodyPr>
          <a:lstStyle/>
          <a:p>
            <a:r>
              <a:rPr lang="en-IN" sz="3200" b="1" u="sng" spc="5" dirty="0">
                <a:latin typeface="Times New Roman" panose="02020603050405020304" pitchFamily="18" charset="0"/>
                <a:cs typeface="Times New Roman" panose="02020603050405020304" pitchFamily="18" charset="0"/>
              </a:rPr>
              <a:t>PROJECT </a:t>
            </a:r>
            <a:r>
              <a:rPr lang="en-IN" sz="3200" b="1" u="sng" spc="-20" dirty="0">
                <a:latin typeface="Times New Roman" panose="02020603050405020304" pitchFamily="18" charset="0"/>
                <a:cs typeface="Times New Roman" panose="02020603050405020304" pitchFamily="18" charset="0"/>
              </a:rPr>
              <a:t>OVERVIEW</a:t>
            </a:r>
            <a:br>
              <a:rPr lang="en-US" sz="3200" b="1" dirty="0">
                <a:latin typeface="Times New Roman" panose="02020603050405020304" pitchFamily="18"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4B80262F-14B4-7C5A-5049-ABA53896A19E}"/>
              </a:ext>
            </a:extLst>
          </p:cNvPr>
          <p:cNvSpPr>
            <a:spLocks noGrp="1"/>
          </p:cNvSpPr>
          <p:nvPr>
            <p:ph type="subTitle" idx="1"/>
          </p:nvPr>
        </p:nvSpPr>
        <p:spPr>
          <a:xfrm>
            <a:off x="1457726" y="2047334"/>
            <a:ext cx="4628349" cy="695864"/>
          </a:xfrm>
        </p:spPr>
        <p:txBody>
          <a:bodyPr anchor="t">
            <a:normAutofit fontScale="25000" lnSpcReduction="20000"/>
          </a:bodyPr>
          <a:lstStyle/>
          <a:p>
            <a:pPr marL="342900" indent="-342900" algn="just">
              <a:buFont typeface="Wingdings" panose="05000000000000000000" pitchFamily="2" charset="2"/>
              <a:buChar char="Ø"/>
            </a:pPr>
            <a:r>
              <a:rPr lang="en-US" sz="6400" b="1" i="0" dirty="0">
                <a:solidFill>
                  <a:srgbClr val="25223B"/>
                </a:solidFill>
                <a:effectLst/>
                <a:highlight>
                  <a:srgbClr val="F9F9F2"/>
                </a:highlight>
                <a:latin typeface="Times New Roman" panose="02020603050405020304" pitchFamily="18" charset="0"/>
                <a:cs typeface="Times New Roman" panose="02020603050405020304" pitchFamily="18" charset="0"/>
              </a:rPr>
              <a:t>Employee performance is the level of effectiveness, efficiency, productivity, and quality of work by an individual team member within an organization. </a:t>
            </a:r>
          </a:p>
          <a:p>
            <a:pPr marL="342900" indent="-342900" algn="just">
              <a:buFont typeface="Wingdings" panose="05000000000000000000" pitchFamily="2" charset="2"/>
              <a:buChar char="Ø"/>
            </a:pPr>
            <a:r>
              <a:rPr lang="en-US" sz="6400" b="1" i="0" dirty="0">
                <a:solidFill>
                  <a:srgbClr val="25223B"/>
                </a:solidFill>
                <a:effectLst/>
                <a:highlight>
                  <a:srgbClr val="F9F9F2"/>
                </a:highlight>
                <a:latin typeface="Times New Roman" panose="02020603050405020304" pitchFamily="18" charset="0"/>
                <a:cs typeface="Times New Roman" panose="02020603050405020304" pitchFamily="18" charset="0"/>
              </a:rPr>
              <a:t>It encompasses how well employees fulfill their job responsibilities, achieve set goals and objectives, and contribute to the overall success of the organization.</a:t>
            </a:r>
          </a:p>
          <a:p>
            <a:pPr marL="342900" indent="-342900" algn="just">
              <a:buFont typeface="Wingdings" panose="05000000000000000000" pitchFamily="2" charset="2"/>
              <a:buChar char="Ø"/>
            </a:pPr>
            <a:r>
              <a:rPr lang="en-US" sz="6400" b="1" i="0" dirty="0">
                <a:solidFill>
                  <a:srgbClr val="25223B"/>
                </a:solidFill>
                <a:effectLst/>
                <a:highlight>
                  <a:srgbClr val="F9F9F2"/>
                </a:highlight>
                <a:latin typeface="Times New Roman" panose="02020603050405020304" pitchFamily="18" charset="0"/>
                <a:cs typeface="Times New Roman" panose="02020603050405020304" pitchFamily="18" charset="0"/>
              </a:rPr>
              <a:t>Employee performance is not solely based on quantitative metrics. </a:t>
            </a:r>
          </a:p>
          <a:p>
            <a:pPr marL="342900" indent="-342900" algn="just">
              <a:buFont typeface="Wingdings" panose="05000000000000000000" pitchFamily="2" charset="2"/>
              <a:buChar char="Ø"/>
            </a:pPr>
            <a:r>
              <a:rPr lang="en-US" sz="6400" b="1" i="0" dirty="0">
                <a:solidFill>
                  <a:srgbClr val="25223B"/>
                </a:solidFill>
                <a:effectLst/>
                <a:highlight>
                  <a:srgbClr val="F9F9F2"/>
                </a:highlight>
                <a:latin typeface="Times New Roman" panose="02020603050405020304" pitchFamily="18" charset="0"/>
                <a:cs typeface="Times New Roman" panose="02020603050405020304" pitchFamily="18" charset="0"/>
              </a:rPr>
              <a:t>It also includes qualitative factors such as communication skills, teamwork, problem-solving abilities, and adaptability.</a:t>
            </a:r>
          </a:p>
          <a:p>
            <a:endParaRPr lang="en-US" dirty="0"/>
          </a:p>
        </p:txBody>
      </p:sp>
    </p:spTree>
    <p:extLst>
      <p:ext uri="{BB962C8B-B14F-4D97-AF65-F5344CB8AC3E}">
        <p14:creationId xmlns:p14="http://schemas.microsoft.com/office/powerpoint/2010/main" val="1388028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7E26772-EAFC-10BB-4659-99BF2A8A15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olographic neon on a shiny background">
            <a:extLst>
              <a:ext uri="{FF2B5EF4-FFF2-40B4-BE49-F238E27FC236}">
                <a16:creationId xmlns:a16="http://schemas.microsoft.com/office/drawing/2014/main" id="{8EEBD37F-CAF9-9BE9-BC34-B154C7437E95}"/>
              </a:ext>
            </a:extLst>
          </p:cNvPr>
          <p:cNvPicPr>
            <a:picLocks noChangeAspect="1"/>
          </p:cNvPicPr>
          <p:nvPr/>
        </p:nvPicPr>
        <p:blipFill>
          <a:blip r:embed="rId2"/>
          <a:srcRect l="28713" r="26045" b="-1"/>
          <a:stretch/>
        </p:blipFill>
        <p:spPr>
          <a:xfrm>
            <a:off x="7543800" y="10"/>
            <a:ext cx="4648202" cy="6857990"/>
          </a:xfrm>
          <a:prstGeom prst="rect">
            <a:avLst/>
          </a:prstGeom>
        </p:spPr>
      </p:pic>
      <p:sp>
        <p:nvSpPr>
          <p:cNvPr id="11" name="Rectangle 10">
            <a:extLst>
              <a:ext uri="{FF2B5EF4-FFF2-40B4-BE49-F238E27FC236}">
                <a16:creationId xmlns:a16="http://schemas.microsoft.com/office/drawing/2014/main" id="{E4AEFA6A-E623-CF1A-3DDF-C38D3A7E2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5884" y="934542"/>
            <a:ext cx="10321575" cy="499093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FF6D85-4A96-948E-864E-EC0FA9D132F6}"/>
              </a:ext>
            </a:extLst>
          </p:cNvPr>
          <p:cNvSpPr>
            <a:spLocks noGrp="1"/>
          </p:cNvSpPr>
          <p:nvPr>
            <p:ph type="ctrTitle"/>
          </p:nvPr>
        </p:nvSpPr>
        <p:spPr>
          <a:xfrm>
            <a:off x="1230675" y="516607"/>
            <a:ext cx="6835051" cy="1828800"/>
          </a:xfrm>
        </p:spPr>
        <p:txBody>
          <a:bodyPr anchor="b">
            <a:normAutofit/>
          </a:bodyPr>
          <a:lstStyle/>
          <a:p>
            <a:r>
              <a:rPr lang="en-US" sz="3200" b="1" u="sng" spc="25" dirty="0">
                <a:latin typeface="Times New Roman" panose="02020603050405020304" pitchFamily="18" charset="0"/>
                <a:cs typeface="Times New Roman" panose="02020603050405020304" pitchFamily="18" charset="0"/>
              </a:rPr>
              <a:t>W</a:t>
            </a:r>
            <a:r>
              <a:rPr lang="en-US" sz="3200" b="1" u="sng" spc="-20" dirty="0">
                <a:latin typeface="Times New Roman" panose="02020603050405020304" pitchFamily="18" charset="0"/>
                <a:cs typeface="Times New Roman" panose="02020603050405020304" pitchFamily="18" charset="0"/>
              </a:rPr>
              <a:t>H</a:t>
            </a:r>
            <a:r>
              <a:rPr lang="en-US" sz="3200" b="1" u="sng" spc="20" dirty="0">
                <a:latin typeface="Times New Roman" panose="02020603050405020304" pitchFamily="18" charset="0"/>
                <a:cs typeface="Times New Roman" panose="02020603050405020304" pitchFamily="18" charset="0"/>
              </a:rPr>
              <a:t>O</a:t>
            </a:r>
            <a:r>
              <a:rPr lang="en-US" sz="3200" b="1" u="sng" spc="-235" dirty="0">
                <a:latin typeface="Times New Roman" panose="02020603050405020304" pitchFamily="18" charset="0"/>
                <a:cs typeface="Times New Roman" panose="02020603050405020304" pitchFamily="18" charset="0"/>
              </a:rPr>
              <a:t> </a:t>
            </a:r>
            <a:r>
              <a:rPr lang="en-US" sz="3200" b="1" u="sng" spc="-10" dirty="0">
                <a:latin typeface="Times New Roman" panose="02020603050405020304" pitchFamily="18" charset="0"/>
                <a:cs typeface="Times New Roman" panose="02020603050405020304" pitchFamily="18" charset="0"/>
              </a:rPr>
              <a:t>AR</a:t>
            </a:r>
            <a:r>
              <a:rPr lang="en-US" sz="3200" b="1" u="sng" spc="15" dirty="0">
                <a:latin typeface="Times New Roman" panose="02020603050405020304" pitchFamily="18" charset="0"/>
                <a:cs typeface="Times New Roman" panose="02020603050405020304" pitchFamily="18" charset="0"/>
              </a:rPr>
              <a:t>E</a:t>
            </a:r>
            <a:r>
              <a:rPr lang="en-US" sz="3200" b="1" u="sng" spc="-35" dirty="0">
                <a:latin typeface="Times New Roman" panose="02020603050405020304" pitchFamily="18" charset="0"/>
                <a:cs typeface="Times New Roman" panose="02020603050405020304" pitchFamily="18" charset="0"/>
              </a:rPr>
              <a:t> </a:t>
            </a:r>
            <a:r>
              <a:rPr lang="en-US" sz="3200" b="1" u="sng" spc="-10" dirty="0">
                <a:latin typeface="Times New Roman" panose="02020603050405020304" pitchFamily="18" charset="0"/>
                <a:cs typeface="Times New Roman" panose="02020603050405020304" pitchFamily="18" charset="0"/>
              </a:rPr>
              <a:t>T</a:t>
            </a:r>
            <a:r>
              <a:rPr lang="en-US" sz="3200" b="1" u="sng" spc="-15" dirty="0">
                <a:latin typeface="Times New Roman" panose="02020603050405020304" pitchFamily="18" charset="0"/>
                <a:cs typeface="Times New Roman" panose="02020603050405020304" pitchFamily="18" charset="0"/>
              </a:rPr>
              <a:t>H</a:t>
            </a:r>
            <a:r>
              <a:rPr lang="en-US" sz="3200" b="1" u="sng" spc="15" dirty="0">
                <a:latin typeface="Times New Roman" panose="02020603050405020304" pitchFamily="18" charset="0"/>
                <a:cs typeface="Times New Roman" panose="02020603050405020304" pitchFamily="18" charset="0"/>
              </a:rPr>
              <a:t>E</a:t>
            </a:r>
            <a:r>
              <a:rPr lang="en-US" sz="3200" b="1" u="sng" spc="-35" dirty="0">
                <a:latin typeface="Times New Roman" panose="02020603050405020304" pitchFamily="18" charset="0"/>
                <a:cs typeface="Times New Roman" panose="02020603050405020304" pitchFamily="18" charset="0"/>
              </a:rPr>
              <a:t> </a:t>
            </a:r>
            <a:r>
              <a:rPr lang="en-US" sz="3200" b="1" u="sng" spc="-20" dirty="0">
                <a:latin typeface="Times New Roman" panose="02020603050405020304" pitchFamily="18" charset="0"/>
                <a:cs typeface="Times New Roman" panose="02020603050405020304" pitchFamily="18" charset="0"/>
              </a:rPr>
              <a:t>E</a:t>
            </a:r>
            <a:r>
              <a:rPr lang="en-US" sz="3200" b="1" u="sng" spc="30" dirty="0">
                <a:latin typeface="Times New Roman" panose="02020603050405020304" pitchFamily="18" charset="0"/>
                <a:cs typeface="Times New Roman" panose="02020603050405020304" pitchFamily="18" charset="0"/>
              </a:rPr>
              <a:t>N</a:t>
            </a:r>
            <a:r>
              <a:rPr lang="en-US" sz="3200" b="1" u="sng" spc="15" dirty="0">
                <a:latin typeface="Times New Roman" panose="02020603050405020304" pitchFamily="18" charset="0"/>
                <a:cs typeface="Times New Roman" panose="02020603050405020304" pitchFamily="18" charset="0"/>
              </a:rPr>
              <a:t>D</a:t>
            </a:r>
            <a:r>
              <a:rPr lang="en-US" sz="3200" b="1" u="sng" spc="-45" dirty="0">
                <a:latin typeface="Times New Roman" panose="02020603050405020304" pitchFamily="18" charset="0"/>
                <a:cs typeface="Times New Roman" panose="02020603050405020304" pitchFamily="18" charset="0"/>
              </a:rPr>
              <a:t> </a:t>
            </a:r>
            <a:r>
              <a:rPr lang="en-US" sz="3200" b="1" u="sng" dirty="0">
                <a:latin typeface="Times New Roman" panose="02020603050405020304" pitchFamily="18" charset="0"/>
                <a:cs typeface="Times New Roman" panose="02020603050405020304" pitchFamily="18" charset="0"/>
              </a:rPr>
              <a:t>U</a:t>
            </a:r>
            <a:r>
              <a:rPr lang="en-US" sz="3200" b="1" u="sng" spc="10" dirty="0">
                <a:latin typeface="Times New Roman" panose="02020603050405020304" pitchFamily="18" charset="0"/>
                <a:cs typeface="Times New Roman" panose="02020603050405020304" pitchFamily="18" charset="0"/>
              </a:rPr>
              <a:t>S</a:t>
            </a:r>
            <a:r>
              <a:rPr lang="en-US" sz="3200" b="1" u="sng" spc="-25" dirty="0">
                <a:latin typeface="Times New Roman" panose="02020603050405020304" pitchFamily="18" charset="0"/>
                <a:cs typeface="Times New Roman" panose="02020603050405020304" pitchFamily="18" charset="0"/>
              </a:rPr>
              <a:t>E</a:t>
            </a:r>
            <a:r>
              <a:rPr lang="en-US" sz="3200" b="1" u="sng" spc="-10" dirty="0">
                <a:latin typeface="Times New Roman" panose="02020603050405020304" pitchFamily="18" charset="0"/>
                <a:cs typeface="Times New Roman" panose="02020603050405020304" pitchFamily="18" charset="0"/>
              </a:rPr>
              <a:t>R</a:t>
            </a:r>
            <a:r>
              <a:rPr lang="en-US" sz="3200" b="1" u="sng" spc="5" dirty="0">
                <a:latin typeface="Times New Roman" panose="02020603050405020304" pitchFamily="18" charset="0"/>
                <a:cs typeface="Times New Roman" panose="02020603050405020304" pitchFamily="18" charset="0"/>
              </a:rPr>
              <a:t>S?</a:t>
            </a:r>
            <a:br>
              <a:rPr lang="en-US" sz="3200" b="1" u="sng" dirty="0">
                <a:latin typeface="Times New Roman" panose="02020603050405020304" pitchFamily="18"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4B80262F-14B4-7C5A-5049-ABA53896A19E}"/>
              </a:ext>
            </a:extLst>
          </p:cNvPr>
          <p:cNvSpPr>
            <a:spLocks noGrp="1"/>
          </p:cNvSpPr>
          <p:nvPr>
            <p:ph type="subTitle" idx="1"/>
          </p:nvPr>
        </p:nvSpPr>
        <p:spPr>
          <a:xfrm>
            <a:off x="1374385" y="1927472"/>
            <a:ext cx="5730915" cy="467952"/>
          </a:xfrm>
        </p:spPr>
        <p:txBody>
          <a:bodyPr anchor="t">
            <a:noAutofit/>
          </a:bodyPr>
          <a:lstStyle/>
          <a:p>
            <a:pPr algn="just"/>
            <a:r>
              <a:rPr lang="en-US" sz="1600" b="1" dirty="0">
                <a:latin typeface="Times New Roman" panose="02020603050405020304" pitchFamily="18" charset="0"/>
                <a:cs typeface="Times New Roman" panose="02020603050405020304" pitchFamily="18" charset="0"/>
              </a:rPr>
              <a:t>The End users of the Employee Performance Analysis are:</a:t>
            </a:r>
          </a:p>
          <a:p>
            <a:pPr marL="342900" indent="-342900" algn="just">
              <a:buFont typeface="+mj-lt"/>
              <a:buAutoNum type="arabicPeriod"/>
            </a:pPr>
            <a:r>
              <a:rPr lang="en-US" sz="1400" b="1" dirty="0">
                <a:solidFill>
                  <a:schemeClr val="accent5">
                    <a:lumMod val="50000"/>
                  </a:schemeClr>
                </a:solidFill>
                <a:latin typeface="Times New Roman" panose="02020603050405020304" pitchFamily="18" charset="0"/>
                <a:cs typeface="Times New Roman" panose="02020603050405020304" pitchFamily="18" charset="0"/>
              </a:rPr>
              <a:t>The Employees: </a:t>
            </a:r>
            <a:r>
              <a:rPr lang="en-US" sz="1400" b="1" dirty="0">
                <a:latin typeface="Times New Roman" panose="02020603050405020304" pitchFamily="18" charset="0"/>
                <a:cs typeface="Times New Roman" panose="02020603050405020304" pitchFamily="18" charset="0"/>
              </a:rPr>
              <a:t>The employees are being one of the end users of the employees performance analysis data as they use this data to find the level of performance and to compare themselves with other employees. Sometimes, they use these data to claim exclusive perks and benefits from the company.</a:t>
            </a:r>
          </a:p>
          <a:p>
            <a:pPr marL="342900" indent="-342900" algn="just">
              <a:buFont typeface="+mj-lt"/>
              <a:buAutoNum type="arabicPeriod"/>
            </a:pPr>
            <a:r>
              <a:rPr lang="en-US" sz="1400" b="1" dirty="0">
                <a:solidFill>
                  <a:schemeClr val="accent5">
                    <a:lumMod val="50000"/>
                  </a:schemeClr>
                </a:solidFill>
                <a:latin typeface="Times New Roman" panose="02020603050405020304" pitchFamily="18" charset="0"/>
                <a:cs typeface="Times New Roman" panose="02020603050405020304" pitchFamily="18" charset="0"/>
              </a:rPr>
              <a:t>The Organizations: </a:t>
            </a:r>
            <a:r>
              <a:rPr lang="en-US" sz="1400" b="1" dirty="0">
                <a:latin typeface="Times New Roman" panose="02020603050405020304" pitchFamily="18" charset="0"/>
                <a:cs typeface="Times New Roman" panose="02020603050405020304" pitchFamily="18" charset="0"/>
              </a:rPr>
              <a:t>Organizations use these data for several purposes ranging from training and development of employees to retention and performance appraisal of the employees. </a:t>
            </a:r>
          </a:p>
          <a:p>
            <a:pPr marL="342900" indent="-342900" algn="just">
              <a:buFont typeface="+mj-lt"/>
              <a:buAutoNum type="arabicPeriod"/>
            </a:pPr>
            <a:r>
              <a:rPr lang="en-US" sz="1400" b="1" dirty="0">
                <a:solidFill>
                  <a:schemeClr val="accent5">
                    <a:lumMod val="50000"/>
                  </a:schemeClr>
                </a:solidFill>
                <a:latin typeface="Times New Roman" panose="02020603050405020304" pitchFamily="18" charset="0"/>
                <a:cs typeface="Times New Roman" panose="02020603050405020304" pitchFamily="18" charset="0"/>
              </a:rPr>
              <a:t>Other Organizations: </a:t>
            </a:r>
            <a:r>
              <a:rPr lang="en-US" sz="1400" b="1" dirty="0">
                <a:latin typeface="Times New Roman" panose="02020603050405020304" pitchFamily="18" charset="0"/>
                <a:cs typeface="Times New Roman" panose="02020603050405020304" pitchFamily="18" charset="0"/>
              </a:rPr>
              <a:t>In rare cases, other organizations for the purpose of recruiting employees who were previously working in the organization. They use this data to know about the performance of the employee.</a:t>
            </a:r>
            <a:endParaRPr lang="en-IN" sz="1400" b="1" dirty="0">
              <a:latin typeface="Times New Roman" panose="02020603050405020304" pitchFamily="18" charset="0"/>
              <a:cs typeface="Times New Roman" panose="02020603050405020304" pitchFamily="18" charset="0"/>
            </a:endParaRPr>
          </a:p>
          <a:p>
            <a:endParaRPr lang="en-US" sz="1400" dirty="0"/>
          </a:p>
        </p:txBody>
      </p:sp>
    </p:spTree>
    <p:extLst>
      <p:ext uri="{BB962C8B-B14F-4D97-AF65-F5344CB8AC3E}">
        <p14:creationId xmlns:p14="http://schemas.microsoft.com/office/powerpoint/2010/main" val="3174377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7E26772-EAFC-10BB-4659-99BF2A8A15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olographic neon on a shiny background">
            <a:extLst>
              <a:ext uri="{FF2B5EF4-FFF2-40B4-BE49-F238E27FC236}">
                <a16:creationId xmlns:a16="http://schemas.microsoft.com/office/drawing/2014/main" id="{8EEBD37F-CAF9-9BE9-BC34-B154C7437E95}"/>
              </a:ext>
            </a:extLst>
          </p:cNvPr>
          <p:cNvPicPr>
            <a:picLocks noChangeAspect="1"/>
          </p:cNvPicPr>
          <p:nvPr/>
        </p:nvPicPr>
        <p:blipFill>
          <a:blip r:embed="rId2"/>
          <a:srcRect l="28713" r="26045" b="-1"/>
          <a:stretch/>
        </p:blipFill>
        <p:spPr>
          <a:xfrm>
            <a:off x="7543800" y="10"/>
            <a:ext cx="4648202" cy="6857990"/>
          </a:xfrm>
          <a:prstGeom prst="rect">
            <a:avLst/>
          </a:prstGeom>
        </p:spPr>
      </p:pic>
      <p:sp>
        <p:nvSpPr>
          <p:cNvPr id="11" name="Rectangle 10">
            <a:extLst>
              <a:ext uri="{FF2B5EF4-FFF2-40B4-BE49-F238E27FC236}">
                <a16:creationId xmlns:a16="http://schemas.microsoft.com/office/drawing/2014/main" id="{E4AEFA6A-E623-CF1A-3DDF-C38D3A7E2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5884" y="934542"/>
            <a:ext cx="10321575" cy="499093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FF6D85-4A96-948E-864E-EC0FA9D132F6}"/>
              </a:ext>
            </a:extLst>
          </p:cNvPr>
          <p:cNvSpPr>
            <a:spLocks noGrp="1"/>
          </p:cNvSpPr>
          <p:nvPr>
            <p:ph type="ctrTitle"/>
          </p:nvPr>
        </p:nvSpPr>
        <p:spPr>
          <a:xfrm>
            <a:off x="1208031" y="924472"/>
            <a:ext cx="6535432" cy="1828800"/>
          </a:xfrm>
        </p:spPr>
        <p:txBody>
          <a:bodyPr anchor="b">
            <a:normAutofit/>
          </a:bodyPr>
          <a:lstStyle/>
          <a:p>
            <a:r>
              <a:rPr lang="en-IN" sz="3200" b="1" u="sng" spc="10" dirty="0">
                <a:latin typeface="Times New Roman" panose="02020603050405020304" pitchFamily="18" charset="0"/>
                <a:cs typeface="Times New Roman" panose="02020603050405020304" pitchFamily="18" charset="0"/>
              </a:rPr>
              <a:t>O</a:t>
            </a:r>
            <a:r>
              <a:rPr lang="en-IN" sz="3200" b="1" u="sng" spc="25" dirty="0">
                <a:latin typeface="Times New Roman" panose="02020603050405020304" pitchFamily="18" charset="0"/>
                <a:cs typeface="Times New Roman" panose="02020603050405020304" pitchFamily="18" charset="0"/>
              </a:rPr>
              <a:t>U</a:t>
            </a:r>
            <a:r>
              <a:rPr lang="en-IN" sz="3200" b="1" u="sng" dirty="0">
                <a:latin typeface="Times New Roman" panose="02020603050405020304" pitchFamily="18" charset="0"/>
                <a:cs typeface="Times New Roman" panose="02020603050405020304" pitchFamily="18" charset="0"/>
              </a:rPr>
              <a:t>R</a:t>
            </a:r>
            <a:r>
              <a:rPr lang="en-IN" sz="3200" b="1" u="sng" spc="5" dirty="0">
                <a:latin typeface="Times New Roman" panose="02020603050405020304" pitchFamily="18" charset="0"/>
                <a:cs typeface="Times New Roman" panose="02020603050405020304" pitchFamily="18" charset="0"/>
              </a:rPr>
              <a:t> </a:t>
            </a:r>
            <a:r>
              <a:rPr lang="en-IN" sz="3200" b="1" u="sng" spc="25" dirty="0">
                <a:latin typeface="Times New Roman" panose="02020603050405020304" pitchFamily="18" charset="0"/>
                <a:cs typeface="Times New Roman" panose="02020603050405020304" pitchFamily="18" charset="0"/>
              </a:rPr>
              <a:t>S</a:t>
            </a:r>
            <a:r>
              <a:rPr lang="en-IN" sz="3200" b="1" u="sng" spc="10" dirty="0">
                <a:latin typeface="Times New Roman" panose="02020603050405020304" pitchFamily="18" charset="0"/>
                <a:cs typeface="Times New Roman" panose="02020603050405020304" pitchFamily="18" charset="0"/>
              </a:rPr>
              <a:t>O</a:t>
            </a:r>
            <a:r>
              <a:rPr lang="en-IN" sz="3200" b="1" u="sng" spc="25" dirty="0">
                <a:latin typeface="Times New Roman" panose="02020603050405020304" pitchFamily="18" charset="0"/>
                <a:cs typeface="Times New Roman" panose="02020603050405020304" pitchFamily="18" charset="0"/>
              </a:rPr>
              <a:t>LU</a:t>
            </a:r>
            <a:r>
              <a:rPr lang="en-IN" sz="3200" b="1" u="sng" spc="-35" dirty="0">
                <a:latin typeface="Times New Roman" panose="02020603050405020304" pitchFamily="18" charset="0"/>
                <a:cs typeface="Times New Roman" panose="02020603050405020304" pitchFamily="18" charset="0"/>
              </a:rPr>
              <a:t>T</a:t>
            </a:r>
            <a:r>
              <a:rPr lang="en-IN" sz="3200" b="1" u="sng" spc="-30" dirty="0">
                <a:latin typeface="Times New Roman" panose="02020603050405020304" pitchFamily="18" charset="0"/>
                <a:cs typeface="Times New Roman" panose="02020603050405020304" pitchFamily="18" charset="0"/>
              </a:rPr>
              <a:t>I</a:t>
            </a:r>
            <a:r>
              <a:rPr lang="en-IN" sz="3200" b="1" u="sng" spc="10" dirty="0">
                <a:latin typeface="Times New Roman" panose="02020603050405020304" pitchFamily="18" charset="0"/>
                <a:cs typeface="Times New Roman" panose="02020603050405020304" pitchFamily="18" charset="0"/>
              </a:rPr>
              <a:t>O</a:t>
            </a:r>
            <a:r>
              <a:rPr lang="en-IN" sz="3200" b="1" u="sng" dirty="0">
                <a:latin typeface="Times New Roman" panose="02020603050405020304" pitchFamily="18" charset="0"/>
                <a:cs typeface="Times New Roman" panose="02020603050405020304" pitchFamily="18" charset="0"/>
              </a:rPr>
              <a:t>N</a:t>
            </a:r>
            <a:r>
              <a:rPr lang="en-IN" sz="3200" b="1" u="sng" spc="-345" dirty="0">
                <a:latin typeface="Times New Roman" panose="02020603050405020304" pitchFamily="18" charset="0"/>
                <a:cs typeface="Times New Roman" panose="02020603050405020304" pitchFamily="18" charset="0"/>
              </a:rPr>
              <a:t> </a:t>
            </a:r>
            <a:r>
              <a:rPr lang="en-IN" sz="3200" b="1" u="sng" spc="-35" dirty="0">
                <a:latin typeface="Times New Roman" panose="02020603050405020304" pitchFamily="18" charset="0"/>
                <a:cs typeface="Times New Roman" panose="02020603050405020304" pitchFamily="18" charset="0"/>
              </a:rPr>
              <a:t>A</a:t>
            </a:r>
            <a:r>
              <a:rPr lang="en-IN" sz="3200" b="1" u="sng" spc="-5" dirty="0">
                <a:latin typeface="Times New Roman" panose="02020603050405020304" pitchFamily="18" charset="0"/>
                <a:cs typeface="Times New Roman" panose="02020603050405020304" pitchFamily="18" charset="0"/>
              </a:rPr>
              <a:t>N</a:t>
            </a:r>
            <a:r>
              <a:rPr lang="en-IN" sz="3200" b="1" u="sng" dirty="0">
                <a:latin typeface="Times New Roman" panose="02020603050405020304" pitchFamily="18" charset="0"/>
                <a:cs typeface="Times New Roman" panose="02020603050405020304" pitchFamily="18" charset="0"/>
              </a:rPr>
              <a:t>D</a:t>
            </a:r>
            <a:r>
              <a:rPr lang="en-IN" sz="3200" b="1" u="sng" spc="35" dirty="0">
                <a:latin typeface="Times New Roman" panose="02020603050405020304" pitchFamily="18" charset="0"/>
                <a:cs typeface="Times New Roman" panose="02020603050405020304" pitchFamily="18" charset="0"/>
              </a:rPr>
              <a:t> </a:t>
            </a:r>
            <a:r>
              <a:rPr lang="en-IN" sz="3200" b="1" u="sng" spc="-30" dirty="0">
                <a:latin typeface="Times New Roman" panose="02020603050405020304" pitchFamily="18" charset="0"/>
                <a:cs typeface="Times New Roman" panose="02020603050405020304" pitchFamily="18" charset="0"/>
              </a:rPr>
              <a:t>I</a:t>
            </a:r>
            <a:r>
              <a:rPr lang="en-IN" sz="3200" b="1" u="sng" spc="-35" dirty="0">
                <a:latin typeface="Times New Roman" panose="02020603050405020304" pitchFamily="18" charset="0"/>
                <a:cs typeface="Times New Roman" panose="02020603050405020304" pitchFamily="18" charset="0"/>
              </a:rPr>
              <a:t>T</a:t>
            </a:r>
            <a:r>
              <a:rPr lang="en-IN" sz="3200" b="1" u="sng" dirty="0">
                <a:latin typeface="Times New Roman" panose="02020603050405020304" pitchFamily="18" charset="0"/>
                <a:cs typeface="Times New Roman" panose="02020603050405020304" pitchFamily="18" charset="0"/>
              </a:rPr>
              <a:t>S</a:t>
            </a:r>
            <a:r>
              <a:rPr lang="en-IN" sz="3200" b="1" u="sng" spc="60" dirty="0">
                <a:latin typeface="Times New Roman" panose="02020603050405020304" pitchFamily="18" charset="0"/>
                <a:cs typeface="Times New Roman" panose="02020603050405020304" pitchFamily="18" charset="0"/>
              </a:rPr>
              <a:t> </a:t>
            </a:r>
            <a:r>
              <a:rPr lang="en-IN" sz="3200" b="1" u="sng" spc="-295" dirty="0">
                <a:latin typeface="Times New Roman" panose="02020603050405020304" pitchFamily="18" charset="0"/>
                <a:cs typeface="Times New Roman" panose="02020603050405020304" pitchFamily="18" charset="0"/>
              </a:rPr>
              <a:t>V</a:t>
            </a:r>
            <a:r>
              <a:rPr lang="en-IN" sz="3200" b="1" u="sng" spc="-35" dirty="0">
                <a:latin typeface="Times New Roman" panose="02020603050405020304" pitchFamily="18" charset="0"/>
                <a:cs typeface="Times New Roman" panose="02020603050405020304" pitchFamily="18" charset="0"/>
              </a:rPr>
              <a:t>A</a:t>
            </a:r>
            <a:r>
              <a:rPr lang="en-IN" sz="3200" b="1" u="sng" spc="25" dirty="0">
                <a:latin typeface="Times New Roman" panose="02020603050405020304" pitchFamily="18" charset="0"/>
                <a:cs typeface="Times New Roman" panose="02020603050405020304" pitchFamily="18" charset="0"/>
              </a:rPr>
              <a:t>LU</a:t>
            </a:r>
            <a:r>
              <a:rPr lang="en-IN" sz="3200" b="1" u="sng" dirty="0">
                <a:latin typeface="Times New Roman" panose="02020603050405020304" pitchFamily="18" charset="0"/>
                <a:cs typeface="Times New Roman" panose="02020603050405020304" pitchFamily="18" charset="0"/>
              </a:rPr>
              <a:t>E</a:t>
            </a:r>
            <a:r>
              <a:rPr lang="en-IN" sz="3200" b="1" u="sng" spc="-65" dirty="0">
                <a:latin typeface="Times New Roman" panose="02020603050405020304" pitchFamily="18" charset="0"/>
                <a:cs typeface="Times New Roman" panose="02020603050405020304" pitchFamily="18" charset="0"/>
              </a:rPr>
              <a:t> </a:t>
            </a:r>
            <a:r>
              <a:rPr lang="en-IN" sz="3200" b="1" u="sng" spc="-15" dirty="0">
                <a:latin typeface="Times New Roman" panose="02020603050405020304" pitchFamily="18" charset="0"/>
                <a:cs typeface="Times New Roman" panose="02020603050405020304" pitchFamily="18" charset="0"/>
              </a:rPr>
              <a:t>P</a:t>
            </a:r>
            <a:r>
              <a:rPr lang="en-IN" sz="3200" b="1" u="sng" spc="-30" dirty="0">
                <a:latin typeface="Times New Roman" panose="02020603050405020304" pitchFamily="18" charset="0"/>
                <a:cs typeface="Times New Roman" panose="02020603050405020304" pitchFamily="18" charset="0"/>
              </a:rPr>
              <a:t>R</a:t>
            </a:r>
            <a:r>
              <a:rPr lang="en-IN" sz="3200" b="1" u="sng" spc="10" dirty="0">
                <a:latin typeface="Times New Roman" panose="02020603050405020304" pitchFamily="18" charset="0"/>
                <a:cs typeface="Times New Roman" panose="02020603050405020304" pitchFamily="18" charset="0"/>
              </a:rPr>
              <a:t>O</a:t>
            </a:r>
            <a:r>
              <a:rPr lang="en-IN" sz="3200" b="1" u="sng" spc="-15" dirty="0">
                <a:latin typeface="Times New Roman" panose="02020603050405020304" pitchFamily="18" charset="0"/>
                <a:cs typeface="Times New Roman" panose="02020603050405020304" pitchFamily="18" charset="0"/>
              </a:rPr>
              <a:t>P</a:t>
            </a:r>
            <a:r>
              <a:rPr lang="en-IN" sz="3200" b="1" u="sng" spc="10" dirty="0">
                <a:latin typeface="Times New Roman" panose="02020603050405020304" pitchFamily="18" charset="0"/>
                <a:cs typeface="Times New Roman" panose="02020603050405020304" pitchFamily="18" charset="0"/>
              </a:rPr>
              <a:t>O</a:t>
            </a:r>
            <a:r>
              <a:rPr lang="en-IN" sz="3200" b="1" u="sng" spc="25" dirty="0">
                <a:latin typeface="Times New Roman" panose="02020603050405020304" pitchFamily="18" charset="0"/>
                <a:cs typeface="Times New Roman" panose="02020603050405020304" pitchFamily="18" charset="0"/>
              </a:rPr>
              <a:t>S</a:t>
            </a:r>
            <a:r>
              <a:rPr lang="en-IN" sz="3200" b="1" u="sng" spc="-30" dirty="0">
                <a:latin typeface="Times New Roman" panose="02020603050405020304" pitchFamily="18" charset="0"/>
                <a:cs typeface="Times New Roman" panose="02020603050405020304" pitchFamily="18" charset="0"/>
              </a:rPr>
              <a:t>I</a:t>
            </a:r>
            <a:r>
              <a:rPr lang="en-IN" sz="3200" b="1" u="sng" spc="-35" dirty="0">
                <a:latin typeface="Times New Roman" panose="02020603050405020304" pitchFamily="18" charset="0"/>
                <a:cs typeface="Times New Roman" panose="02020603050405020304" pitchFamily="18" charset="0"/>
              </a:rPr>
              <a:t>T</a:t>
            </a:r>
            <a:r>
              <a:rPr lang="en-IN" sz="3200" b="1" u="sng" spc="-30" dirty="0">
                <a:latin typeface="Times New Roman" panose="02020603050405020304" pitchFamily="18" charset="0"/>
                <a:cs typeface="Times New Roman" panose="02020603050405020304" pitchFamily="18" charset="0"/>
              </a:rPr>
              <a:t>I</a:t>
            </a:r>
            <a:r>
              <a:rPr lang="en-IN" sz="3200" b="1" u="sng" spc="10" dirty="0">
                <a:latin typeface="Times New Roman" panose="02020603050405020304" pitchFamily="18" charset="0"/>
                <a:cs typeface="Times New Roman" panose="02020603050405020304" pitchFamily="18" charset="0"/>
              </a:rPr>
              <a:t>O</a:t>
            </a:r>
            <a:r>
              <a:rPr lang="en-IN" sz="3200" b="1" u="sng" dirty="0">
                <a:latin typeface="Times New Roman" panose="02020603050405020304" pitchFamily="18" charset="0"/>
                <a:cs typeface="Times New Roman" panose="02020603050405020304" pitchFamily="18" charset="0"/>
              </a:rPr>
              <a:t>N</a:t>
            </a:r>
            <a:br>
              <a:rPr lang="en-US" sz="3200" b="1" dirty="0">
                <a:latin typeface="Times New Roman" panose="02020603050405020304" pitchFamily="18"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4B80262F-14B4-7C5A-5049-ABA53896A19E}"/>
              </a:ext>
            </a:extLst>
          </p:cNvPr>
          <p:cNvSpPr>
            <a:spLocks noGrp="1"/>
          </p:cNvSpPr>
          <p:nvPr>
            <p:ph type="subTitle" idx="1"/>
          </p:nvPr>
        </p:nvSpPr>
        <p:spPr>
          <a:xfrm>
            <a:off x="1303272" y="2623063"/>
            <a:ext cx="5989117" cy="695864"/>
          </a:xfrm>
        </p:spPr>
        <p:txBody>
          <a:bodyPr anchor="t">
            <a:normAutofit fontScale="25000" lnSpcReduction="20000"/>
          </a:bodyPr>
          <a:lstStyle/>
          <a:p>
            <a:pPr marL="342900" indent="-342900" algn="just">
              <a:buFont typeface="Wingdings" panose="05000000000000000000" pitchFamily="2" charset="2"/>
              <a:buChar char="q"/>
            </a:pPr>
            <a:r>
              <a:rPr lang="en-US" sz="6400" b="1" dirty="0">
                <a:solidFill>
                  <a:srgbClr val="7030A0"/>
                </a:solidFill>
                <a:latin typeface="Times New Roman" panose="02020603050405020304" pitchFamily="18" charset="0"/>
                <a:cs typeface="Times New Roman" panose="02020603050405020304" pitchFamily="18" charset="0"/>
              </a:rPr>
              <a:t>Conditional Formatting: </a:t>
            </a:r>
            <a:r>
              <a:rPr lang="en-US" sz="6400" b="1" dirty="0">
                <a:latin typeface="Times New Roman" panose="02020603050405020304" pitchFamily="18" charset="0"/>
                <a:cs typeface="Times New Roman" panose="02020603050405020304" pitchFamily="18" charset="0"/>
              </a:rPr>
              <a:t>To identify the missing values and  remove the blank/left spaces.</a:t>
            </a:r>
          </a:p>
          <a:p>
            <a:pPr marL="342900" indent="-342900" algn="just">
              <a:buFont typeface="Wingdings" panose="05000000000000000000" pitchFamily="2" charset="2"/>
              <a:buChar char="q"/>
            </a:pPr>
            <a:r>
              <a:rPr lang="en-US" sz="6400" b="1" dirty="0">
                <a:solidFill>
                  <a:srgbClr val="7030A0"/>
                </a:solidFill>
                <a:latin typeface="Times New Roman" panose="02020603050405020304" pitchFamily="18" charset="0"/>
                <a:cs typeface="Times New Roman" panose="02020603050405020304" pitchFamily="18" charset="0"/>
              </a:rPr>
              <a:t>Filtering: </a:t>
            </a:r>
            <a:r>
              <a:rPr lang="en-US" sz="6400" b="1" dirty="0">
                <a:latin typeface="Times New Roman" panose="02020603050405020304" pitchFamily="18" charset="0"/>
                <a:cs typeface="Times New Roman" panose="02020603050405020304" pitchFamily="18" charset="0"/>
              </a:rPr>
              <a:t>To  filter out or to remove the identified missing values.</a:t>
            </a:r>
          </a:p>
          <a:p>
            <a:pPr marL="342900" indent="-342900" algn="just">
              <a:buFont typeface="Wingdings" panose="05000000000000000000" pitchFamily="2" charset="2"/>
              <a:buChar char="q"/>
            </a:pPr>
            <a:r>
              <a:rPr lang="en-US" sz="6400" b="1" dirty="0">
                <a:solidFill>
                  <a:srgbClr val="7030A0"/>
                </a:solidFill>
                <a:latin typeface="Times New Roman" panose="02020603050405020304" pitchFamily="18" charset="0"/>
                <a:cs typeface="Times New Roman" panose="02020603050405020304" pitchFamily="18" charset="0"/>
              </a:rPr>
              <a:t>Formulas: </a:t>
            </a:r>
            <a:r>
              <a:rPr lang="en-US" sz="6400" b="1" dirty="0">
                <a:latin typeface="Times New Roman" panose="02020603050405020304" pitchFamily="18" charset="0"/>
                <a:cs typeface="Times New Roman" panose="02020603050405020304" pitchFamily="18" charset="0"/>
              </a:rPr>
              <a:t>To convert employee rating points to employee performance levels (IFS and TRUE).</a:t>
            </a:r>
          </a:p>
          <a:p>
            <a:pPr marL="342900" indent="-342900" algn="just">
              <a:buFont typeface="Wingdings" panose="05000000000000000000" pitchFamily="2" charset="2"/>
              <a:buChar char="q"/>
            </a:pPr>
            <a:r>
              <a:rPr lang="en-US" sz="6400" b="1" dirty="0">
                <a:solidFill>
                  <a:srgbClr val="7030A0"/>
                </a:solidFill>
                <a:latin typeface="Times New Roman" panose="02020603050405020304" pitchFamily="18" charset="0"/>
                <a:cs typeface="Times New Roman" panose="02020603050405020304" pitchFamily="18" charset="0"/>
              </a:rPr>
              <a:t>Pivot Table: </a:t>
            </a:r>
            <a:r>
              <a:rPr lang="en-US" sz="6400" b="1" dirty="0">
                <a:latin typeface="Times New Roman" panose="02020603050405020304" pitchFamily="18" charset="0"/>
                <a:cs typeface="Times New Roman" panose="02020603050405020304" pitchFamily="18" charset="0"/>
              </a:rPr>
              <a:t>To summarize the complex data into a simpler one using specific criteria namely, Gender code, Performance levels, Business units and the First name. </a:t>
            </a:r>
          </a:p>
          <a:p>
            <a:pPr marL="342900" indent="-342900" algn="just">
              <a:buFont typeface="Wingdings" panose="05000000000000000000" pitchFamily="2" charset="2"/>
              <a:buChar char="q"/>
            </a:pPr>
            <a:r>
              <a:rPr lang="en-US" sz="6400" b="1" dirty="0">
                <a:solidFill>
                  <a:srgbClr val="7030A0"/>
                </a:solidFill>
                <a:latin typeface="Times New Roman" panose="02020603050405020304" pitchFamily="18" charset="0"/>
                <a:cs typeface="Times New Roman" panose="02020603050405020304" pitchFamily="18" charset="0"/>
              </a:rPr>
              <a:t>Graphs: </a:t>
            </a:r>
            <a:r>
              <a:rPr lang="en-US" sz="6400" b="1" dirty="0">
                <a:latin typeface="Times New Roman" panose="02020603050405020304" pitchFamily="18" charset="0"/>
                <a:cs typeface="Times New Roman" panose="02020603050405020304" pitchFamily="18" charset="0"/>
              </a:rPr>
              <a:t>Pictorial representation of Data.</a:t>
            </a:r>
            <a:endParaRPr lang="en-IN" sz="6400"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4010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7E26772-EAFC-10BB-4659-99BF2A8A15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olographic neon on a shiny background">
            <a:extLst>
              <a:ext uri="{FF2B5EF4-FFF2-40B4-BE49-F238E27FC236}">
                <a16:creationId xmlns:a16="http://schemas.microsoft.com/office/drawing/2014/main" id="{8EEBD37F-CAF9-9BE9-BC34-B154C7437E95}"/>
              </a:ext>
            </a:extLst>
          </p:cNvPr>
          <p:cNvPicPr>
            <a:picLocks noChangeAspect="1"/>
          </p:cNvPicPr>
          <p:nvPr/>
        </p:nvPicPr>
        <p:blipFill>
          <a:blip r:embed="rId2"/>
          <a:srcRect l="28713" r="26045" b="-1"/>
          <a:stretch/>
        </p:blipFill>
        <p:spPr>
          <a:xfrm>
            <a:off x="7543800" y="10"/>
            <a:ext cx="4648202" cy="6857990"/>
          </a:xfrm>
          <a:prstGeom prst="rect">
            <a:avLst/>
          </a:prstGeom>
        </p:spPr>
      </p:pic>
      <p:sp>
        <p:nvSpPr>
          <p:cNvPr id="11" name="Rectangle 10">
            <a:extLst>
              <a:ext uri="{FF2B5EF4-FFF2-40B4-BE49-F238E27FC236}">
                <a16:creationId xmlns:a16="http://schemas.microsoft.com/office/drawing/2014/main" id="{E4AEFA6A-E623-CF1A-3DDF-C38D3A7E2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5884" y="934542"/>
            <a:ext cx="10321575" cy="499093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FF6D85-4A96-948E-864E-EC0FA9D132F6}"/>
              </a:ext>
            </a:extLst>
          </p:cNvPr>
          <p:cNvSpPr>
            <a:spLocks noGrp="1"/>
          </p:cNvSpPr>
          <p:nvPr>
            <p:ph type="ctrTitle"/>
          </p:nvPr>
        </p:nvSpPr>
        <p:spPr>
          <a:xfrm>
            <a:off x="1138584" y="370390"/>
            <a:ext cx="6570156" cy="1828800"/>
          </a:xfrm>
        </p:spPr>
        <p:txBody>
          <a:bodyPr anchor="b">
            <a:normAutofit/>
          </a:bodyPr>
          <a:lstStyle/>
          <a:p>
            <a:r>
              <a:rPr lang="en-IN" sz="3200" b="1" u="sng" dirty="0">
                <a:latin typeface="Times New Roman" panose="02020603050405020304" pitchFamily="18" charset="0"/>
                <a:cs typeface="Times New Roman" panose="02020603050405020304" pitchFamily="18" charset="0"/>
              </a:rPr>
              <a:t>Dataset Description</a:t>
            </a:r>
            <a:br>
              <a:rPr lang="en-IN" sz="3200" b="1" dirty="0">
                <a:latin typeface="Times New Roman" panose="02020603050405020304" pitchFamily="18"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4B80262F-14B4-7C5A-5049-ABA53896A19E}"/>
              </a:ext>
            </a:extLst>
          </p:cNvPr>
          <p:cNvSpPr>
            <a:spLocks noGrp="1"/>
          </p:cNvSpPr>
          <p:nvPr>
            <p:ph type="subTitle" idx="1"/>
          </p:nvPr>
        </p:nvSpPr>
        <p:spPr>
          <a:xfrm>
            <a:off x="1403762" y="1851258"/>
            <a:ext cx="6027186" cy="591000"/>
          </a:xfrm>
        </p:spPr>
        <p:txBody>
          <a:bodyPr anchor="t">
            <a:noAutofit/>
          </a:bodyPr>
          <a:lstStyle/>
          <a:p>
            <a:pPr algn="just"/>
            <a:r>
              <a:rPr lang="en-US" sz="1400" b="1" dirty="0">
                <a:solidFill>
                  <a:schemeClr val="accent5">
                    <a:lumMod val="50000"/>
                  </a:schemeClr>
                </a:solidFill>
                <a:latin typeface="Times New Roman" panose="02020603050405020304" pitchFamily="18" charset="0"/>
                <a:cs typeface="Times New Roman" panose="02020603050405020304" pitchFamily="18" charset="0"/>
              </a:rPr>
              <a:t>Employee dataset </a:t>
            </a:r>
            <a:r>
              <a:rPr lang="en-US" sz="1400" b="1" dirty="0">
                <a:latin typeface="Times New Roman" panose="02020603050405020304" pitchFamily="18" charset="0"/>
                <a:cs typeface="Times New Roman" panose="02020603050405020304" pitchFamily="18" charset="0"/>
              </a:rPr>
              <a:t>– Kaggle</a:t>
            </a:r>
            <a:r>
              <a:rPr lang="en-IN" sz="1400" b="1" dirty="0">
                <a:latin typeface="Times New Roman" panose="02020603050405020304" pitchFamily="18" charset="0"/>
                <a:cs typeface="Times New Roman" panose="02020603050405020304" pitchFamily="18" charset="0"/>
              </a:rPr>
              <a:t> which contained 26 features, out of which only 9 features were taken into consideration. These features are as follows:</a:t>
            </a:r>
          </a:p>
          <a:p>
            <a:pPr marL="342900" indent="-342900" algn="just">
              <a:buFont typeface="+mj-lt"/>
              <a:buAutoNum type="arabicPeriod"/>
            </a:pPr>
            <a:r>
              <a:rPr lang="en-IN" sz="1400" b="1" dirty="0">
                <a:latin typeface="Times New Roman" panose="02020603050405020304" pitchFamily="18" charset="0"/>
                <a:cs typeface="Times New Roman" panose="02020603050405020304" pitchFamily="18" charset="0"/>
              </a:rPr>
              <a:t>Employee ID number.</a:t>
            </a:r>
          </a:p>
          <a:p>
            <a:pPr marL="342900" indent="-342900" algn="just">
              <a:buFont typeface="+mj-lt"/>
              <a:buAutoNum type="arabicPeriod"/>
            </a:pPr>
            <a:r>
              <a:rPr lang="en-IN" sz="1400" b="1" dirty="0">
                <a:latin typeface="Times New Roman" panose="02020603050405020304" pitchFamily="18" charset="0"/>
                <a:cs typeface="Times New Roman" panose="02020603050405020304" pitchFamily="18" charset="0"/>
              </a:rPr>
              <a:t>First name and Last name of the Employee.</a:t>
            </a:r>
          </a:p>
          <a:p>
            <a:pPr marL="342900" indent="-342900" algn="just">
              <a:buFont typeface="+mj-lt"/>
              <a:buAutoNum type="arabicPeriod"/>
            </a:pPr>
            <a:r>
              <a:rPr lang="en-IN" sz="1400" b="1" dirty="0">
                <a:latin typeface="Times New Roman" panose="02020603050405020304" pitchFamily="18" charset="0"/>
                <a:cs typeface="Times New Roman" panose="02020603050405020304" pitchFamily="18" charset="0"/>
              </a:rPr>
              <a:t>Employment type.</a:t>
            </a:r>
          </a:p>
          <a:p>
            <a:pPr marL="342900" indent="-342900" algn="just">
              <a:buFont typeface="+mj-lt"/>
              <a:buAutoNum type="arabicPeriod"/>
            </a:pPr>
            <a:r>
              <a:rPr lang="en-IN" sz="1400" b="1" dirty="0">
                <a:latin typeface="Times New Roman" panose="02020603050405020304" pitchFamily="18" charset="0"/>
                <a:cs typeface="Times New Roman" panose="02020603050405020304" pitchFamily="18" charset="0"/>
              </a:rPr>
              <a:t>Performance Level.</a:t>
            </a:r>
          </a:p>
          <a:p>
            <a:pPr marL="342900" indent="-342900" algn="just">
              <a:buFont typeface="+mj-lt"/>
              <a:buAutoNum type="arabicPeriod"/>
            </a:pPr>
            <a:r>
              <a:rPr lang="en-IN" sz="1400" b="1" dirty="0">
                <a:latin typeface="Times New Roman" panose="02020603050405020304" pitchFamily="18" charset="0"/>
                <a:cs typeface="Times New Roman" panose="02020603050405020304" pitchFamily="18" charset="0"/>
              </a:rPr>
              <a:t>Employee Rating.</a:t>
            </a:r>
          </a:p>
          <a:p>
            <a:pPr marL="342900" indent="-342900" algn="just">
              <a:buFont typeface="+mj-lt"/>
              <a:buAutoNum type="arabicPeriod"/>
            </a:pPr>
            <a:r>
              <a:rPr lang="en-IN" sz="1400" b="1" dirty="0">
                <a:latin typeface="Times New Roman" panose="02020603050405020304" pitchFamily="18" charset="0"/>
                <a:cs typeface="Times New Roman" panose="02020603050405020304" pitchFamily="18" charset="0"/>
              </a:rPr>
              <a:t>Gender.</a:t>
            </a:r>
          </a:p>
          <a:p>
            <a:pPr marL="342900" indent="-342900" algn="just">
              <a:buFont typeface="+mj-lt"/>
              <a:buAutoNum type="arabicPeriod"/>
            </a:pPr>
            <a:r>
              <a:rPr lang="en-IN" sz="1400" b="1" dirty="0">
                <a:latin typeface="Times New Roman" panose="02020603050405020304" pitchFamily="18" charset="0"/>
                <a:cs typeface="Times New Roman" panose="02020603050405020304" pitchFamily="18" charset="0"/>
              </a:rPr>
              <a:t>Business Unit.</a:t>
            </a:r>
          </a:p>
          <a:p>
            <a:pPr marL="342900" indent="-342900" algn="just">
              <a:buFont typeface="+mj-lt"/>
              <a:buAutoNum type="arabicPeriod"/>
            </a:pPr>
            <a:r>
              <a:rPr lang="en-IN" sz="1400" b="1" dirty="0">
                <a:latin typeface="Times New Roman" panose="02020603050405020304" pitchFamily="18" charset="0"/>
                <a:cs typeface="Times New Roman" panose="02020603050405020304" pitchFamily="18" charset="0"/>
              </a:rPr>
              <a:t>Performance scores.</a:t>
            </a:r>
          </a:p>
          <a:p>
            <a:pPr marL="342900" indent="-342900" algn="just">
              <a:buFont typeface="+mj-lt"/>
              <a:buAutoNum type="arabicPeriod"/>
            </a:pPr>
            <a:r>
              <a:rPr lang="en-IN" sz="1400" b="1" dirty="0">
                <a:latin typeface="Times New Roman" panose="02020603050405020304" pitchFamily="18" charset="0"/>
                <a:cs typeface="Times New Roman" panose="02020603050405020304" pitchFamily="18" charset="0"/>
              </a:rPr>
              <a:t>Employee classification type.</a:t>
            </a:r>
            <a:endParaRPr lang="en-US" sz="1400" dirty="0"/>
          </a:p>
        </p:txBody>
      </p:sp>
    </p:spTree>
    <p:extLst>
      <p:ext uri="{BB962C8B-B14F-4D97-AF65-F5344CB8AC3E}">
        <p14:creationId xmlns:p14="http://schemas.microsoft.com/office/powerpoint/2010/main" val="2047481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7E26772-EAFC-10BB-4659-99BF2A8A15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olographic neon on a shiny background">
            <a:extLst>
              <a:ext uri="{FF2B5EF4-FFF2-40B4-BE49-F238E27FC236}">
                <a16:creationId xmlns:a16="http://schemas.microsoft.com/office/drawing/2014/main" id="{8EEBD37F-CAF9-9BE9-BC34-B154C7437E95}"/>
              </a:ext>
            </a:extLst>
          </p:cNvPr>
          <p:cNvPicPr>
            <a:picLocks noChangeAspect="1"/>
          </p:cNvPicPr>
          <p:nvPr/>
        </p:nvPicPr>
        <p:blipFill>
          <a:blip r:embed="rId2"/>
          <a:srcRect l="28713" r="26045" b="-1"/>
          <a:stretch/>
        </p:blipFill>
        <p:spPr>
          <a:xfrm>
            <a:off x="7543800" y="10"/>
            <a:ext cx="4648202" cy="6857990"/>
          </a:xfrm>
          <a:prstGeom prst="rect">
            <a:avLst/>
          </a:prstGeom>
        </p:spPr>
      </p:pic>
      <p:sp>
        <p:nvSpPr>
          <p:cNvPr id="11" name="Rectangle 10">
            <a:extLst>
              <a:ext uri="{FF2B5EF4-FFF2-40B4-BE49-F238E27FC236}">
                <a16:creationId xmlns:a16="http://schemas.microsoft.com/office/drawing/2014/main" id="{E4AEFA6A-E623-CF1A-3DDF-C38D3A7E2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5884" y="934542"/>
            <a:ext cx="10321575" cy="499093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FF6D85-4A96-948E-864E-EC0FA9D132F6}"/>
              </a:ext>
            </a:extLst>
          </p:cNvPr>
          <p:cNvSpPr>
            <a:spLocks noGrp="1"/>
          </p:cNvSpPr>
          <p:nvPr>
            <p:ph type="ctrTitle"/>
          </p:nvPr>
        </p:nvSpPr>
        <p:spPr>
          <a:xfrm>
            <a:off x="934541" y="457201"/>
            <a:ext cx="7009994" cy="1828800"/>
          </a:xfrm>
        </p:spPr>
        <p:txBody>
          <a:bodyPr anchor="b">
            <a:normAutofit/>
          </a:bodyPr>
          <a:lstStyle/>
          <a:p>
            <a:r>
              <a:rPr lang="en-IN" sz="3200" b="1" u="sng" spc="15" dirty="0">
                <a:latin typeface="Times New Roman" panose="02020603050405020304" pitchFamily="18" charset="0"/>
                <a:cs typeface="Times New Roman" panose="02020603050405020304" pitchFamily="18" charset="0"/>
              </a:rPr>
              <a:t>THE</a:t>
            </a:r>
            <a:r>
              <a:rPr lang="en-IN" sz="3200" b="1" u="sng" spc="20" dirty="0">
                <a:latin typeface="Times New Roman" panose="02020603050405020304" pitchFamily="18" charset="0"/>
                <a:cs typeface="Times New Roman" panose="02020603050405020304" pitchFamily="18" charset="0"/>
              </a:rPr>
              <a:t> "</a:t>
            </a:r>
            <a:r>
              <a:rPr lang="en-IN" sz="3200" b="1" u="sng" spc="10" dirty="0">
                <a:latin typeface="Times New Roman" panose="02020603050405020304" pitchFamily="18" charset="0"/>
                <a:cs typeface="Times New Roman" panose="02020603050405020304" pitchFamily="18" charset="0"/>
              </a:rPr>
              <a:t>WOW"</a:t>
            </a:r>
            <a:r>
              <a:rPr lang="en-IN" sz="3200" b="1" u="sng" spc="85" dirty="0">
                <a:latin typeface="Times New Roman" panose="02020603050405020304" pitchFamily="18" charset="0"/>
                <a:cs typeface="Times New Roman" panose="02020603050405020304" pitchFamily="18" charset="0"/>
              </a:rPr>
              <a:t> </a:t>
            </a:r>
            <a:r>
              <a:rPr lang="en-IN" sz="3200" b="1" u="sng" spc="10" dirty="0">
                <a:latin typeface="Times New Roman" panose="02020603050405020304" pitchFamily="18" charset="0"/>
                <a:cs typeface="Times New Roman" panose="02020603050405020304" pitchFamily="18" charset="0"/>
              </a:rPr>
              <a:t>IN</a:t>
            </a:r>
            <a:r>
              <a:rPr lang="en-IN" sz="3200" b="1" u="sng" spc="-5" dirty="0">
                <a:latin typeface="Times New Roman" panose="02020603050405020304" pitchFamily="18" charset="0"/>
                <a:cs typeface="Times New Roman" panose="02020603050405020304" pitchFamily="18" charset="0"/>
              </a:rPr>
              <a:t> </a:t>
            </a:r>
            <a:r>
              <a:rPr lang="en-IN" sz="3200" b="1" u="sng" spc="15" dirty="0">
                <a:latin typeface="Times New Roman" panose="02020603050405020304" pitchFamily="18" charset="0"/>
                <a:cs typeface="Times New Roman" panose="02020603050405020304" pitchFamily="18" charset="0"/>
              </a:rPr>
              <a:t>OUR</a:t>
            </a:r>
            <a:r>
              <a:rPr lang="en-IN" sz="3200" b="1" u="sng" spc="-10" dirty="0">
                <a:latin typeface="Times New Roman" panose="02020603050405020304" pitchFamily="18" charset="0"/>
                <a:cs typeface="Times New Roman" panose="02020603050405020304" pitchFamily="18" charset="0"/>
              </a:rPr>
              <a:t> </a:t>
            </a:r>
            <a:r>
              <a:rPr lang="en-IN" sz="3200" b="1" u="sng" spc="20" dirty="0">
                <a:latin typeface="Times New Roman" panose="02020603050405020304" pitchFamily="18" charset="0"/>
                <a:cs typeface="Times New Roman" panose="02020603050405020304" pitchFamily="18" charset="0"/>
              </a:rPr>
              <a:t>SOLUTION</a:t>
            </a:r>
            <a:br>
              <a:rPr lang="en-US" sz="3200" b="1" dirty="0">
                <a:latin typeface="Times New Roman" panose="02020603050405020304" pitchFamily="18"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4B80262F-14B4-7C5A-5049-ABA53896A19E}"/>
              </a:ext>
            </a:extLst>
          </p:cNvPr>
          <p:cNvSpPr>
            <a:spLocks noGrp="1"/>
          </p:cNvSpPr>
          <p:nvPr>
            <p:ph type="subTitle" idx="1"/>
          </p:nvPr>
        </p:nvSpPr>
        <p:spPr>
          <a:xfrm>
            <a:off x="934539" y="2199190"/>
            <a:ext cx="6764999" cy="3078866"/>
          </a:xfrm>
        </p:spPr>
        <p:txBody>
          <a:bodyPr anchor="t">
            <a:normAutofit/>
          </a:bodyPr>
          <a:lstStyle/>
          <a:p>
            <a:pPr marL="342900" indent="-342900" algn="just">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The unique thing which we’ve added in our project is that we tried converting numerical data into text form.</a:t>
            </a:r>
          </a:p>
          <a:p>
            <a:pPr marL="342900" indent="-342900" algn="just">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For this purpose we took Current Employment Rating ranging from ( 1, 2, 3, 4, 5.) and converted it into Performance Levels (Very – High, High, Medium, Low.)</a:t>
            </a:r>
          </a:p>
          <a:p>
            <a:pPr marL="342900" indent="-342900" algn="just">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The formula used here is </a:t>
            </a:r>
            <a:r>
              <a:rPr lang="en-US" sz="1800" b="1" dirty="0">
                <a:solidFill>
                  <a:srgbClr val="7030A0"/>
                </a:solidFill>
                <a:latin typeface="Times New Roman" panose="02020603050405020304" pitchFamily="18" charset="0"/>
                <a:cs typeface="Times New Roman" panose="02020603050405020304" pitchFamily="18" charset="0"/>
              </a:rPr>
              <a:t>{=IFS(Z2&gt;=5,"Very High",Z2&gt;=4,"High",Z2&gt;=3,"Medium",TRUE,"Low")}</a:t>
            </a:r>
          </a:p>
          <a:p>
            <a:endParaRPr lang="en-US" dirty="0"/>
          </a:p>
        </p:txBody>
      </p:sp>
    </p:spTree>
    <p:extLst>
      <p:ext uri="{BB962C8B-B14F-4D97-AF65-F5344CB8AC3E}">
        <p14:creationId xmlns:p14="http://schemas.microsoft.com/office/powerpoint/2010/main" val="1122756598"/>
      </p:ext>
    </p:extLst>
  </p:cSld>
  <p:clrMapOvr>
    <a:masterClrMapping/>
  </p:clrMapOvr>
</p:sld>
</file>

<file path=ppt/theme/theme1.xml><?xml version="1.0" encoding="utf-8"?>
<a:theme xmlns:a="http://schemas.openxmlformats.org/drawingml/2006/main" name="LimelightVTI">
  <a:themeElements>
    <a:clrScheme name="AnalogousFromLightSeedRightStep">
      <a:dk1>
        <a:srgbClr val="000000"/>
      </a:dk1>
      <a:lt1>
        <a:srgbClr val="FFFFFF"/>
      </a:lt1>
      <a:dk2>
        <a:srgbClr val="412440"/>
      </a:dk2>
      <a:lt2>
        <a:srgbClr val="E8E4E2"/>
      </a:lt2>
      <a:accent1>
        <a:srgbClr val="81A7BB"/>
      </a:accent1>
      <a:accent2>
        <a:srgbClr val="7F8DBA"/>
      </a:accent2>
      <a:accent3>
        <a:srgbClr val="9F96C6"/>
      </a:accent3>
      <a:accent4>
        <a:srgbClr val="A27FBA"/>
      </a:accent4>
      <a:accent5>
        <a:srgbClr val="C492C3"/>
      </a:accent5>
      <a:accent6>
        <a:srgbClr val="BA7FA0"/>
      </a:accent6>
      <a:hlink>
        <a:srgbClr val="A7775C"/>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melightVTI" id="{7936DCFD-B587-41FD-9126-64F2709ED40B}" vid="{74F41540-78F1-4C56-9EAA-6FA6E9F1D776}"/>
    </a:ext>
  </a:extLst>
</a:theme>
</file>

<file path=docProps/app.xml><?xml version="1.0" encoding="utf-8"?>
<Properties xmlns="http://schemas.openxmlformats.org/officeDocument/2006/extended-properties" xmlns:vt="http://schemas.openxmlformats.org/officeDocument/2006/docPropsVTypes">
  <TotalTime>2616</TotalTime>
  <Words>1060</Words>
  <Application>Microsoft Macintosh PowerPoint</Application>
  <PresentationFormat>Widescreen</PresentationFormat>
  <Paragraphs>111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Baskerville Old Face</vt:lpstr>
      <vt:lpstr>Times New Roman</vt:lpstr>
      <vt:lpstr>Trade Gothic Next Cond</vt:lpstr>
      <vt:lpstr>Trade Gothic Next Light</vt:lpstr>
      <vt:lpstr>Wingdings</vt:lpstr>
      <vt:lpstr>LimelightVTI</vt:lpstr>
      <vt:lpstr>EMPLOYEE DATA ANALYSIS USING EXCEL</vt:lpstr>
      <vt:lpstr> PROJECT TITLE </vt:lpstr>
      <vt:lpstr>AGENDA </vt:lpstr>
      <vt:lpstr>PROBLEM STATEMENT </vt:lpstr>
      <vt:lpstr>PROJECT OVERVIEW </vt:lpstr>
      <vt:lpstr>WHO ARE THE END USERS? </vt:lpstr>
      <vt:lpstr>OUR SOLUTION AND ITS VALUE PROPOSITION </vt:lpstr>
      <vt:lpstr>Dataset Description </vt:lpstr>
      <vt:lpstr>THE "WOW" IN OUR SOLUTION </vt:lpstr>
      <vt:lpstr>MODELLING </vt:lpstr>
      <vt:lpstr>MODELLING </vt:lpstr>
      <vt:lpstr>RESULTS </vt:lpstr>
      <vt:lpstr>RESULTS </vt:lpstr>
      <vt:lpstr>RESULTS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info wetailwind</dc:creator>
  <cp:lastModifiedBy>info wetailwind</cp:lastModifiedBy>
  <cp:revision>2</cp:revision>
  <dcterms:created xsi:type="dcterms:W3CDTF">2024-08-29T14:46:12Z</dcterms:created>
  <dcterms:modified xsi:type="dcterms:W3CDTF">2024-08-31T17:24:21Z</dcterms:modified>
</cp:coreProperties>
</file>