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BC4C8-DE49-4DB1-95B3-860616B9D5A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8155F-289F-4434-8DE4-45B784EA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CFE3-0C1D-65D8-D186-9EC6009AF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598F6-6CBB-6EE1-3CC1-E8E2A30AA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B5CC-30C3-4834-F6E6-72DD8573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9748-6B8C-46BB-B262-EBDE622B7F41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85BD-7B11-67C6-61F0-A239DD55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EDFEF-C4A3-3215-3820-DFD7AA38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0F13-FB24-8ACF-0289-28349E1F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0B67A-5834-59D6-7685-CF670DA6B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BB48-FCDA-4BAA-EF22-6018E4B9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55E-FEC4-4CD8-B4D6-441068C15554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CF84-3BFF-26A3-7D78-7D22668D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6FA0-D5E1-0E29-EEEC-01819546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9457B-50DB-2524-555E-A12422B01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4963D-2029-60D5-746D-57F202DE4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5A6F-5656-2580-5101-ACA3D2A9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F3A-0557-4DAE-9466-0FED1A040C32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152E1-B09F-FFB3-8EE8-CF55FE4D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5936-6C71-EF3C-1F7D-6F071BE8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8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6AAB-151D-62BC-E571-923F2A8E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E8B0-5D9A-FF2B-92FA-2BB10D13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D256-0ED3-8FC2-1C7B-9AC892DF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F8A6-608E-4EDE-AA45-0BB05356058E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3C1F-2072-9B85-9DA2-62E4BCAE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5D988-C64E-52F4-A1F8-1D49C272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1BDE-B031-67CE-EBB9-C8CC26CC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E307-8CC8-047D-B4F8-15EC72D64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6F89A-44B8-FD35-07AD-34818B19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996-7B6C-4379-B88D-B07EE22E5904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AD08-3741-3278-BACE-D2CBCDD7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0088-B3EC-59A9-B7F1-4054FFEB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2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C1AB-499C-5BF1-F6E2-1381C2DF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E2B9-940F-284B-EEE2-4BCDDF93C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CE03-FA0B-BD94-88F4-4C4E283F6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55A77-0BB0-05AD-8718-B022BA40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29E6-F29E-4038-87F1-7C62212C8539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07E11-C129-3CA4-1211-F49271AB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1D839-8C05-7D48-8DB6-AB7DEB49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F8D-5FA0-0002-DFB4-A8DC8F89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F966-EEB5-2ADF-9F67-0CE368C0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F5C71-C769-48F4-69F6-7F5DA8A8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A132E-12EA-4DE2-D212-5E315F415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D0868-E805-C4BA-F654-5E79C53B9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C5E4F-AD49-5D67-D48F-2C64242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797-7001-465F-A5C8-257CA8C558AA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58C34-DF2B-6073-D461-672CE288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2F4BB-7B97-84F2-FBB1-207F7410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1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3BE6-36F7-2A30-8A50-A23BBE88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22841-01DD-036C-4C06-81F55715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CAC7-87FA-41BD-ADFA-E0F7CDBA62EA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248E8-3BF8-F656-7C61-197F7175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06034-8B53-E78B-8874-1E1D23C8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6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716AB-5C61-F0EB-FE04-920158F5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D130-0083-4E70-BD72-82E4493F22AC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1E5C2-5314-9907-97C6-B8E3BB62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D8CEF-28A5-C3F1-5C93-6C0132A8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E218-DF47-F3D1-1D3F-3A7547BE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0378-7584-AD38-9883-8BEB02FB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CEE9F-1E1F-77C1-6AA8-591AA7307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BA29-9F74-DB5D-78CD-099A9F5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16A-9B93-4B08-8695-5FC1EB3F1253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83BC5-012D-0A8E-202E-8B51D8EA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346EA-1183-CDC6-16EB-324881D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1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CA88-F209-B7F3-5272-5B124393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A9DD1-1AA7-E211-8BF4-C842BD459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F60AF-1D3D-B69A-5913-17BC4FA68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A6581-3F8F-BA07-A6A4-AC63E550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076-A651-4D8D-BCDF-7670FAA8E5FA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4BE5-C0C5-6920-F335-C38177AB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BDD6-3B85-7EDB-3438-7BD07DAD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E7624-53AF-9433-6689-0F5A5044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4CC6-9997-7FC8-827A-EC8BC89F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ED418-0FBA-49A1-5298-7A5079CA2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A9D1-C42C-4AD5-97F6-929BB505F61E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3691-44F3-1AF5-4A9F-DBD1EECDE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600F-E9EE-8249-A70E-388E641C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F8AD-334E-49EB-9A91-D2CE51F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5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4400-CF25-BE6C-F131-D5154915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1655762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Project Presentation On Electricity Bill  Management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156F2-D412-AD4D-06E5-1372DAB95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0718" y="3694922"/>
            <a:ext cx="4534678" cy="2136710"/>
          </a:xfrm>
        </p:spPr>
        <p:txBody>
          <a:bodyPr>
            <a:normAutofit lnSpcReduction="10000"/>
          </a:bodyPr>
          <a:lstStyle/>
          <a:p>
            <a:pPr indent="-228600" algn="l"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Laila </a:t>
            </a:r>
            <a:r>
              <a:rPr lang="en-US" dirty="0" err="1">
                <a:solidFill>
                  <a:schemeClr val="tx1"/>
                </a:solidFill>
              </a:rPr>
              <a:t>Arjumand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Zannat</a:t>
            </a:r>
            <a:endParaRPr lang="en-US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Roll:1909008</a:t>
            </a:r>
          </a:p>
          <a:p>
            <a:pPr indent="-228600" algn="l"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Dept: Electronics and Communication Engineering  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2ACC-2503-916E-0788-FDAB8B62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905069" cy="365125"/>
          </a:xfrm>
        </p:spPr>
        <p:txBody>
          <a:bodyPr/>
          <a:lstStyle/>
          <a:p>
            <a:fld id="{2DE6F8AD-334E-49EB-9A91-D2CE51FB1C84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A2BA9-F101-8B56-D0D3-C605BB2AC7BD}"/>
              </a:ext>
            </a:extLst>
          </p:cNvPr>
          <p:cNvSpPr/>
          <p:nvPr/>
        </p:nvSpPr>
        <p:spPr>
          <a:xfrm>
            <a:off x="1045029" y="653143"/>
            <a:ext cx="10571583" cy="55237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3BA68-4ED7-94F1-287B-29B7B9B65CC9}"/>
              </a:ext>
            </a:extLst>
          </p:cNvPr>
          <p:cNvSpPr/>
          <p:nvPr/>
        </p:nvSpPr>
        <p:spPr>
          <a:xfrm>
            <a:off x="6279502" y="3601616"/>
            <a:ext cx="4683967" cy="23139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357CF-5E93-37E9-A8DB-A05D6385536D}"/>
              </a:ext>
            </a:extLst>
          </p:cNvPr>
          <p:cNvCxnSpPr/>
          <p:nvPr/>
        </p:nvCxnSpPr>
        <p:spPr>
          <a:xfrm>
            <a:off x="1045029" y="2778125"/>
            <a:ext cx="10571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536B-1FB8-A492-D88B-95C807A6FD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/>
              <a:t>Project: Electricity Bill Management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9AB86-F64B-E56F-B9C2-4495267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898" y="6356350"/>
            <a:ext cx="1306286" cy="365125"/>
          </a:xfrm>
        </p:spPr>
        <p:txBody>
          <a:bodyPr/>
          <a:lstStyle/>
          <a:p>
            <a:fld id="{2DE6F8AD-334E-49EB-9A91-D2CE51FB1C8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8A8AF-54B9-517D-52A7-0949ED545AF1}"/>
              </a:ext>
            </a:extLst>
          </p:cNvPr>
          <p:cNvSpPr txBox="1"/>
          <p:nvPr/>
        </p:nvSpPr>
        <p:spPr>
          <a:xfrm>
            <a:off x="838200" y="1870075"/>
            <a:ext cx="10515600" cy="707886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Electricity Bill Management System deals with the management of Electricity Bills and customer details in the library.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2CE1F-EF6B-4DE6-00A0-153B9FC1B43B}"/>
              </a:ext>
            </a:extLst>
          </p:cNvPr>
          <p:cNvSpPr/>
          <p:nvPr/>
        </p:nvSpPr>
        <p:spPr>
          <a:xfrm>
            <a:off x="373224" y="251927"/>
            <a:ext cx="11569960" cy="6104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417165-6BB6-EE4A-B769-E4EBFE648706}"/>
              </a:ext>
            </a:extLst>
          </p:cNvPr>
          <p:cNvCxnSpPr/>
          <p:nvPr/>
        </p:nvCxnSpPr>
        <p:spPr>
          <a:xfrm>
            <a:off x="373224" y="1530220"/>
            <a:ext cx="1156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46CF5A-92A3-CB04-E999-54EB2AC30CE7}"/>
              </a:ext>
            </a:extLst>
          </p:cNvPr>
          <p:cNvSpPr txBox="1"/>
          <p:nvPr/>
        </p:nvSpPr>
        <p:spPr>
          <a:xfrm>
            <a:off x="838201" y="2968981"/>
            <a:ext cx="10515600" cy="40011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It facilitates the system of bill collection and storing information.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DA5C9-B547-F417-380D-C59BFED02371}"/>
              </a:ext>
            </a:extLst>
          </p:cNvPr>
          <p:cNvSpPr txBox="1"/>
          <p:nvPr/>
        </p:nvSpPr>
        <p:spPr>
          <a:xfrm>
            <a:off x="838200" y="3726823"/>
            <a:ext cx="10515600" cy="369332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database for electricity billing system is organized into 6 tables.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55FB4-78C2-0049-6E5D-4F6A3E54EA91}"/>
              </a:ext>
            </a:extLst>
          </p:cNvPr>
          <p:cNvSpPr txBox="1"/>
          <p:nvPr/>
        </p:nvSpPr>
        <p:spPr>
          <a:xfrm>
            <a:off x="838200" y="4660542"/>
            <a:ext cx="10515600" cy="369332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tables are Customer, Account, </a:t>
            </a:r>
            <a:r>
              <a:rPr lang="en-US" dirty="0" err="1"/>
              <a:t>Electricity_Bill</a:t>
            </a:r>
            <a:r>
              <a:rPr lang="en-US" dirty="0"/>
              <a:t>, </a:t>
            </a:r>
            <a:r>
              <a:rPr lang="en-US" dirty="0" err="1"/>
              <a:t>Elec_board</a:t>
            </a:r>
            <a:r>
              <a:rPr lang="en-US" dirty="0"/>
              <a:t>, Tariff and Invoice.</a:t>
            </a:r>
          </a:p>
        </p:txBody>
      </p:sp>
    </p:spTree>
    <p:extLst>
      <p:ext uri="{BB962C8B-B14F-4D97-AF65-F5344CB8AC3E}">
        <p14:creationId xmlns:p14="http://schemas.microsoft.com/office/powerpoint/2010/main" val="89397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1647" y="1683697"/>
            <a:ext cx="1308918" cy="35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Customer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27357" y="776992"/>
            <a:ext cx="1344489" cy="6122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ln w="0"/>
                <a:solidFill>
                  <a:srgbClr val="00B050"/>
                </a:solidFill>
                <a:cs typeface="Times New Roman" panose="02020603050405020304" pitchFamily="18" charset="0"/>
              </a:rPr>
              <a:t>Cust_id</a:t>
            </a:r>
            <a:endParaRPr lang="en-US" b="1" u="sng" dirty="0">
              <a:ln w="0"/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00409" y="2257811"/>
            <a:ext cx="1261398" cy="4033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" name="Oval 12"/>
          <p:cNvSpPr/>
          <p:nvPr/>
        </p:nvSpPr>
        <p:spPr>
          <a:xfrm>
            <a:off x="111069" y="2205736"/>
            <a:ext cx="1357379" cy="344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5" name="Oval 14"/>
          <p:cNvSpPr/>
          <p:nvPr/>
        </p:nvSpPr>
        <p:spPr>
          <a:xfrm>
            <a:off x="106110" y="906692"/>
            <a:ext cx="1118578" cy="750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cs typeface="Times New Roman" panose="02020603050405020304" pitchFamily="18" charset="0"/>
              </a:rPr>
              <a:t>Cust_name</a:t>
            </a:r>
            <a:endParaRPr lang="en-US" dirty="0">
              <a:ln w="0"/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69049" y="875691"/>
            <a:ext cx="1746195" cy="3188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Electricity_Bill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448310" y="5607788"/>
            <a:ext cx="914400" cy="480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01765" y="906692"/>
            <a:ext cx="914400" cy="504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</a:rPr>
              <a:t>Elec_board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9991" y="4542225"/>
            <a:ext cx="1314040" cy="392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63044" y="3156671"/>
            <a:ext cx="914400" cy="317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22" name="Oval 21"/>
          <p:cNvSpPr/>
          <p:nvPr/>
        </p:nvSpPr>
        <p:spPr>
          <a:xfrm>
            <a:off x="4002053" y="3783852"/>
            <a:ext cx="1171804" cy="347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00B050"/>
                </a:solidFill>
              </a:rPr>
              <a:t>Acc_id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039536" y="57372"/>
            <a:ext cx="1413457" cy="3083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Per_unit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496737" y="4319833"/>
            <a:ext cx="1250835" cy="416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Cust_id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14771" y="5135986"/>
            <a:ext cx="1556811" cy="4103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Account_no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744409" y="4279068"/>
            <a:ext cx="1043188" cy="329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9" name="Oval 28"/>
          <p:cNvSpPr/>
          <p:nvPr/>
        </p:nvSpPr>
        <p:spPr>
          <a:xfrm>
            <a:off x="4851595" y="24291"/>
            <a:ext cx="1101799" cy="4965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</a:p>
        </p:txBody>
      </p:sp>
      <p:sp>
        <p:nvSpPr>
          <p:cNvPr id="31" name="Oval 30"/>
          <p:cNvSpPr/>
          <p:nvPr/>
        </p:nvSpPr>
        <p:spPr>
          <a:xfrm>
            <a:off x="3324577" y="35898"/>
            <a:ext cx="1407531" cy="5994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00B050"/>
                </a:solidFill>
              </a:rPr>
              <a:t>Meter_number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67239" y="6023520"/>
            <a:ext cx="1463292" cy="4113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00B050"/>
                </a:solidFill>
              </a:rPr>
              <a:t>Tarif_id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849412" y="359077"/>
            <a:ext cx="1195913" cy="10151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Board_name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0717970" y="3366727"/>
            <a:ext cx="1347008" cy="5411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Tariff_id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867806" y="3907171"/>
            <a:ext cx="1340057" cy="4814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Reading_date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0789358" y="2625124"/>
            <a:ext cx="1313646" cy="5509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Eboard_id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231031" y="3947341"/>
            <a:ext cx="1899872" cy="4806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Account_no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377810" y="2226667"/>
            <a:ext cx="1404041" cy="4674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00B050"/>
                </a:solidFill>
              </a:rPr>
              <a:t>Invoice_id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849412" y="5435611"/>
            <a:ext cx="1141057" cy="9694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Tariff_type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760315" y="108313"/>
            <a:ext cx="1735622" cy="3179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00B050"/>
                </a:solidFill>
              </a:rPr>
              <a:t>Eboard_id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78635" y="1661689"/>
            <a:ext cx="1402296" cy="7787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Meter_number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Diamond 50"/>
          <p:cNvSpPr/>
          <p:nvPr/>
        </p:nvSpPr>
        <p:spPr>
          <a:xfrm>
            <a:off x="1144665" y="2841746"/>
            <a:ext cx="1400163" cy="58725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Has</a:t>
            </a:r>
          </a:p>
        </p:txBody>
      </p:sp>
      <p:cxnSp>
        <p:nvCxnSpPr>
          <p:cNvPr id="53" name="Straight Arrow Connector 52"/>
          <p:cNvCxnSpPr>
            <a:cxnSpLocks/>
            <a:endCxn id="51" idx="0"/>
          </p:cNvCxnSpPr>
          <p:nvPr/>
        </p:nvCxnSpPr>
        <p:spPr>
          <a:xfrm flipH="1">
            <a:off x="1844747" y="2207262"/>
            <a:ext cx="23937" cy="634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3546126" y="2132450"/>
            <a:ext cx="3985501" cy="10976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Consists data which are required for</a:t>
            </a:r>
          </a:p>
        </p:txBody>
      </p:sp>
      <p:cxnSp>
        <p:nvCxnSpPr>
          <p:cNvPr id="60" name="Straight Arrow Connector 59"/>
          <p:cNvCxnSpPr>
            <a:cxnSpLocks/>
            <a:stCxn id="59" idx="0"/>
            <a:endCxn id="17" idx="2"/>
          </p:cNvCxnSpPr>
          <p:nvPr/>
        </p:nvCxnSpPr>
        <p:spPr>
          <a:xfrm flipV="1">
            <a:off x="5538877" y="1194559"/>
            <a:ext cx="3270" cy="937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20" idx="0"/>
            <a:endCxn id="59" idx="2"/>
          </p:cNvCxnSpPr>
          <p:nvPr/>
        </p:nvCxnSpPr>
        <p:spPr>
          <a:xfrm flipH="1" flipV="1">
            <a:off x="5538877" y="3230076"/>
            <a:ext cx="38134" cy="131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/>
          <p:cNvSpPr/>
          <p:nvPr/>
        </p:nvSpPr>
        <p:spPr>
          <a:xfrm>
            <a:off x="6708834" y="2986886"/>
            <a:ext cx="2091963" cy="61452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Genetares</a:t>
            </a:r>
            <a:endParaRPr lang="en-US" dirty="0"/>
          </a:p>
        </p:txBody>
      </p:sp>
      <p:sp>
        <p:nvSpPr>
          <p:cNvPr id="70" name="Diamond 69"/>
          <p:cNvSpPr/>
          <p:nvPr/>
        </p:nvSpPr>
        <p:spPr>
          <a:xfrm>
            <a:off x="8704416" y="4598568"/>
            <a:ext cx="2401549" cy="57222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Calculated in</a:t>
            </a:r>
          </a:p>
        </p:txBody>
      </p:sp>
      <p:sp>
        <p:nvSpPr>
          <p:cNvPr id="71" name="Diamond 70"/>
          <p:cNvSpPr/>
          <p:nvPr/>
        </p:nvSpPr>
        <p:spPr>
          <a:xfrm>
            <a:off x="8711591" y="1657005"/>
            <a:ext cx="1982258" cy="104401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 Detail on</a:t>
            </a:r>
          </a:p>
        </p:txBody>
      </p:sp>
      <p:cxnSp>
        <p:nvCxnSpPr>
          <p:cNvPr id="78" name="Straight Arrow Connector 77"/>
          <p:cNvCxnSpPr>
            <a:cxnSpLocks/>
            <a:endCxn id="69" idx="1"/>
          </p:cNvCxnSpPr>
          <p:nvPr/>
        </p:nvCxnSpPr>
        <p:spPr>
          <a:xfrm flipV="1">
            <a:off x="6000785" y="3294149"/>
            <a:ext cx="708049" cy="17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69" idx="3"/>
            <a:endCxn id="21" idx="1"/>
          </p:cNvCxnSpPr>
          <p:nvPr/>
        </p:nvCxnSpPr>
        <p:spPr>
          <a:xfrm>
            <a:off x="8800797" y="3294149"/>
            <a:ext cx="662247" cy="2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cxnSpLocks/>
          </p:cNvCxnSpPr>
          <p:nvPr/>
        </p:nvCxnSpPr>
        <p:spPr>
          <a:xfrm>
            <a:off x="5929261" y="1194559"/>
            <a:ext cx="8684" cy="36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6019732" y="3309940"/>
            <a:ext cx="26278" cy="1228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  <a:stCxn id="19" idx="2"/>
            <a:endCxn id="71" idx="0"/>
          </p:cNvCxnSpPr>
          <p:nvPr/>
        </p:nvCxnSpPr>
        <p:spPr>
          <a:xfrm>
            <a:off x="9658965" y="1411372"/>
            <a:ext cx="43755" cy="245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cxnSpLocks/>
            <a:stCxn id="17" idx="1"/>
          </p:cNvCxnSpPr>
          <p:nvPr/>
        </p:nvCxnSpPr>
        <p:spPr>
          <a:xfrm flipH="1">
            <a:off x="4309354" y="1035125"/>
            <a:ext cx="359695" cy="346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  <a:stCxn id="71" idx="2"/>
          </p:cNvCxnSpPr>
          <p:nvPr/>
        </p:nvCxnSpPr>
        <p:spPr>
          <a:xfrm>
            <a:off x="9702720" y="2701023"/>
            <a:ext cx="54356" cy="475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 flipH="1" flipV="1">
            <a:off x="1856715" y="5771969"/>
            <a:ext cx="3723599" cy="7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  <a:endCxn id="70" idx="0"/>
          </p:cNvCxnSpPr>
          <p:nvPr/>
        </p:nvCxnSpPr>
        <p:spPr>
          <a:xfrm>
            <a:off x="9884683" y="3477451"/>
            <a:ext cx="20508" cy="112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cxnSpLocks/>
          </p:cNvCxnSpPr>
          <p:nvPr/>
        </p:nvCxnSpPr>
        <p:spPr>
          <a:xfrm flipV="1">
            <a:off x="5580314" y="4938193"/>
            <a:ext cx="0" cy="90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/>
          </p:cNvCxnSpPr>
          <p:nvPr/>
        </p:nvCxnSpPr>
        <p:spPr>
          <a:xfrm flipH="1">
            <a:off x="5986972" y="336565"/>
            <a:ext cx="374711" cy="529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cxnSpLocks/>
            <a:stCxn id="29" idx="4"/>
            <a:endCxn id="17" idx="0"/>
          </p:cNvCxnSpPr>
          <p:nvPr/>
        </p:nvCxnSpPr>
        <p:spPr>
          <a:xfrm>
            <a:off x="5402495" y="520829"/>
            <a:ext cx="139652" cy="354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  <a:stCxn id="31" idx="5"/>
          </p:cNvCxnSpPr>
          <p:nvPr/>
        </p:nvCxnSpPr>
        <p:spPr>
          <a:xfrm>
            <a:off x="4525980" y="547590"/>
            <a:ext cx="378783" cy="31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  <a:stCxn id="22" idx="5"/>
          </p:cNvCxnSpPr>
          <p:nvPr/>
        </p:nvCxnSpPr>
        <p:spPr>
          <a:xfrm>
            <a:off x="5002250" y="4080658"/>
            <a:ext cx="288355" cy="459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cxnSpLocks/>
            <a:stCxn id="25" idx="7"/>
          </p:cNvCxnSpPr>
          <p:nvPr/>
        </p:nvCxnSpPr>
        <p:spPr>
          <a:xfrm flipV="1">
            <a:off x="4743592" y="4931561"/>
            <a:ext cx="367042" cy="26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3" idx="7"/>
          </p:cNvCxnSpPr>
          <p:nvPr/>
        </p:nvCxnSpPr>
        <p:spPr>
          <a:xfrm flipH="1">
            <a:off x="1269664" y="2027332"/>
            <a:ext cx="309418" cy="228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cxnSpLocks/>
            <a:stCxn id="15" idx="5"/>
          </p:cNvCxnSpPr>
          <p:nvPr/>
        </p:nvCxnSpPr>
        <p:spPr>
          <a:xfrm>
            <a:off x="1060876" y="1547124"/>
            <a:ext cx="302625" cy="136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cxnSpLocks/>
            <a:endCxn id="4" idx="0"/>
          </p:cNvCxnSpPr>
          <p:nvPr/>
        </p:nvCxnSpPr>
        <p:spPr>
          <a:xfrm flipH="1">
            <a:off x="1916106" y="1413242"/>
            <a:ext cx="22489" cy="270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cxnSpLocks/>
          </p:cNvCxnSpPr>
          <p:nvPr/>
        </p:nvCxnSpPr>
        <p:spPr>
          <a:xfrm flipH="1" flipV="1">
            <a:off x="2435290" y="2034197"/>
            <a:ext cx="376219" cy="222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cxnSpLocks/>
            <a:stCxn id="20" idx="1"/>
            <a:endCxn id="26" idx="5"/>
          </p:cNvCxnSpPr>
          <p:nvPr/>
        </p:nvCxnSpPr>
        <p:spPr>
          <a:xfrm flipH="1" flipV="1">
            <a:off x="4634826" y="4560139"/>
            <a:ext cx="285165" cy="178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cxnSpLocks/>
            <a:stCxn id="45" idx="4"/>
            <a:endCxn id="19" idx="0"/>
          </p:cNvCxnSpPr>
          <p:nvPr/>
        </p:nvCxnSpPr>
        <p:spPr>
          <a:xfrm>
            <a:off x="9628126" y="426244"/>
            <a:ext cx="30839" cy="48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cxnSpLocks/>
            <a:stCxn id="48" idx="3"/>
            <a:endCxn id="21" idx="0"/>
          </p:cNvCxnSpPr>
          <p:nvPr/>
        </p:nvCxnSpPr>
        <p:spPr>
          <a:xfrm flipH="1">
            <a:off x="9920244" y="2326429"/>
            <a:ext cx="963752" cy="83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cxnSpLocks/>
            <a:stCxn id="40" idx="5"/>
          </p:cNvCxnSpPr>
          <p:nvPr/>
        </p:nvCxnSpPr>
        <p:spPr>
          <a:xfrm>
            <a:off x="8576234" y="2625680"/>
            <a:ext cx="903190" cy="530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cxnSpLocks/>
            <a:stCxn id="38" idx="2"/>
          </p:cNvCxnSpPr>
          <p:nvPr/>
        </p:nvCxnSpPr>
        <p:spPr>
          <a:xfrm flipH="1">
            <a:off x="10377444" y="2900609"/>
            <a:ext cx="411914" cy="254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cxnSpLocks/>
            <a:stCxn id="35" idx="1"/>
            <a:endCxn id="21" idx="3"/>
          </p:cNvCxnSpPr>
          <p:nvPr/>
        </p:nvCxnSpPr>
        <p:spPr>
          <a:xfrm flipH="1" flipV="1">
            <a:off x="10377444" y="3315548"/>
            <a:ext cx="537791" cy="130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10218449" y="3465023"/>
            <a:ext cx="308060" cy="541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cxnSpLocks/>
            <a:stCxn id="44" idx="2"/>
            <a:endCxn id="18" idx="3"/>
          </p:cNvCxnSpPr>
          <p:nvPr/>
        </p:nvCxnSpPr>
        <p:spPr>
          <a:xfrm flipH="1" flipV="1">
            <a:off x="10362710" y="5848114"/>
            <a:ext cx="486702" cy="72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  <a:stCxn id="18" idx="1"/>
            <a:endCxn id="33" idx="7"/>
          </p:cNvCxnSpPr>
          <p:nvPr/>
        </p:nvCxnSpPr>
        <p:spPr>
          <a:xfrm flipH="1">
            <a:off x="9116237" y="5848114"/>
            <a:ext cx="332073" cy="235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cxnSpLocks/>
            <a:stCxn id="34" idx="2"/>
            <a:endCxn id="19" idx="3"/>
          </p:cNvCxnSpPr>
          <p:nvPr/>
        </p:nvCxnSpPr>
        <p:spPr>
          <a:xfrm flipH="1">
            <a:off x="10116165" y="866653"/>
            <a:ext cx="733247" cy="29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cxnSpLocks/>
            <a:endCxn id="37" idx="7"/>
          </p:cNvCxnSpPr>
          <p:nvPr/>
        </p:nvCxnSpPr>
        <p:spPr>
          <a:xfrm flipH="1">
            <a:off x="9011616" y="3473950"/>
            <a:ext cx="542595" cy="503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cxnSpLocks/>
            <a:stCxn id="24" idx="2"/>
            <a:endCxn id="20" idx="3"/>
          </p:cNvCxnSpPr>
          <p:nvPr/>
        </p:nvCxnSpPr>
        <p:spPr>
          <a:xfrm flipH="1">
            <a:off x="6234031" y="4528153"/>
            <a:ext cx="262706" cy="210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756634" y="2040411"/>
            <a:ext cx="224100" cy="17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084616" y="4334518"/>
            <a:ext cx="224100" cy="17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360011" y="4299492"/>
            <a:ext cx="224100" cy="17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247961" y="1238623"/>
            <a:ext cx="224100" cy="17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5046" y="5017460"/>
            <a:ext cx="224100" cy="17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9201765" y="3335663"/>
            <a:ext cx="224100" cy="17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9652041" y="5195650"/>
            <a:ext cx="238640" cy="185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9420325" y="711515"/>
            <a:ext cx="238640" cy="185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652041" y="3488140"/>
            <a:ext cx="224100" cy="17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0A6C802-1D0E-533A-C6B5-6EEECC8E5FB5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844747" y="3429000"/>
            <a:ext cx="0" cy="2342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D889359-D3F1-8E79-D58F-C6D4F4F65FFC}"/>
              </a:ext>
            </a:extLst>
          </p:cNvPr>
          <p:cNvCxnSpPr>
            <a:stCxn id="70" idx="2"/>
            <a:endCxn id="18" idx="0"/>
          </p:cNvCxnSpPr>
          <p:nvPr/>
        </p:nvCxnSpPr>
        <p:spPr>
          <a:xfrm>
            <a:off x="9905191" y="5170789"/>
            <a:ext cx="319" cy="43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F6E556C-3E16-8BFD-9243-B0DDC6BD2AF2}"/>
              </a:ext>
            </a:extLst>
          </p:cNvPr>
          <p:cNvSpPr/>
          <p:nvPr/>
        </p:nvSpPr>
        <p:spPr>
          <a:xfrm>
            <a:off x="9528139" y="2947207"/>
            <a:ext cx="238640" cy="185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E0739C5-0A87-E67C-7432-410EF2C1E2F1}"/>
              </a:ext>
            </a:extLst>
          </p:cNvPr>
          <p:cNvSpPr/>
          <p:nvPr/>
        </p:nvSpPr>
        <p:spPr>
          <a:xfrm>
            <a:off x="5590511" y="1505553"/>
            <a:ext cx="1382758" cy="5630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Monthly_unit</a:t>
            </a:r>
            <a:endParaRPr lang="en-US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B9721173-7D61-CC36-47E6-EA98625C68FA}"/>
              </a:ext>
            </a:extLst>
          </p:cNvPr>
          <p:cNvSpPr/>
          <p:nvPr/>
        </p:nvSpPr>
        <p:spPr>
          <a:xfrm>
            <a:off x="3606345" y="1363749"/>
            <a:ext cx="1313646" cy="5509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Cust_id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C9CD5A1-A2D2-A5CE-E31E-D4A008B099BA}"/>
              </a:ext>
            </a:extLst>
          </p:cNvPr>
          <p:cNvSpPr/>
          <p:nvPr/>
        </p:nvSpPr>
        <p:spPr>
          <a:xfrm>
            <a:off x="6872444" y="735663"/>
            <a:ext cx="1313646" cy="5509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F50EFD0-7AA2-1872-22D6-0A0297171F2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6415244" y="1035125"/>
            <a:ext cx="473437" cy="1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ED8B57-457B-1774-BD53-90BF27015C29}"/>
              </a:ext>
            </a:extLst>
          </p:cNvPr>
          <p:cNvCxnSpPr>
            <a:cxnSpLocks/>
          </p:cNvCxnSpPr>
          <p:nvPr/>
        </p:nvCxnSpPr>
        <p:spPr>
          <a:xfrm flipH="1">
            <a:off x="2578007" y="1382090"/>
            <a:ext cx="394795" cy="301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D53004A-3AA1-B1C2-1AA8-B85BA3706588}"/>
              </a:ext>
            </a:extLst>
          </p:cNvPr>
          <p:cNvSpPr/>
          <p:nvPr/>
        </p:nvSpPr>
        <p:spPr>
          <a:xfrm>
            <a:off x="2747184" y="1029485"/>
            <a:ext cx="1261398" cy="4033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281594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8AE8-55AB-AA75-0DC7-42CC4363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3716"/>
          </a:xfrm>
        </p:spPr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Schema Diagram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1A0A41-4266-BA41-877F-9AD1C56F2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956758"/>
              </p:ext>
            </p:extLst>
          </p:nvPr>
        </p:nvGraphicFramePr>
        <p:xfrm>
          <a:off x="1082351" y="1567548"/>
          <a:ext cx="2668556" cy="1931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8556">
                  <a:extLst>
                    <a:ext uri="{9D8B030D-6E8A-4147-A177-3AD203B41FA5}">
                      <a16:colId xmlns:a16="http://schemas.microsoft.com/office/drawing/2014/main" val="999687496"/>
                    </a:ext>
                  </a:extLst>
                </a:gridCol>
              </a:tblGrid>
              <a:tr h="471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           </a:t>
                      </a:r>
                      <a:r>
                        <a:rPr lang="en-US" sz="1600" dirty="0">
                          <a:effectLst/>
                        </a:rPr>
                        <a:t>Customer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676254"/>
                  </a:ext>
                </a:extLst>
              </a:tr>
              <a:tr h="14602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Cust_id</a:t>
                      </a:r>
                      <a:r>
                        <a:rPr lang="en-US" sz="1400" dirty="0">
                          <a:effectLst/>
                        </a:rPr>
                        <a:t>         number (10)        (</a:t>
                      </a:r>
                      <a:r>
                        <a:rPr lang="en-US" sz="1400" dirty="0" err="1">
                          <a:effectLst/>
                        </a:rPr>
                        <a:t>p.k.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Cust_name</a:t>
                      </a:r>
                      <a:r>
                        <a:rPr lang="en-US" sz="1400" dirty="0">
                          <a:effectLst/>
                        </a:rPr>
                        <a:t>         varchar (20)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Address               varchar (15)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City                      varchar (10)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Occupation         varchar (15)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0672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950A-9B23-8D53-C2F5-551BEB3A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F8AD-334E-49EB-9A91-D2CE51FB1C8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7756D-62FD-2C2D-F0ED-E4392F55387B}"/>
              </a:ext>
            </a:extLst>
          </p:cNvPr>
          <p:cNvSpPr/>
          <p:nvPr/>
        </p:nvSpPr>
        <p:spPr>
          <a:xfrm>
            <a:off x="541176" y="365126"/>
            <a:ext cx="11383346" cy="599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C52BC5-E6ED-98EA-A0AC-58A15F50275E}"/>
              </a:ext>
            </a:extLst>
          </p:cNvPr>
          <p:cNvCxnSpPr>
            <a:cxnSpLocks/>
          </p:cNvCxnSpPr>
          <p:nvPr/>
        </p:nvCxnSpPr>
        <p:spPr>
          <a:xfrm>
            <a:off x="541176" y="1194318"/>
            <a:ext cx="11383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14C498C-50C0-1428-BE4A-38A7D3427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35178"/>
              </p:ext>
            </p:extLst>
          </p:nvPr>
        </p:nvGraphicFramePr>
        <p:xfrm>
          <a:off x="1082350" y="4066362"/>
          <a:ext cx="2668557" cy="1513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8557">
                  <a:extLst>
                    <a:ext uri="{9D8B030D-6E8A-4147-A177-3AD203B41FA5}">
                      <a16:colId xmlns:a16="http://schemas.microsoft.com/office/drawing/2014/main" val="3177474696"/>
                    </a:ext>
                  </a:extLst>
                </a:gridCol>
              </a:tblGrid>
              <a:tr h="3616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                    Account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33150"/>
                  </a:ext>
                </a:extLst>
              </a:tr>
              <a:tr h="11517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Acc_id</a:t>
                      </a:r>
                      <a:r>
                        <a:rPr lang="en-US" sz="1400" dirty="0">
                          <a:effectLst/>
                        </a:rPr>
                        <a:t>        number (05)          (</a:t>
                      </a:r>
                      <a:r>
                        <a:rPr lang="en-US" sz="1400" dirty="0" err="1">
                          <a:effectLst/>
                        </a:rPr>
                        <a:t>p.k.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Cust_id</a:t>
                      </a:r>
                      <a:r>
                        <a:rPr lang="en-US" sz="1400" dirty="0">
                          <a:effectLst/>
                        </a:rPr>
                        <a:t>       number (10)          (</a:t>
                      </a:r>
                      <a:r>
                        <a:rPr lang="en-US" sz="1400" dirty="0" err="1">
                          <a:effectLst/>
                        </a:rPr>
                        <a:t>f.k.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Account_no</a:t>
                      </a:r>
                      <a:r>
                        <a:rPr lang="en-US" sz="1400" dirty="0">
                          <a:effectLst/>
                        </a:rPr>
                        <a:t>       number (10)   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                  varchar (20)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701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B518F42-6ED5-8067-A4F7-7772B52B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28488"/>
              </p:ext>
            </p:extLst>
          </p:nvPr>
        </p:nvGraphicFramePr>
        <p:xfrm>
          <a:off x="4924424" y="1501582"/>
          <a:ext cx="3267854" cy="1997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7854">
                  <a:extLst>
                    <a:ext uri="{9D8B030D-6E8A-4147-A177-3AD203B41FA5}">
                      <a16:colId xmlns:a16="http://schemas.microsoft.com/office/drawing/2014/main" val="1127235118"/>
                    </a:ext>
                  </a:extLst>
                </a:gridCol>
              </a:tblGrid>
              <a:tr h="2853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                               Invoice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1297"/>
                  </a:ext>
                </a:extLst>
              </a:tr>
              <a:tr h="1712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Invoice_id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          number (05)       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p.k.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Account_no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       number (10) 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meter_number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  number (10)        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f.k.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Reading_date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    date(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yyyy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-mm-dd)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Eboard_id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number(05)        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f.k.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Tariff_id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number(05)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       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f.k.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36351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126A9A-E39D-E5A0-780C-C4B30917A3BA}"/>
              </a:ext>
            </a:extLst>
          </p:cNvPr>
          <p:cNvCxnSpPr>
            <a:cxnSpLocks/>
          </p:cNvCxnSpPr>
          <p:nvPr/>
        </p:nvCxnSpPr>
        <p:spPr>
          <a:xfrm>
            <a:off x="8178800" y="96297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53C173C0-70B3-0F72-6435-A064E2F81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064626"/>
              </p:ext>
            </p:extLst>
          </p:nvPr>
        </p:nvGraphicFramePr>
        <p:xfrm>
          <a:off x="4924425" y="3928186"/>
          <a:ext cx="3398482" cy="2174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8482">
                  <a:extLst>
                    <a:ext uri="{9D8B030D-6E8A-4147-A177-3AD203B41FA5}">
                      <a16:colId xmlns:a16="http://schemas.microsoft.com/office/drawing/2014/main" val="999687496"/>
                    </a:ext>
                  </a:extLst>
                </a:gridCol>
              </a:tblGrid>
              <a:tr h="5303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           </a:t>
                      </a:r>
                      <a:r>
                        <a:rPr lang="en-US" sz="1600" dirty="0" err="1">
                          <a:effectLst/>
                        </a:rPr>
                        <a:t>Electricity_Bill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676254"/>
                  </a:ext>
                </a:extLst>
              </a:tr>
              <a:tr h="1643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Meter_number</a:t>
                      </a:r>
                      <a:r>
                        <a:rPr lang="en-US" sz="1400" dirty="0">
                          <a:effectLst/>
                        </a:rPr>
                        <a:t>        number (10)          (</a:t>
                      </a:r>
                      <a:r>
                        <a:rPr lang="en-US" sz="1400" dirty="0" err="1">
                          <a:effectLst/>
                        </a:rPr>
                        <a:t>p.k.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Acc_id</a:t>
                      </a:r>
                      <a:r>
                        <a:rPr lang="en-US" sz="1400" dirty="0">
                          <a:effectLst/>
                        </a:rPr>
                        <a:t>                        number (05)           (</a:t>
                      </a:r>
                      <a:r>
                        <a:rPr lang="en-US" sz="1400" dirty="0" err="1">
                          <a:effectLst/>
                        </a:rPr>
                        <a:t>f.k.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Cust_id</a:t>
                      </a:r>
                      <a:r>
                        <a:rPr lang="en-US" sz="1400" dirty="0">
                          <a:effectLst/>
                        </a:rPr>
                        <a:t>                       number (10)          (</a:t>
                      </a:r>
                      <a:r>
                        <a:rPr lang="en-US" sz="1400" dirty="0" err="1">
                          <a:effectLst/>
                        </a:rPr>
                        <a:t>f.k.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Monthly_unit</a:t>
                      </a:r>
                      <a:r>
                        <a:rPr lang="en-US" sz="1400" dirty="0">
                          <a:effectLst/>
                        </a:rPr>
                        <a:t>           float(10)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Per_unit</a:t>
                      </a:r>
                      <a:r>
                        <a:rPr lang="en-US" sz="1400" dirty="0">
                          <a:effectLst/>
                        </a:rPr>
                        <a:t>                     float (10)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Amount                      float (10)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06728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224DBD1-2A58-B5F8-3699-BF5B7FD0B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93110"/>
              </p:ext>
            </p:extLst>
          </p:nvPr>
        </p:nvGraphicFramePr>
        <p:xfrm>
          <a:off x="8763000" y="2080724"/>
          <a:ext cx="2996683" cy="1156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6683">
                  <a:extLst>
                    <a:ext uri="{9D8B030D-6E8A-4147-A177-3AD203B41FA5}">
                      <a16:colId xmlns:a16="http://schemas.microsoft.com/office/drawing/2014/main" val="3177474696"/>
                    </a:ext>
                  </a:extLst>
                </a:gridCol>
              </a:tblGrid>
              <a:tr h="2510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                    Tariff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33150"/>
                  </a:ext>
                </a:extLst>
              </a:tr>
              <a:tr h="905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Tariff_id</a:t>
                      </a:r>
                      <a:r>
                        <a:rPr lang="en-US" sz="1400" dirty="0">
                          <a:effectLst/>
                        </a:rPr>
                        <a:t>        number (05)          (</a:t>
                      </a:r>
                      <a:r>
                        <a:rPr lang="en-US" sz="1400" dirty="0" err="1">
                          <a:effectLst/>
                        </a:rPr>
                        <a:t>p.k.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Tariff_type</a:t>
                      </a:r>
                      <a:r>
                        <a:rPr lang="en-US" sz="1400" dirty="0">
                          <a:effectLst/>
                        </a:rPr>
                        <a:t>    varchar(50)          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701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9B8E469-855E-7FBA-5070-2FAF8AC9D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9106"/>
              </p:ext>
            </p:extLst>
          </p:nvPr>
        </p:nvGraphicFramePr>
        <p:xfrm>
          <a:off x="8763000" y="3928187"/>
          <a:ext cx="2996683" cy="1156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6683">
                  <a:extLst>
                    <a:ext uri="{9D8B030D-6E8A-4147-A177-3AD203B41FA5}">
                      <a16:colId xmlns:a16="http://schemas.microsoft.com/office/drawing/2014/main" val="3177474696"/>
                    </a:ext>
                  </a:extLst>
                </a:gridCol>
              </a:tblGrid>
              <a:tr h="267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                  </a:t>
                      </a:r>
                      <a:r>
                        <a:rPr lang="en-US" sz="1400" dirty="0" err="1">
                          <a:effectLst/>
                        </a:rPr>
                        <a:t>Elec_board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33150"/>
                  </a:ext>
                </a:extLst>
              </a:tr>
              <a:tr h="8892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Eboard_id</a:t>
                      </a:r>
                      <a:r>
                        <a:rPr lang="en-US" sz="1400" dirty="0">
                          <a:effectLst/>
                        </a:rPr>
                        <a:t>        number (05)          (</a:t>
                      </a:r>
                      <a:r>
                        <a:rPr lang="en-US" sz="1400" dirty="0" err="1">
                          <a:effectLst/>
                        </a:rPr>
                        <a:t>p.k.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Board_name</a:t>
                      </a:r>
                      <a:r>
                        <a:rPr lang="en-US" sz="1400" dirty="0">
                          <a:effectLst/>
                        </a:rPr>
                        <a:t>    varchar(50)          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7019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66EE7A-3319-72C8-2370-DA71C3DE99C1}"/>
              </a:ext>
            </a:extLst>
          </p:cNvPr>
          <p:cNvCxnSpPr/>
          <p:nvPr/>
        </p:nvCxnSpPr>
        <p:spPr>
          <a:xfrm>
            <a:off x="3750907" y="2146041"/>
            <a:ext cx="335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18F4F0-B171-B570-4CA8-93A1679C5812}"/>
              </a:ext>
            </a:extLst>
          </p:cNvPr>
          <p:cNvCxnSpPr>
            <a:cxnSpLocks/>
          </p:cNvCxnSpPr>
          <p:nvPr/>
        </p:nvCxnSpPr>
        <p:spPr>
          <a:xfrm>
            <a:off x="4096138" y="2146041"/>
            <a:ext cx="0" cy="267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155461-9CDD-97BD-A947-46622938A73C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50907" y="4823034"/>
            <a:ext cx="345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4405D3-39E5-D9F7-76F1-928D7862222E}"/>
              </a:ext>
            </a:extLst>
          </p:cNvPr>
          <p:cNvCxnSpPr>
            <a:cxnSpLocks/>
          </p:cNvCxnSpPr>
          <p:nvPr/>
        </p:nvCxnSpPr>
        <p:spPr>
          <a:xfrm>
            <a:off x="4096138" y="2146041"/>
            <a:ext cx="466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F6AC07-5885-12FC-3D99-90E8EC3B2D2B}"/>
              </a:ext>
            </a:extLst>
          </p:cNvPr>
          <p:cNvCxnSpPr>
            <a:cxnSpLocks/>
          </p:cNvCxnSpPr>
          <p:nvPr/>
        </p:nvCxnSpPr>
        <p:spPr>
          <a:xfrm>
            <a:off x="4562669" y="2146041"/>
            <a:ext cx="37323" cy="2939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F04032-B50D-AC64-0B87-811B31589B76}"/>
              </a:ext>
            </a:extLst>
          </p:cNvPr>
          <p:cNvCxnSpPr>
            <a:endCxn id="37" idx="1"/>
          </p:cNvCxnSpPr>
          <p:nvPr/>
        </p:nvCxnSpPr>
        <p:spPr>
          <a:xfrm flipV="1">
            <a:off x="4599992" y="5015202"/>
            <a:ext cx="324433" cy="69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D3D8D6-8D39-D2BA-B94A-F626185C9A36}"/>
              </a:ext>
            </a:extLst>
          </p:cNvPr>
          <p:cNvCxnSpPr/>
          <p:nvPr/>
        </p:nvCxnSpPr>
        <p:spPr>
          <a:xfrm>
            <a:off x="3750907" y="4544008"/>
            <a:ext cx="1173517" cy="279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A9A02-8580-0CDB-02EF-30A76F410539}"/>
              </a:ext>
            </a:extLst>
          </p:cNvPr>
          <p:cNvCxnSpPr/>
          <p:nvPr/>
        </p:nvCxnSpPr>
        <p:spPr>
          <a:xfrm flipH="1">
            <a:off x="8192278" y="2435290"/>
            <a:ext cx="570722" cy="54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B8E924-880F-4D10-3AC6-19623B4D156A}"/>
              </a:ext>
            </a:extLst>
          </p:cNvPr>
          <p:cNvCxnSpPr/>
          <p:nvPr/>
        </p:nvCxnSpPr>
        <p:spPr>
          <a:xfrm flipH="1" flipV="1">
            <a:off x="8182363" y="2800415"/>
            <a:ext cx="580637" cy="150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B67923-B0AB-8C1B-E6F1-FE79B7D42DD8}"/>
              </a:ext>
            </a:extLst>
          </p:cNvPr>
          <p:cNvCxnSpPr/>
          <p:nvPr/>
        </p:nvCxnSpPr>
        <p:spPr>
          <a:xfrm flipH="1">
            <a:off x="4749282" y="4544008"/>
            <a:ext cx="175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D62B8A-7664-47AF-6E86-245DCDB746A5}"/>
              </a:ext>
            </a:extLst>
          </p:cNvPr>
          <p:cNvCxnSpPr>
            <a:cxnSpLocks/>
          </p:cNvCxnSpPr>
          <p:nvPr/>
        </p:nvCxnSpPr>
        <p:spPr>
          <a:xfrm flipV="1">
            <a:off x="4749282" y="2369975"/>
            <a:ext cx="0" cy="217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5498BB-8702-BD2D-DC60-6DAB40FFFEEC}"/>
              </a:ext>
            </a:extLst>
          </p:cNvPr>
          <p:cNvCxnSpPr/>
          <p:nvPr/>
        </p:nvCxnSpPr>
        <p:spPr>
          <a:xfrm>
            <a:off x="4749282" y="2360645"/>
            <a:ext cx="242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3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536B-1FB8-A492-D88B-95C807A6FD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Table for Customer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9AB86-F64B-E56F-B9C2-4495267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898" y="6356350"/>
            <a:ext cx="1306286" cy="365125"/>
          </a:xfrm>
        </p:spPr>
        <p:txBody>
          <a:bodyPr/>
          <a:lstStyle/>
          <a:p>
            <a:fld id="{2DE6F8AD-334E-49EB-9A91-D2CE51FB1C8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2CE1F-EF6B-4DE6-00A0-153B9FC1B43B}"/>
              </a:ext>
            </a:extLst>
          </p:cNvPr>
          <p:cNvSpPr/>
          <p:nvPr/>
        </p:nvSpPr>
        <p:spPr>
          <a:xfrm>
            <a:off x="373224" y="251927"/>
            <a:ext cx="11569960" cy="6104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417165-6BB6-EE4A-B769-E4EBFE648706}"/>
              </a:ext>
            </a:extLst>
          </p:cNvPr>
          <p:cNvCxnSpPr/>
          <p:nvPr/>
        </p:nvCxnSpPr>
        <p:spPr>
          <a:xfrm>
            <a:off x="373224" y="1530220"/>
            <a:ext cx="1156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4E6AF2D-F7F1-E0C4-B3A7-A218A2CB5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12" y="1803886"/>
            <a:ext cx="7305870" cy="3589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7327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536B-1FB8-A492-D88B-95C807A6FD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Account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9AB86-F64B-E56F-B9C2-4495267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898" y="6356350"/>
            <a:ext cx="1306286" cy="365125"/>
          </a:xfrm>
        </p:spPr>
        <p:txBody>
          <a:bodyPr/>
          <a:lstStyle/>
          <a:p>
            <a:fld id="{2DE6F8AD-334E-49EB-9A91-D2CE51FB1C8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2CE1F-EF6B-4DE6-00A0-153B9FC1B43B}"/>
              </a:ext>
            </a:extLst>
          </p:cNvPr>
          <p:cNvSpPr/>
          <p:nvPr/>
        </p:nvSpPr>
        <p:spPr>
          <a:xfrm>
            <a:off x="373224" y="251927"/>
            <a:ext cx="11569960" cy="6104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417165-6BB6-EE4A-B769-E4EBFE648706}"/>
              </a:ext>
            </a:extLst>
          </p:cNvPr>
          <p:cNvCxnSpPr/>
          <p:nvPr/>
        </p:nvCxnSpPr>
        <p:spPr>
          <a:xfrm>
            <a:off x="373224" y="1530220"/>
            <a:ext cx="1156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4205C2-BECA-1123-37B6-A6CF2EBDD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22" y="1875453"/>
            <a:ext cx="5479172" cy="29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7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536B-1FB8-A492-D88B-95C807A6FD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Electricity Bill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9AB86-F64B-E56F-B9C2-4495267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898" y="6356350"/>
            <a:ext cx="1306286" cy="365125"/>
          </a:xfrm>
        </p:spPr>
        <p:txBody>
          <a:bodyPr/>
          <a:lstStyle/>
          <a:p>
            <a:fld id="{2DE6F8AD-334E-49EB-9A91-D2CE51FB1C8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2CE1F-EF6B-4DE6-00A0-153B9FC1B43B}"/>
              </a:ext>
            </a:extLst>
          </p:cNvPr>
          <p:cNvSpPr/>
          <p:nvPr/>
        </p:nvSpPr>
        <p:spPr>
          <a:xfrm>
            <a:off x="373224" y="251927"/>
            <a:ext cx="11569960" cy="6104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417165-6BB6-EE4A-B769-E4EBFE648706}"/>
              </a:ext>
            </a:extLst>
          </p:cNvPr>
          <p:cNvCxnSpPr/>
          <p:nvPr/>
        </p:nvCxnSpPr>
        <p:spPr>
          <a:xfrm>
            <a:off x="373224" y="1530220"/>
            <a:ext cx="1156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B498FED-B9BB-21A2-2691-B4527B0C4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2192694"/>
            <a:ext cx="6316380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0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536B-1FB8-A492-D88B-95C807A6FD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Tariff and Electricity Board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9AB86-F64B-E56F-B9C2-4495267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898" y="6356350"/>
            <a:ext cx="1306286" cy="365125"/>
          </a:xfrm>
        </p:spPr>
        <p:txBody>
          <a:bodyPr/>
          <a:lstStyle/>
          <a:p>
            <a:fld id="{2DE6F8AD-334E-49EB-9A91-D2CE51FB1C8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2CE1F-EF6B-4DE6-00A0-153B9FC1B43B}"/>
              </a:ext>
            </a:extLst>
          </p:cNvPr>
          <p:cNvSpPr/>
          <p:nvPr/>
        </p:nvSpPr>
        <p:spPr>
          <a:xfrm>
            <a:off x="373224" y="251927"/>
            <a:ext cx="11569960" cy="6104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417165-6BB6-EE4A-B769-E4EBFE648706}"/>
              </a:ext>
            </a:extLst>
          </p:cNvPr>
          <p:cNvCxnSpPr/>
          <p:nvPr/>
        </p:nvCxnSpPr>
        <p:spPr>
          <a:xfrm>
            <a:off x="373224" y="1530220"/>
            <a:ext cx="1156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5B5DE8C-219F-67ED-AEE9-469E685C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3" y="3798911"/>
            <a:ext cx="5442012" cy="2152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5FB2E9-F167-BAE6-0DAA-86701309E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3" y="1690688"/>
            <a:ext cx="3607972" cy="17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4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536B-1FB8-A492-D88B-95C807A6FD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Invoice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9AB86-F64B-E56F-B9C2-4495267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898" y="6356350"/>
            <a:ext cx="1306286" cy="365125"/>
          </a:xfrm>
        </p:spPr>
        <p:txBody>
          <a:bodyPr/>
          <a:lstStyle/>
          <a:p>
            <a:fld id="{2DE6F8AD-334E-49EB-9A91-D2CE51FB1C8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2CE1F-EF6B-4DE6-00A0-153B9FC1B43B}"/>
              </a:ext>
            </a:extLst>
          </p:cNvPr>
          <p:cNvSpPr/>
          <p:nvPr/>
        </p:nvSpPr>
        <p:spPr>
          <a:xfrm>
            <a:off x="373224" y="251927"/>
            <a:ext cx="11569960" cy="6104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417165-6BB6-EE4A-B769-E4EBFE648706}"/>
              </a:ext>
            </a:extLst>
          </p:cNvPr>
          <p:cNvCxnSpPr/>
          <p:nvPr/>
        </p:nvCxnSpPr>
        <p:spPr>
          <a:xfrm>
            <a:off x="373224" y="1530220"/>
            <a:ext cx="1156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25FFBA6-D65F-858A-0EC0-BCF5DE762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41" y="2112885"/>
            <a:ext cx="7599284" cy="31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7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451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Project Presentation On Electricity Bill  Management System</vt:lpstr>
      <vt:lpstr>Project: Electricity Bill Management System</vt:lpstr>
      <vt:lpstr>PowerPoint Presentation</vt:lpstr>
      <vt:lpstr>Schema Diagram </vt:lpstr>
      <vt:lpstr>Table for Customer</vt:lpstr>
      <vt:lpstr>Account Table</vt:lpstr>
      <vt:lpstr>Electricity Bill Table</vt:lpstr>
      <vt:lpstr>Tariff and Electricity Board Table</vt:lpstr>
      <vt:lpstr>Invoice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On Electricity Bill  Management System</dc:title>
  <dc:creator>lenovo</dc:creator>
  <cp:lastModifiedBy>lenovo</cp:lastModifiedBy>
  <cp:revision>4</cp:revision>
  <dcterms:created xsi:type="dcterms:W3CDTF">2023-11-11T06:04:18Z</dcterms:created>
  <dcterms:modified xsi:type="dcterms:W3CDTF">2023-11-11T18:57:40Z</dcterms:modified>
</cp:coreProperties>
</file>