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a64af4de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a64af4d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a64af4d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a64af4d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a64af4de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a64af4de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a64af4d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a64af4d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a64af4de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a64af4de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64af4d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64af4d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64af4d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64af4d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a64af4d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a64af4d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a64af4de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a64af4d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64af4d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64af4d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a64af4d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a64af4d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64af4d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64af4d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a64af4d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a64af4d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7p-ybU0ag5cnISOtWkok-swBMpblW9D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Sales Data Task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-10" y="2664694"/>
            <a:ext cx="9143889" cy="2518978"/>
            <a:chOff x="711150" y="1559663"/>
            <a:chExt cx="7721575" cy="2350013"/>
          </a:xfrm>
        </p:grpSpPr>
        <p:sp>
          <p:nvSpPr>
            <p:cNvPr id="53" name="Google Shape;53;p13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-23" y="2664819"/>
            <a:ext cx="9087885" cy="2519041"/>
            <a:chOff x="710288" y="2137750"/>
            <a:chExt cx="7723197" cy="1803050"/>
          </a:xfrm>
        </p:grpSpPr>
        <p:sp>
          <p:nvSpPr>
            <p:cNvPr id="67" name="Google Shape;67;p13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was the total revenue generated in each quarter of the year? (i.e. Q1, Q2, Q3, Q4)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highest revenue is:  </a:t>
            </a:r>
            <a:r>
              <a:rPr b="1" lang="en">
                <a:solidFill>
                  <a:srgbClr val="FF0000"/>
                </a:solidFill>
              </a:rPr>
              <a:t>195,430</a:t>
            </a:r>
            <a:r>
              <a:rPr lang="en"/>
              <a:t>, From</a:t>
            </a:r>
            <a:r>
              <a:rPr b="1" lang="en">
                <a:solidFill>
                  <a:srgbClr val="FF0000"/>
                </a:solidFill>
              </a:rPr>
              <a:t> Q3</a:t>
            </a:r>
            <a:r>
              <a:rPr lang="en"/>
              <a:t> 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11144" l="6750" r="1531" t="34569"/>
          <a:stretch/>
        </p:blipFill>
        <p:spPr>
          <a:xfrm>
            <a:off x="110500" y="1631225"/>
            <a:ext cx="8922998" cy="33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Extra! </a:t>
            </a:r>
            <a:r>
              <a:rPr lang="en">
                <a:solidFill>
                  <a:schemeClr val="accent1"/>
                </a:solidFill>
              </a:rPr>
              <a:t>Which Product had the highest Quantity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highest Quantity is:  </a:t>
            </a:r>
            <a:r>
              <a:rPr b="1" lang="en">
                <a:solidFill>
                  <a:srgbClr val="FF0000"/>
                </a:solidFill>
              </a:rPr>
              <a:t>1,005</a:t>
            </a:r>
            <a:r>
              <a:rPr lang="en">
                <a:solidFill>
                  <a:schemeClr val="dk1"/>
                </a:solidFill>
              </a:rPr>
              <a:t>, From</a:t>
            </a:r>
            <a:r>
              <a:rPr b="1" lang="en">
                <a:solidFill>
                  <a:srgbClr val="FF0000"/>
                </a:solidFill>
              </a:rPr>
              <a:t> T-Shirt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11960" l="6177" r="1066" t="29669"/>
          <a:stretch/>
        </p:blipFill>
        <p:spPr>
          <a:xfrm>
            <a:off x="331238" y="1872650"/>
            <a:ext cx="8481523" cy="30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Extra! highest Revenue product of each category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-220450" y="1031175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smartPhone </a:t>
            </a:r>
            <a:r>
              <a:rPr lang="en" sz="1400"/>
              <a:t>is highest product from </a:t>
            </a:r>
            <a:r>
              <a:rPr b="1" lang="en" sz="1400">
                <a:solidFill>
                  <a:srgbClr val="FF0000"/>
                </a:solidFill>
              </a:rPr>
              <a:t>Electronics </a:t>
            </a:r>
            <a:r>
              <a:rPr lang="en" sz="1400"/>
              <a:t>with Revenue </a:t>
            </a:r>
            <a:r>
              <a:rPr b="1" lang="en" sz="1400">
                <a:solidFill>
                  <a:srgbClr val="FF0000"/>
                </a:solidFill>
              </a:rPr>
              <a:t>427,800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smartWatch </a:t>
            </a:r>
            <a:r>
              <a:rPr lang="en" sz="1400">
                <a:solidFill>
                  <a:schemeClr val="dk1"/>
                </a:solidFill>
              </a:rPr>
              <a:t>is highest product from </a:t>
            </a:r>
            <a:r>
              <a:rPr b="1" lang="en" sz="1400">
                <a:solidFill>
                  <a:srgbClr val="FF0000"/>
                </a:solidFill>
              </a:rPr>
              <a:t>Accessories </a:t>
            </a:r>
            <a:r>
              <a:rPr lang="en" sz="1400">
                <a:solidFill>
                  <a:schemeClr val="dk1"/>
                </a:solidFill>
              </a:rPr>
              <a:t>with Revenue </a:t>
            </a:r>
            <a:r>
              <a:rPr b="1" lang="en" sz="1400">
                <a:solidFill>
                  <a:srgbClr val="FF0000"/>
                </a:solidFill>
              </a:rPr>
              <a:t>58,800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Coat </a:t>
            </a:r>
            <a:r>
              <a:rPr lang="en" sz="1400">
                <a:solidFill>
                  <a:schemeClr val="dk1"/>
                </a:solidFill>
              </a:rPr>
              <a:t>is highest product from </a:t>
            </a:r>
            <a:r>
              <a:rPr b="1" lang="en" sz="1400">
                <a:solidFill>
                  <a:srgbClr val="FF0000"/>
                </a:solidFill>
              </a:rPr>
              <a:t>Clothing </a:t>
            </a:r>
            <a:r>
              <a:rPr lang="en" sz="1400">
                <a:solidFill>
                  <a:schemeClr val="dk1"/>
                </a:solidFill>
              </a:rPr>
              <a:t>with Revenue </a:t>
            </a:r>
            <a:r>
              <a:rPr b="1" lang="en" sz="1400">
                <a:solidFill>
                  <a:srgbClr val="FF0000"/>
                </a:solidFill>
              </a:rPr>
              <a:t>33,800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Sneakers </a:t>
            </a:r>
            <a:r>
              <a:rPr lang="en" sz="1400">
                <a:solidFill>
                  <a:schemeClr val="dk1"/>
                </a:solidFill>
              </a:rPr>
              <a:t>is highest product from </a:t>
            </a:r>
            <a:r>
              <a:rPr b="1" lang="en" sz="1400">
                <a:solidFill>
                  <a:srgbClr val="FF0000"/>
                </a:solidFill>
              </a:rPr>
              <a:t>shoes </a:t>
            </a:r>
            <a:r>
              <a:rPr lang="en" sz="1400">
                <a:solidFill>
                  <a:schemeClr val="dk1"/>
                </a:solidFill>
              </a:rPr>
              <a:t>with Revenue </a:t>
            </a:r>
            <a:r>
              <a:rPr b="1" lang="en" sz="1400">
                <a:solidFill>
                  <a:srgbClr val="FF0000"/>
                </a:solidFill>
              </a:rPr>
              <a:t>20,640</a:t>
            </a:r>
            <a:endParaRPr b="1" sz="1400">
              <a:solidFill>
                <a:srgbClr val="FF0000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22366" l="41301" r="35808" t="35755"/>
          <a:stretch/>
        </p:blipFill>
        <p:spPr>
          <a:xfrm>
            <a:off x="5900450" y="1326825"/>
            <a:ext cx="3243552" cy="3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70400" y="23697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83675" y="812475"/>
            <a:ext cx="82032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The average </a:t>
            </a:r>
            <a:r>
              <a:rPr b="1" lang="en"/>
              <a:t>quantity </a:t>
            </a:r>
            <a:r>
              <a:rPr lang="en"/>
              <a:t>sold is </a:t>
            </a:r>
            <a:r>
              <a:rPr b="1" lang="en">
                <a:solidFill>
                  <a:srgbClr val="FF0000"/>
                </a:solidFill>
              </a:rPr>
              <a:t>14</a:t>
            </a:r>
            <a:r>
              <a:rPr lang="en"/>
              <a:t>, the average </a:t>
            </a:r>
            <a:r>
              <a:rPr b="1" lang="en"/>
              <a:t>Revenue </a:t>
            </a:r>
            <a:r>
              <a:rPr lang="en"/>
              <a:t>is </a:t>
            </a:r>
            <a:r>
              <a:rPr b="1" lang="en">
                <a:solidFill>
                  <a:srgbClr val="FF0000"/>
                </a:solidFill>
              </a:rPr>
              <a:t>2,050</a:t>
            </a:r>
            <a:r>
              <a:rPr lang="en"/>
              <a:t>, and the </a:t>
            </a:r>
            <a:r>
              <a:rPr b="1" lang="en"/>
              <a:t>price </a:t>
            </a:r>
            <a:r>
              <a:rPr lang="en"/>
              <a:t>is </a:t>
            </a:r>
            <a:r>
              <a:rPr b="1" lang="en">
                <a:solidFill>
                  <a:srgbClr val="FF0000"/>
                </a:solidFill>
              </a:rPr>
              <a:t>210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Maximum </a:t>
            </a:r>
            <a:r>
              <a:rPr b="1" lang="en">
                <a:solidFill>
                  <a:schemeClr val="dk1"/>
                </a:solidFill>
              </a:rPr>
              <a:t>quantity </a:t>
            </a:r>
            <a:r>
              <a:rPr lang="en">
                <a:solidFill>
                  <a:schemeClr val="dk1"/>
                </a:solidFill>
              </a:rPr>
              <a:t>sold is </a:t>
            </a:r>
            <a:r>
              <a:rPr b="1" lang="en">
                <a:solidFill>
                  <a:srgbClr val="FF0000"/>
                </a:solidFill>
              </a:rPr>
              <a:t>50</a:t>
            </a:r>
            <a:r>
              <a:rPr lang="en">
                <a:solidFill>
                  <a:schemeClr val="dk1"/>
                </a:solidFill>
              </a:rPr>
              <a:t>, the Maximum </a:t>
            </a:r>
            <a:r>
              <a:rPr b="1" lang="en">
                <a:solidFill>
                  <a:schemeClr val="dk1"/>
                </a:solidFill>
              </a:rPr>
              <a:t>Revenue </a:t>
            </a:r>
            <a:r>
              <a:rPr lang="en">
                <a:solidFill>
                  <a:schemeClr val="dk1"/>
                </a:solidFill>
              </a:rPr>
              <a:t>is </a:t>
            </a:r>
            <a:r>
              <a:rPr b="1" lang="en">
                <a:solidFill>
                  <a:srgbClr val="FF0000"/>
                </a:solidFill>
              </a:rPr>
              <a:t>7,200</a:t>
            </a:r>
            <a:r>
              <a:rPr lang="en">
                <a:solidFill>
                  <a:schemeClr val="dk1"/>
                </a:solidFill>
              </a:rPr>
              <a:t>, and the Maximum </a:t>
            </a:r>
            <a:r>
              <a:rPr b="1" lang="en">
                <a:solidFill>
                  <a:schemeClr val="dk1"/>
                </a:solidFill>
              </a:rPr>
              <a:t>price </a:t>
            </a:r>
            <a:r>
              <a:rPr lang="en">
                <a:solidFill>
                  <a:schemeClr val="dk1"/>
                </a:solidFill>
              </a:rPr>
              <a:t>of product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</a:t>
            </a:r>
            <a:r>
              <a:rPr b="1" lang="en">
                <a:solidFill>
                  <a:srgbClr val="FF0000"/>
                </a:solidFill>
              </a:rPr>
              <a:t>1200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smartphone </a:t>
            </a:r>
            <a:r>
              <a:rPr lang="en">
                <a:solidFill>
                  <a:schemeClr val="dk1"/>
                </a:solidFill>
              </a:rPr>
              <a:t>product of the </a:t>
            </a:r>
            <a:r>
              <a:rPr b="1" lang="en">
                <a:solidFill>
                  <a:schemeClr val="dk1"/>
                </a:solidFill>
              </a:rPr>
              <a:t>electronics </a:t>
            </a:r>
            <a:r>
              <a:rPr lang="en">
                <a:solidFill>
                  <a:schemeClr val="dk1"/>
                </a:solidFill>
              </a:rPr>
              <a:t>category has the largest revenue and is equal to </a:t>
            </a:r>
            <a:r>
              <a:rPr b="1" lang="en">
                <a:solidFill>
                  <a:srgbClr val="FF0000"/>
                </a:solidFill>
              </a:rPr>
              <a:t>427800</a:t>
            </a:r>
            <a:r>
              <a:rPr lang="en">
                <a:solidFill>
                  <a:schemeClr val="dk1"/>
                </a:solidFill>
              </a:rPr>
              <a:t>, and the quantity sold is about </a:t>
            </a:r>
            <a:r>
              <a:rPr b="1" lang="en">
                <a:solidFill>
                  <a:srgbClr val="FF0000"/>
                </a:solidFill>
              </a:rPr>
              <a:t>750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largest quantity sold was of the </a:t>
            </a:r>
            <a:r>
              <a:rPr b="1" lang="en">
                <a:solidFill>
                  <a:schemeClr val="dk1"/>
                </a:solidFill>
              </a:rPr>
              <a:t>T-shirt</a:t>
            </a:r>
            <a:r>
              <a:rPr lang="en">
                <a:solidFill>
                  <a:schemeClr val="dk1"/>
                </a:solidFill>
              </a:rPr>
              <a:t> product belonging to the </a:t>
            </a:r>
            <a:r>
              <a:rPr b="1" lang="en">
                <a:solidFill>
                  <a:schemeClr val="dk1"/>
                </a:solidFill>
              </a:rPr>
              <a:t>clothing </a:t>
            </a:r>
            <a:r>
              <a:rPr lang="en">
                <a:solidFill>
                  <a:schemeClr val="dk1"/>
                </a:solidFill>
              </a:rPr>
              <a:t>category, and the revenue from it equals </a:t>
            </a:r>
            <a:r>
              <a:rPr b="1" lang="en">
                <a:solidFill>
                  <a:srgbClr val="FF0000"/>
                </a:solidFill>
              </a:rPr>
              <a:t>20,100</a:t>
            </a:r>
            <a:r>
              <a:rPr lang="en">
                <a:solidFill>
                  <a:schemeClr val="dk1"/>
                </a:solidFill>
              </a:rPr>
              <a:t> and the quantity sold is about </a:t>
            </a:r>
            <a:r>
              <a:rPr b="1" lang="en">
                <a:solidFill>
                  <a:srgbClr val="FF0000"/>
                </a:solidFill>
              </a:rPr>
              <a:t>1,050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largest return in</a:t>
            </a:r>
            <a:r>
              <a:rPr b="1" lang="en">
                <a:solidFill>
                  <a:schemeClr val="dk1"/>
                </a:solidFill>
              </a:rPr>
              <a:t> Q3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b="1" lang="en">
                <a:solidFill>
                  <a:srgbClr val="FF0000"/>
                </a:solidFill>
              </a:rPr>
              <a:t>195,430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12275" y="1700825"/>
            <a:ext cx="8787000" cy="13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</a:rPr>
              <a:t>Code </a:t>
            </a:r>
            <a:r>
              <a:rPr b="1" lang="en" sz="2500">
                <a:solidFill>
                  <a:schemeClr val="accent1"/>
                </a:solidFill>
              </a:rPr>
              <a:t>References</a:t>
            </a:r>
            <a:r>
              <a:rPr b="1" lang="en" sz="2500">
                <a:solidFill>
                  <a:schemeClr val="accent1"/>
                </a:solidFill>
              </a:rPr>
              <a:t>:</a:t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https://colab.research.google.com/drive/17p-ybU0ag5cnISOtWkok-swBMpblW9Dw?usp=sharing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Cleaning 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83675" y="1031250"/>
            <a:ext cx="82032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have </a:t>
            </a:r>
            <a:r>
              <a:rPr b="1" lang="en">
                <a:solidFill>
                  <a:srgbClr val="FF0000"/>
                </a:solidFill>
              </a:rPr>
              <a:t>1</a:t>
            </a:r>
            <a:r>
              <a:rPr lang="en"/>
              <a:t> Duplicated </a:t>
            </a:r>
            <a:r>
              <a:rPr lang="en"/>
              <a:t>column</a:t>
            </a:r>
            <a:r>
              <a:rPr lang="en"/>
              <a:t>, so it was deleted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have 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 NULL values so Remove this </a:t>
            </a:r>
            <a:r>
              <a:rPr lang="en"/>
              <a:t>columns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Now Data is Clean and Ready for work on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31750" y="23697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Important calculations about data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17329" l="6031" r="70883" t="48320"/>
          <a:stretch/>
        </p:blipFill>
        <p:spPr>
          <a:xfrm>
            <a:off x="4144200" y="795925"/>
            <a:ext cx="4818125" cy="40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was the total revenue generated by the company over the course of the year?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83675" y="1031250"/>
            <a:ext cx="8436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revenue generated by the company over the year is: </a:t>
            </a:r>
            <a:r>
              <a:rPr b="1" lang="en">
                <a:solidFill>
                  <a:srgbClr val="FF0000"/>
                </a:solidFill>
              </a:rPr>
              <a:t>748,430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Which product had the highest revenue? How much revenue did it generate?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83675" y="1316325"/>
            <a:ext cx="82032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highest revenue is:  </a:t>
            </a:r>
            <a:r>
              <a:rPr lang="en">
                <a:solidFill>
                  <a:srgbClr val="FF0000"/>
                </a:solidFill>
              </a:rPr>
              <a:t>427,800</a:t>
            </a:r>
            <a:r>
              <a:rPr lang="en"/>
              <a:t>, and the product id </a:t>
            </a:r>
            <a:r>
              <a:rPr lang="en">
                <a:solidFill>
                  <a:srgbClr val="FF0000"/>
                </a:solidFill>
              </a:rPr>
              <a:t>SmartPhones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13390" l="6522" r="962" t="34366"/>
          <a:stretch/>
        </p:blipFill>
        <p:spPr>
          <a:xfrm>
            <a:off x="50375" y="1883150"/>
            <a:ext cx="9093624" cy="3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was the average price of a product sold by the company?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average price of a product sold by the company is:  </a:t>
            </a:r>
            <a:r>
              <a:rPr b="1" lang="en">
                <a:solidFill>
                  <a:srgbClr val="FF0000"/>
                </a:solidFill>
              </a:rPr>
              <a:t>210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was the total quantity of products sold by the company?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quantity of products sold by the company is: </a:t>
            </a:r>
            <a:r>
              <a:rPr b="1" lang="en">
                <a:solidFill>
                  <a:srgbClr val="FF0000"/>
                </a:solidFill>
              </a:rPr>
              <a:t> 5,300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Which category had the highest revenue? How much revenue did it generate?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highest revenue is:  </a:t>
            </a:r>
            <a:r>
              <a:rPr b="1" lang="en">
                <a:solidFill>
                  <a:srgbClr val="FF0000"/>
                </a:solidFill>
              </a:rPr>
              <a:t>509,480</a:t>
            </a:r>
            <a:r>
              <a:rPr lang="en"/>
              <a:t>, and the category is </a:t>
            </a:r>
            <a:r>
              <a:rPr b="1" lang="en">
                <a:solidFill>
                  <a:srgbClr val="FF0000"/>
                </a:solidFill>
              </a:rPr>
              <a:t>Electronics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0942" l="5288" r="602" t="33344"/>
          <a:stretch/>
        </p:blipFill>
        <p:spPr>
          <a:xfrm>
            <a:off x="216038" y="1557475"/>
            <a:ext cx="8738477" cy="34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was the average revenue per sale?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average revenue per sale is:  </a:t>
            </a:r>
            <a:r>
              <a:rPr b="1" lang="en">
                <a:solidFill>
                  <a:srgbClr val="FF0000"/>
                </a:solidFill>
              </a:rPr>
              <a:t>2,050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