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1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10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5978D-7096-455D-87D1-43202859C16C}"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C7629-4797-490B-BA2E-DAFB3797E8C6}" type="slidenum">
              <a:rPr lang="en-US" smtClean="0"/>
              <a:t>‹#›</a:t>
            </a:fld>
            <a:endParaRPr lang="en-US"/>
          </a:p>
        </p:txBody>
      </p:sp>
    </p:spTree>
    <p:extLst>
      <p:ext uri="{BB962C8B-B14F-4D97-AF65-F5344CB8AC3E}">
        <p14:creationId xmlns:p14="http://schemas.microsoft.com/office/powerpoint/2010/main" val="228642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C7629-4797-490B-BA2E-DAFB3797E8C6}" type="slidenum">
              <a:rPr lang="en-US" smtClean="0"/>
              <a:t>2</a:t>
            </a:fld>
            <a:endParaRPr lang="en-US"/>
          </a:p>
        </p:txBody>
      </p:sp>
    </p:spTree>
    <p:extLst>
      <p:ext uri="{BB962C8B-B14F-4D97-AF65-F5344CB8AC3E}">
        <p14:creationId xmlns:p14="http://schemas.microsoft.com/office/powerpoint/2010/main" val="290764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C7629-4797-490B-BA2E-DAFB3797E8C6}" type="slidenum">
              <a:rPr lang="en-US" smtClean="0"/>
              <a:t>6</a:t>
            </a:fld>
            <a:endParaRPr lang="en-US"/>
          </a:p>
        </p:txBody>
      </p:sp>
    </p:spTree>
    <p:extLst>
      <p:ext uri="{BB962C8B-B14F-4D97-AF65-F5344CB8AC3E}">
        <p14:creationId xmlns:p14="http://schemas.microsoft.com/office/powerpoint/2010/main" val="223143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C7629-4797-490B-BA2E-DAFB3797E8C6}" type="slidenum">
              <a:rPr lang="en-US" smtClean="0"/>
              <a:t>7</a:t>
            </a:fld>
            <a:endParaRPr lang="en-US"/>
          </a:p>
        </p:txBody>
      </p:sp>
    </p:spTree>
    <p:extLst>
      <p:ext uri="{BB962C8B-B14F-4D97-AF65-F5344CB8AC3E}">
        <p14:creationId xmlns:p14="http://schemas.microsoft.com/office/powerpoint/2010/main" val="417252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BC7629-4797-490B-BA2E-DAFB3797E8C6}" type="slidenum">
              <a:rPr lang="en-US" smtClean="0"/>
              <a:t>9</a:t>
            </a:fld>
            <a:endParaRPr lang="en-US"/>
          </a:p>
        </p:txBody>
      </p:sp>
    </p:spTree>
    <p:extLst>
      <p:ext uri="{BB962C8B-B14F-4D97-AF65-F5344CB8AC3E}">
        <p14:creationId xmlns:p14="http://schemas.microsoft.com/office/powerpoint/2010/main" val="74281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9916F8E-4621-411D-95BF-7F55C65DBA2B}" type="datetimeFigureOut">
              <a:rPr lang="en-US" smtClean="0"/>
              <a:t>7/3/2025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B83D61F-AE57-41CD-BCC3-363C6506258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03451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16F8E-4621-411D-95BF-7F55C65DBA2B}"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100278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16F8E-4621-411D-95BF-7F55C65DBA2B}"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10615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16F8E-4621-411D-95BF-7F55C65DBA2B}"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51605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16F8E-4621-411D-95BF-7F55C65DBA2B}"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3D61F-AE57-41CD-BCC3-363C6506258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015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16F8E-4621-411D-95BF-7F55C65DBA2B}"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19673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16F8E-4621-411D-95BF-7F55C65DBA2B}"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401936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16F8E-4621-411D-95BF-7F55C65DBA2B}"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65981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16F8E-4621-411D-95BF-7F55C65DBA2B}"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306623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16F8E-4621-411D-95BF-7F55C65DBA2B}"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98045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16F8E-4621-411D-95BF-7F55C65DBA2B}"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83D61F-AE57-41CD-BCC3-363C6506258E}" type="slidenum">
              <a:rPr lang="en-US" smtClean="0"/>
              <a:t>‹#›</a:t>
            </a:fld>
            <a:endParaRPr lang="en-US"/>
          </a:p>
        </p:txBody>
      </p:sp>
    </p:spTree>
    <p:extLst>
      <p:ext uri="{BB962C8B-B14F-4D97-AF65-F5344CB8AC3E}">
        <p14:creationId xmlns:p14="http://schemas.microsoft.com/office/powerpoint/2010/main" val="73323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9916F8E-4621-411D-95BF-7F55C65DBA2B}" type="datetimeFigureOut">
              <a:rPr lang="en-US" smtClean="0"/>
              <a:t>7/3/2025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B83D61F-AE57-41CD-BCC3-363C6506258E}" type="slidenum">
              <a:rPr lang="en-US" smtClean="0"/>
              <a:t>‹#›</a:t>
            </a:fld>
            <a:endParaRPr lang="en-US"/>
          </a:p>
        </p:txBody>
      </p:sp>
    </p:spTree>
    <p:extLst>
      <p:ext uri="{BB962C8B-B14F-4D97-AF65-F5344CB8AC3E}">
        <p14:creationId xmlns:p14="http://schemas.microsoft.com/office/powerpoint/2010/main" val="312089458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D014-D0E7-85DB-1331-AFA3C53392A8}"/>
              </a:ext>
            </a:extLst>
          </p:cNvPr>
          <p:cNvSpPr>
            <a:spLocks noGrp="1"/>
          </p:cNvSpPr>
          <p:nvPr>
            <p:ph type="ctrTitle"/>
          </p:nvPr>
        </p:nvSpPr>
        <p:spPr>
          <a:xfrm>
            <a:off x="1261872" y="1028699"/>
            <a:ext cx="9418320" cy="3862083"/>
          </a:xfrm>
        </p:spPr>
        <p:txBody>
          <a:bodyPr anchor="ctr">
            <a:normAutofit/>
          </a:bodyPr>
          <a:lstStyle/>
          <a:p>
            <a:pPr algn="ctr"/>
            <a:r>
              <a:rPr lang="en-US" sz="6000" dirty="0">
                <a:latin typeface="Roboto Condensed" panose="02000000000000000000" pitchFamily="2" charset="0"/>
                <a:ea typeface="Roboto Condensed" panose="02000000000000000000" pitchFamily="2" charset="0"/>
                <a:cs typeface="Roboto Condensed" panose="02000000000000000000" pitchFamily="2" charset="0"/>
              </a:rPr>
              <a:t>Exploratory Data Analysis (EDA) on Hotel Booking Dataset</a:t>
            </a:r>
          </a:p>
        </p:txBody>
      </p:sp>
      <p:sp>
        <p:nvSpPr>
          <p:cNvPr id="3" name="Subtitle 2">
            <a:extLst>
              <a:ext uri="{FF2B5EF4-FFF2-40B4-BE49-F238E27FC236}">
                <a16:creationId xmlns:a16="http://schemas.microsoft.com/office/drawing/2014/main" id="{99DF893F-6F7B-8330-13EF-229CDB5C4034}"/>
              </a:ext>
            </a:extLst>
          </p:cNvPr>
          <p:cNvSpPr>
            <a:spLocks noGrp="1"/>
          </p:cNvSpPr>
          <p:nvPr>
            <p:ph type="subTitle" idx="1"/>
          </p:nvPr>
        </p:nvSpPr>
        <p:spPr>
          <a:xfrm>
            <a:off x="1261872" y="5237670"/>
            <a:ext cx="9418320" cy="1183261"/>
          </a:xfrm>
        </p:spPr>
        <p:txBody>
          <a:bodyPr>
            <a:normAutofit/>
          </a:bodyPr>
          <a:lstStyle/>
          <a:p>
            <a:pPr algn="ctr"/>
            <a:r>
              <a:rPr lang="en-US" dirty="0">
                <a:latin typeface="Roboto Condensed" panose="020F0502020204030204" pitchFamily="2" charset="0"/>
                <a:ea typeface="Roboto Condensed" panose="020F0502020204030204" pitchFamily="2" charset="0"/>
                <a:cs typeface="Roboto Condensed" panose="020F0502020204030204" pitchFamily="2" charset="0"/>
              </a:rPr>
              <a:t>🔍 </a:t>
            </a:r>
            <a:r>
              <a:rPr lang="en-US" b="1" dirty="0">
                <a:latin typeface="Roboto Condensed" panose="020F0502020204030204" pitchFamily="2" charset="0"/>
                <a:ea typeface="Roboto Condensed" panose="020F0502020204030204" pitchFamily="2" charset="0"/>
                <a:cs typeface="Roboto Condensed" panose="020F0502020204030204" pitchFamily="2" charset="0"/>
              </a:rPr>
              <a:t>Objective</a:t>
            </a:r>
            <a:r>
              <a:rPr lang="en-US" dirty="0">
                <a:latin typeface="Roboto Condensed" panose="020F0502020204030204" pitchFamily="2" charset="0"/>
                <a:ea typeface="Roboto Condensed" panose="020F0502020204030204" pitchFamily="2" charset="0"/>
                <a:cs typeface="Roboto Condensed" panose="020F0502020204030204" pitchFamily="2" charset="0"/>
              </a:rPr>
              <a:t>:</a:t>
            </a:r>
            <a:br>
              <a:rPr lang="en-US" dirty="0">
                <a:latin typeface="Roboto Condensed" panose="020F0502020204030204" pitchFamily="2" charset="0"/>
                <a:ea typeface="Roboto Condensed" panose="020F0502020204030204" pitchFamily="2" charset="0"/>
                <a:cs typeface="Roboto Condensed" panose="020F0502020204030204" pitchFamily="2" charset="0"/>
              </a:rPr>
            </a:br>
            <a:r>
              <a:rPr lang="en-US" dirty="0">
                <a:latin typeface="Roboto Condensed" panose="020F0502020204030204" pitchFamily="2" charset="0"/>
                <a:ea typeface="Roboto Condensed" panose="020F0502020204030204" pitchFamily="2" charset="0"/>
                <a:cs typeface="Roboto Condensed" panose="020F0502020204030204" pitchFamily="2" charset="0"/>
              </a:rPr>
              <a:t>To analyze hotel booking data and discover key patterns that impact cancellations and customer behavior.</a:t>
            </a:r>
          </a:p>
        </p:txBody>
      </p:sp>
    </p:spTree>
    <p:extLst>
      <p:ext uri="{BB962C8B-B14F-4D97-AF65-F5344CB8AC3E}">
        <p14:creationId xmlns:p14="http://schemas.microsoft.com/office/powerpoint/2010/main" val="25477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A3D8AB-075F-4BA0-86FD-E58CCD85B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16EE50-5BA5-09F1-8163-EFA5AFF507C5}"/>
              </a:ext>
            </a:extLst>
          </p:cNvPr>
          <p:cNvSpPr txBox="1"/>
          <p:nvPr/>
        </p:nvSpPr>
        <p:spPr>
          <a:xfrm>
            <a:off x="4800877" y="2314611"/>
            <a:ext cx="5827472" cy="1306203"/>
          </a:xfrm>
          <a:prstGeom prst="rect">
            <a:avLst/>
          </a:prstGeom>
        </p:spPr>
        <p:txBody>
          <a:bodyPr vert="horz" lIns="91440" tIns="45720" rIns="91440" bIns="45720" rtlCol="0">
            <a:normAutofit/>
          </a:bodyPr>
          <a:lstStyle/>
          <a:p>
            <a:pPr indent="-182880" defTabSz="914400">
              <a:spcAft>
                <a:spcPts val="600"/>
              </a:spcAft>
              <a:buClr>
                <a:schemeClr val="accent1"/>
              </a:buClr>
            </a:pPr>
            <a:r>
              <a:rPr lang="en-US" sz="2400" dirty="0">
                <a:solidFill>
                  <a:srgbClr val="93133B"/>
                </a:solidFill>
              </a:rPr>
              <a:t>Thank you!</a:t>
            </a:r>
            <a:br>
              <a:rPr lang="en-US" sz="2400" dirty="0">
                <a:solidFill>
                  <a:srgbClr val="93133B"/>
                </a:solidFill>
              </a:rPr>
            </a:br>
            <a:r>
              <a:rPr lang="en-US" sz="2400" dirty="0">
                <a:solidFill>
                  <a:srgbClr val="93133B"/>
                </a:solidFill>
              </a:rPr>
              <a:t>Presented by: </a:t>
            </a:r>
            <a:r>
              <a:rPr lang="en-US" sz="2400" b="1" dirty="0">
                <a:solidFill>
                  <a:srgbClr val="93133B"/>
                </a:solidFill>
              </a:rPr>
              <a:t>Laila Elhadidy</a:t>
            </a:r>
            <a:br>
              <a:rPr lang="en-US" sz="2400" dirty="0">
                <a:solidFill>
                  <a:srgbClr val="93133B"/>
                </a:solidFill>
              </a:rPr>
            </a:br>
            <a:r>
              <a:rPr lang="en-US" sz="2400" dirty="0">
                <a:solidFill>
                  <a:srgbClr val="93133B"/>
                </a:solidFill>
              </a:rPr>
              <a:t>Email: lailahassanelhadidy@gmail.com</a:t>
            </a:r>
          </a:p>
        </p:txBody>
      </p:sp>
    </p:spTree>
    <p:extLst>
      <p:ext uri="{BB962C8B-B14F-4D97-AF65-F5344CB8AC3E}">
        <p14:creationId xmlns:p14="http://schemas.microsoft.com/office/powerpoint/2010/main" val="218555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26631-B7A2-07C2-2EE4-29AEC57FA66D}"/>
              </a:ext>
            </a:extLst>
          </p:cNvPr>
          <p:cNvSpPr txBox="1"/>
          <p:nvPr/>
        </p:nvSpPr>
        <p:spPr>
          <a:xfrm>
            <a:off x="388884" y="666000"/>
            <a:ext cx="10415751" cy="5526000"/>
          </a:xfrm>
          <a:prstGeom prst="rect">
            <a:avLst/>
          </a:prstGeom>
          <a:noFill/>
        </p:spPr>
        <p:txBody>
          <a:bodyPr wrap="square" rtlCol="0">
            <a:spAutoFit/>
          </a:bodyPr>
          <a:lstStyle/>
          <a:p>
            <a:pPr>
              <a:lnSpc>
                <a:spcPct val="150000"/>
              </a:lnSpc>
            </a:pPr>
            <a:r>
              <a:rPr lang="en-US" sz="2000" b="1" dirty="0">
                <a:solidFill>
                  <a:srgbClr val="93133B"/>
                </a:solidFill>
              </a:rPr>
              <a:t>🏨 Project Background</a:t>
            </a:r>
          </a:p>
          <a:p>
            <a:pPr>
              <a:lnSpc>
                <a:spcPct val="150000"/>
              </a:lnSpc>
            </a:pPr>
            <a:r>
              <a:rPr lang="en-US" dirty="0"/>
              <a:t>This project analyzes real-world hotel booking data to better understand the factors influencing </a:t>
            </a:r>
            <a:r>
              <a:rPr lang="en-US" b="1" u="sng" dirty="0"/>
              <a:t>reservation cancellations</a:t>
            </a:r>
            <a:r>
              <a:rPr lang="en-US" u="sng" dirty="0"/>
              <a:t>.</a:t>
            </a:r>
          </a:p>
          <a:p>
            <a:pPr>
              <a:lnSpc>
                <a:spcPct val="150000"/>
              </a:lnSpc>
            </a:pPr>
            <a:r>
              <a:rPr lang="en-US" dirty="0"/>
              <a:t>The dataset includes essential details such as lead time (how early a booking was made), number of nights, room types, average price per night, market segment, and whether the reservation was canceled or not.</a:t>
            </a:r>
          </a:p>
          <a:p>
            <a:pPr>
              <a:lnSpc>
                <a:spcPct val="150000"/>
              </a:lnSpc>
            </a:pPr>
            <a:r>
              <a:rPr lang="en-US" altLang="en-US" dirty="0">
                <a:solidFill>
                  <a:srgbClr val="93133B"/>
                </a:solidFill>
              </a:rPr>
              <a:t>📊 </a:t>
            </a:r>
            <a:r>
              <a:rPr lang="en-US" dirty="0">
                <a:solidFill>
                  <a:srgbClr val="93133B"/>
                </a:solidFill>
              </a:rPr>
              <a:t>The </a:t>
            </a:r>
            <a:r>
              <a:rPr lang="en-US" b="1" u="sng" dirty="0">
                <a:solidFill>
                  <a:srgbClr val="93133B"/>
                </a:solidFill>
              </a:rPr>
              <a:t>goal</a:t>
            </a:r>
            <a:r>
              <a:rPr lang="en-US" dirty="0">
                <a:solidFill>
                  <a:srgbClr val="93133B"/>
                </a:solidFill>
              </a:rPr>
              <a:t> is to conduct </a:t>
            </a:r>
            <a:r>
              <a:rPr lang="en-US" b="1" u="sng" dirty="0">
                <a:solidFill>
                  <a:srgbClr val="93133B"/>
                </a:solidFill>
              </a:rPr>
              <a:t>Exploratory Data Analysis (EDA)</a:t>
            </a:r>
            <a:r>
              <a:rPr lang="en-US" u="sng" dirty="0">
                <a:solidFill>
                  <a:srgbClr val="93133B"/>
                </a:solidFill>
              </a:rPr>
              <a:t> </a:t>
            </a:r>
            <a:r>
              <a:rPr lang="en-US" dirty="0">
                <a:solidFill>
                  <a:srgbClr val="93133B"/>
                </a:solidFill>
              </a:rPr>
              <a:t>to uncover patterns that reveal:</a:t>
            </a:r>
          </a:p>
          <a:p>
            <a:pPr>
              <a:lnSpc>
                <a:spcPct val="150000"/>
              </a:lnSpc>
            </a:pPr>
            <a:r>
              <a:rPr lang="en-US" dirty="0"/>
              <a:t>When and why guests are more likely to cancel,</a:t>
            </a:r>
          </a:p>
          <a:p>
            <a:pPr>
              <a:lnSpc>
                <a:spcPct val="150000"/>
              </a:lnSpc>
            </a:pPr>
            <a:r>
              <a:rPr lang="en-US" dirty="0"/>
              <a:t>Which room types or customer segments carry higher risks,</a:t>
            </a:r>
          </a:p>
          <a:p>
            <a:pPr>
              <a:lnSpc>
                <a:spcPct val="150000"/>
              </a:lnSpc>
            </a:pPr>
            <a:r>
              <a:rPr lang="en-US" dirty="0"/>
              <a:t>And how timing, price, or stay duration impacts cancellation behavior.</a:t>
            </a:r>
          </a:p>
          <a:p>
            <a:pPr>
              <a:lnSpc>
                <a:spcPct val="150000"/>
              </a:lnSpc>
            </a:pPr>
            <a:r>
              <a:rPr lang="en-US" dirty="0"/>
              <a:t>These insights help hotel managers improve decision-making in </a:t>
            </a:r>
            <a:r>
              <a:rPr lang="en-US" b="1" dirty="0"/>
              <a:t>pricing, policies, and marketing strategies</a:t>
            </a:r>
            <a:r>
              <a:rPr lang="en-US" dirty="0"/>
              <a:t>, ultimately aiming to </a:t>
            </a:r>
            <a:r>
              <a:rPr lang="en-US" b="1" dirty="0"/>
              <a:t>reduce cancellations</a:t>
            </a:r>
            <a:r>
              <a:rPr lang="en-US" dirty="0"/>
              <a:t>, increase revenue, and enhance guest satisfaction</a:t>
            </a:r>
            <a:r>
              <a:rPr lang="en-US" sz="2000" dirty="0"/>
              <a:t>.</a:t>
            </a:r>
          </a:p>
        </p:txBody>
      </p:sp>
    </p:spTree>
    <p:extLst>
      <p:ext uri="{BB962C8B-B14F-4D97-AF65-F5344CB8AC3E}">
        <p14:creationId xmlns:p14="http://schemas.microsoft.com/office/powerpoint/2010/main" val="393411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07CFEA-EDA1-24CD-ED67-3F872182A5CE}"/>
              </a:ext>
            </a:extLst>
          </p:cNvPr>
          <p:cNvSpPr>
            <a:spLocks noChangeArrowheads="1"/>
          </p:cNvSpPr>
          <p:nvPr/>
        </p:nvSpPr>
        <p:spPr bwMode="auto">
          <a:xfrm>
            <a:off x="725213" y="1171904"/>
            <a:ext cx="8455573" cy="546012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indent="-182880" defTabSz="914400">
              <a:lnSpc>
                <a:spcPct val="90000"/>
              </a:lnSpc>
              <a:spcAft>
                <a:spcPts val="600"/>
              </a:spcAft>
              <a:buClr>
                <a:schemeClr val="accent1"/>
              </a:buClr>
            </a:pPr>
            <a:r>
              <a:rPr lang="en-US" sz="1600" b="1" dirty="0"/>
              <a:t>🔍</a:t>
            </a:r>
            <a:r>
              <a:rPr lang="en-US" sz="1600" b="1" dirty="0">
                <a:solidFill>
                  <a:srgbClr val="93133B"/>
                </a:solidFill>
              </a:rPr>
              <a:t>Business Questions Investigated in the Dataset:</a:t>
            </a:r>
          </a:p>
          <a:p>
            <a:pPr indent="-182880" defTabSz="914400">
              <a:lnSpc>
                <a:spcPct val="90000"/>
              </a:lnSpc>
              <a:spcAft>
                <a:spcPts val="600"/>
              </a:spcAft>
              <a:buClr>
                <a:schemeClr val="accent1"/>
              </a:buClr>
            </a:pPr>
            <a:endParaRPr lang="en-US" sz="1600" dirty="0"/>
          </a:p>
          <a:p>
            <a:pPr indent="-182880" defTabSz="914400">
              <a:lnSpc>
                <a:spcPct val="90000"/>
              </a:lnSpc>
              <a:spcAft>
                <a:spcPts val="600"/>
              </a:spcAft>
              <a:buClr>
                <a:schemeClr val="accent1"/>
              </a:buClr>
            </a:pPr>
            <a:r>
              <a:rPr lang="en-US" sz="1600" b="1" dirty="0"/>
              <a:t>How does lead time affect the cancellation rate?</a:t>
            </a:r>
            <a:br>
              <a:rPr lang="en-US" sz="1600" dirty="0"/>
            </a:br>
            <a:r>
              <a:rPr lang="en-US" sz="1600" dirty="0"/>
              <a:t>→ Are bookings made far in advance more likely to be canceled?</a:t>
            </a:r>
          </a:p>
          <a:p>
            <a:pPr indent="-182880" defTabSz="914400">
              <a:lnSpc>
                <a:spcPct val="90000"/>
              </a:lnSpc>
              <a:spcAft>
                <a:spcPts val="600"/>
              </a:spcAft>
              <a:buClr>
                <a:schemeClr val="accent1"/>
              </a:buClr>
            </a:pPr>
            <a:endParaRPr lang="en-US" sz="1600" dirty="0"/>
          </a:p>
          <a:p>
            <a:pPr indent="-182880" defTabSz="914400">
              <a:lnSpc>
                <a:spcPct val="90000"/>
              </a:lnSpc>
              <a:spcAft>
                <a:spcPts val="600"/>
              </a:spcAft>
              <a:buClr>
                <a:schemeClr val="accent1"/>
              </a:buClr>
            </a:pPr>
            <a:r>
              <a:rPr lang="en-US" sz="1600" b="1" dirty="0"/>
              <a:t>Which room types experience the highest cancellation rates?</a:t>
            </a:r>
            <a:br>
              <a:rPr lang="en-US" sz="1600" dirty="0"/>
            </a:br>
            <a:r>
              <a:rPr lang="en-US" sz="1600" dirty="0"/>
              <a:t>→ Do guests cancel more frequently with specific room types?</a:t>
            </a:r>
          </a:p>
          <a:p>
            <a:pPr indent="-182880" defTabSz="914400">
              <a:lnSpc>
                <a:spcPct val="90000"/>
              </a:lnSpc>
              <a:spcAft>
                <a:spcPts val="600"/>
              </a:spcAft>
              <a:buClr>
                <a:schemeClr val="accent1"/>
              </a:buClr>
            </a:pPr>
            <a:endParaRPr lang="en-US" sz="1600" dirty="0"/>
          </a:p>
          <a:p>
            <a:pPr indent="-182880" defTabSz="914400">
              <a:lnSpc>
                <a:spcPct val="90000"/>
              </a:lnSpc>
              <a:spcAft>
                <a:spcPts val="600"/>
              </a:spcAft>
              <a:buClr>
                <a:schemeClr val="accent1"/>
              </a:buClr>
            </a:pPr>
            <a:r>
              <a:rPr lang="en-US" sz="1600" b="1" dirty="0"/>
              <a:t>During which reservation months do cancellations peak?</a:t>
            </a:r>
            <a:br>
              <a:rPr lang="en-US" sz="1600" dirty="0"/>
            </a:br>
            <a:r>
              <a:rPr lang="en-US" sz="1600" dirty="0"/>
              <a:t>→ Are certain months more prone to booking cancellations?</a:t>
            </a:r>
          </a:p>
          <a:p>
            <a:pPr indent="-182880" defTabSz="914400">
              <a:lnSpc>
                <a:spcPct val="90000"/>
              </a:lnSpc>
              <a:spcAft>
                <a:spcPts val="600"/>
              </a:spcAft>
              <a:buClr>
                <a:schemeClr val="accent1"/>
              </a:buClr>
            </a:pPr>
            <a:endParaRPr lang="en-US" sz="1600" dirty="0"/>
          </a:p>
          <a:p>
            <a:pPr indent="-182880" defTabSz="914400">
              <a:lnSpc>
                <a:spcPct val="90000"/>
              </a:lnSpc>
              <a:spcAft>
                <a:spcPts val="600"/>
              </a:spcAft>
              <a:buClr>
                <a:schemeClr val="accent1"/>
              </a:buClr>
            </a:pPr>
            <a:r>
              <a:rPr lang="en-US" sz="1600" b="1" dirty="0"/>
              <a:t>Does the total number of nights book affect cancellations?</a:t>
            </a:r>
            <a:br>
              <a:rPr lang="en-US" sz="1600" dirty="0"/>
            </a:br>
            <a:r>
              <a:rPr lang="en-US" sz="1600" dirty="0"/>
              <a:t>→ Are people more likely to cancel longer stays or shorter stays?</a:t>
            </a:r>
          </a:p>
          <a:p>
            <a:pPr indent="-182880" defTabSz="914400">
              <a:lnSpc>
                <a:spcPct val="90000"/>
              </a:lnSpc>
              <a:spcAft>
                <a:spcPts val="600"/>
              </a:spcAft>
              <a:buClr>
                <a:schemeClr val="accent1"/>
              </a:buClr>
            </a:pPr>
            <a:endParaRPr lang="en-US" sz="1600" dirty="0"/>
          </a:p>
          <a:p>
            <a:pPr indent="-182880" defTabSz="914400">
              <a:lnSpc>
                <a:spcPct val="90000"/>
              </a:lnSpc>
              <a:spcAft>
                <a:spcPts val="600"/>
              </a:spcAft>
              <a:buClr>
                <a:schemeClr val="accent1"/>
              </a:buClr>
            </a:pPr>
            <a:r>
              <a:rPr lang="en-US" sz="1600" b="1" dirty="0"/>
              <a:t>Is there a relationship between the average price per night and cancellations?</a:t>
            </a:r>
            <a:br>
              <a:rPr lang="en-US" sz="1600" dirty="0"/>
            </a:br>
            <a:r>
              <a:rPr lang="en-US" sz="1600" dirty="0"/>
              <a:t>→ Do higher or lower prices impact guest commitment?</a:t>
            </a:r>
          </a:p>
          <a:p>
            <a:pPr marL="0" marR="0" lvl="0" indent="-182880" defTabSz="914400" fontAlgn="base">
              <a:lnSpc>
                <a:spcPct val="90000"/>
              </a:lnSpc>
              <a:spcBef>
                <a:spcPct val="0"/>
              </a:spcBef>
              <a:spcAft>
                <a:spcPts val="600"/>
              </a:spcAft>
              <a:buClr>
                <a:schemeClr val="accent1"/>
              </a:buClr>
              <a:buSzTx/>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20290500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6C2B-646A-410A-D8BD-3CB05ED9ACF5}"/>
              </a:ext>
            </a:extLst>
          </p:cNvPr>
          <p:cNvSpPr>
            <a:spLocks noGrp="1"/>
          </p:cNvSpPr>
          <p:nvPr>
            <p:ph type="title"/>
          </p:nvPr>
        </p:nvSpPr>
        <p:spPr>
          <a:xfrm>
            <a:off x="279155" y="388883"/>
            <a:ext cx="9692640" cy="466866"/>
          </a:xfrm>
        </p:spPr>
        <p:txBody>
          <a:bodyPr>
            <a:normAutofit/>
          </a:bodyPr>
          <a:lstStyle/>
          <a:p>
            <a:r>
              <a:rPr lang="en-US" sz="2400" b="1" dirty="0"/>
              <a:t>Cancellation Rate vs. Lead Time: The Early Bird's Dilemma</a:t>
            </a:r>
            <a:endParaRPr lang="en-US" sz="2400" dirty="0"/>
          </a:p>
        </p:txBody>
      </p:sp>
      <p:pic>
        <p:nvPicPr>
          <p:cNvPr id="5" name="Picture 4" descr="A graph showing a graph of a graph">
            <a:extLst>
              <a:ext uri="{FF2B5EF4-FFF2-40B4-BE49-F238E27FC236}">
                <a16:creationId xmlns:a16="http://schemas.microsoft.com/office/drawing/2014/main" id="{8E3849AE-D4DE-CFF7-7F75-D0CCA5227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448" y="2773145"/>
            <a:ext cx="6642549" cy="3856260"/>
          </a:xfrm>
          <a:prstGeom prst="rect">
            <a:avLst/>
          </a:prstGeom>
        </p:spPr>
      </p:pic>
      <p:sp>
        <p:nvSpPr>
          <p:cNvPr id="6" name="TextBox 5">
            <a:extLst>
              <a:ext uri="{FF2B5EF4-FFF2-40B4-BE49-F238E27FC236}">
                <a16:creationId xmlns:a16="http://schemas.microsoft.com/office/drawing/2014/main" id="{2A700DD9-9FAC-7A5B-CD1C-5067ABEA0DEB}"/>
              </a:ext>
            </a:extLst>
          </p:cNvPr>
          <p:cNvSpPr txBox="1"/>
          <p:nvPr/>
        </p:nvSpPr>
        <p:spPr>
          <a:xfrm>
            <a:off x="147145" y="961697"/>
            <a:ext cx="10972800" cy="1666034"/>
          </a:xfrm>
          <a:prstGeom prst="rect">
            <a:avLst/>
          </a:prstGeom>
          <a:noFill/>
        </p:spPr>
        <p:txBody>
          <a:bodyPr wrap="square" rtlCol="0">
            <a:spAutoFit/>
          </a:bodyPr>
          <a:lstStyle/>
          <a:p>
            <a:pPr>
              <a:lnSpc>
                <a:spcPct val="150000"/>
              </a:lnSpc>
            </a:pPr>
            <a:r>
              <a:rPr lang="en-US" sz="1400" dirty="0"/>
              <a:t>This chart illustrates a clear trend: as the lead time (days between booking and arrival) increases, the cancellation rate generally rises. Bookings made far in advance, especially those over 200 days out, show significantly higher cancellation probabilities, often approaching 100%. This suggests that guests booking with long lead times have fewer firm plans, leading to greater uncertainty and a higher likelihood of cancellation. For hotels, this highlights the need to manage expectations and potentially adjust policies for long-term advance bookings to mitigate revenue loss.</a:t>
            </a:r>
          </a:p>
        </p:txBody>
      </p:sp>
      <p:sp>
        <p:nvSpPr>
          <p:cNvPr id="8" name="TextBox 7">
            <a:extLst>
              <a:ext uri="{FF2B5EF4-FFF2-40B4-BE49-F238E27FC236}">
                <a16:creationId xmlns:a16="http://schemas.microsoft.com/office/drawing/2014/main" id="{65AE8977-4ACE-F042-7937-99C53DE0D830}"/>
              </a:ext>
            </a:extLst>
          </p:cNvPr>
          <p:cNvSpPr txBox="1"/>
          <p:nvPr/>
        </p:nvSpPr>
        <p:spPr>
          <a:xfrm>
            <a:off x="199697" y="3221927"/>
            <a:ext cx="4372303" cy="2958695"/>
          </a:xfrm>
          <a:prstGeom prst="rect">
            <a:avLst/>
          </a:prstGeom>
          <a:noFill/>
        </p:spPr>
        <p:txBody>
          <a:bodyPr wrap="square" rtlCol="0">
            <a:spAutoFit/>
          </a:bodyPr>
          <a:lstStyle/>
          <a:p>
            <a:pPr>
              <a:lnSpc>
                <a:spcPct val="150000"/>
              </a:lnSpc>
            </a:pPr>
            <a:r>
              <a:rPr lang="en-US" sz="1400" dirty="0"/>
              <a:t>To reduce hotel booking cancellations, hotels should adopt a data-driven strategy. This includes implementing flexible policies based on booking lead time, offering personalized deals to high-risk customers, and requiring deposits for longer stays. Lastly, predictive models can forecast potential cancellations, allowing staff to manage bookings dynamically and improve revenue and guest retention.</a:t>
            </a:r>
          </a:p>
        </p:txBody>
      </p:sp>
    </p:spTree>
    <p:extLst>
      <p:ext uri="{BB962C8B-B14F-4D97-AF65-F5344CB8AC3E}">
        <p14:creationId xmlns:p14="http://schemas.microsoft.com/office/powerpoint/2010/main" val="362584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3E3C-3565-CF7F-E816-5E3BB54956EC}"/>
              </a:ext>
            </a:extLst>
          </p:cNvPr>
          <p:cNvSpPr>
            <a:spLocks noGrp="1"/>
          </p:cNvSpPr>
          <p:nvPr>
            <p:ph type="title"/>
          </p:nvPr>
        </p:nvSpPr>
        <p:spPr>
          <a:xfrm>
            <a:off x="120869" y="257503"/>
            <a:ext cx="10870429" cy="540439"/>
          </a:xfrm>
        </p:spPr>
        <p:txBody>
          <a:bodyPr>
            <a:normAutofit/>
          </a:bodyPr>
          <a:lstStyle/>
          <a:p>
            <a:r>
              <a:rPr lang="en-US" sz="2400" b="1" dirty="0"/>
              <a:t>Cancellation Rate vs. Room Type: Room-Specific Cancellation Trends</a:t>
            </a:r>
            <a:endParaRPr lang="en-US" sz="2400" dirty="0"/>
          </a:p>
        </p:txBody>
      </p:sp>
      <p:pic>
        <p:nvPicPr>
          <p:cNvPr id="4" name="Picture 3" descr="A graph of different colored bars">
            <a:extLst>
              <a:ext uri="{FF2B5EF4-FFF2-40B4-BE49-F238E27FC236}">
                <a16:creationId xmlns:a16="http://schemas.microsoft.com/office/drawing/2014/main" id="{A1DCB7D7-CEE7-0B35-B782-E0CEE06D9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69" y="2584552"/>
            <a:ext cx="5964621" cy="3937768"/>
          </a:xfrm>
          <a:prstGeom prst="rect">
            <a:avLst/>
          </a:prstGeom>
        </p:spPr>
      </p:pic>
      <p:sp>
        <p:nvSpPr>
          <p:cNvPr id="5" name="TextBox 4">
            <a:extLst>
              <a:ext uri="{FF2B5EF4-FFF2-40B4-BE49-F238E27FC236}">
                <a16:creationId xmlns:a16="http://schemas.microsoft.com/office/drawing/2014/main" id="{EE955F97-C578-CD67-9C5A-CE5A03D8DD6D}"/>
              </a:ext>
            </a:extLst>
          </p:cNvPr>
          <p:cNvSpPr txBox="1"/>
          <p:nvPr/>
        </p:nvSpPr>
        <p:spPr>
          <a:xfrm>
            <a:off x="199697" y="961697"/>
            <a:ext cx="10752082" cy="1342868"/>
          </a:xfrm>
          <a:prstGeom prst="rect">
            <a:avLst/>
          </a:prstGeom>
          <a:noFill/>
        </p:spPr>
        <p:txBody>
          <a:bodyPr wrap="square" rtlCol="0">
            <a:spAutoFit/>
          </a:bodyPr>
          <a:lstStyle/>
          <a:p>
            <a:pPr>
              <a:lnSpc>
                <a:spcPct val="150000"/>
              </a:lnSpc>
            </a:pPr>
            <a:r>
              <a:rPr lang="en-US" sz="1400" dirty="0"/>
              <a:t>The analysis highlights notable differences in cancellation behavior across room types. "Room Type 6" experiences the highest rate of cancellations, signaling potential issues in guest satisfaction or booking confidence. In contrast, "Room Type 7" stands out with minimal cancellations, indicating strong guest preference or trust. These trends offer valuable insight into how specific room features or conditions may influence booking decisions.</a:t>
            </a:r>
          </a:p>
        </p:txBody>
      </p:sp>
      <p:sp>
        <p:nvSpPr>
          <p:cNvPr id="7" name="TextBox 6">
            <a:extLst>
              <a:ext uri="{FF2B5EF4-FFF2-40B4-BE49-F238E27FC236}">
                <a16:creationId xmlns:a16="http://schemas.microsoft.com/office/drawing/2014/main" id="{C05990D2-7B0F-FB32-DBBE-C5E8A7ECE811}"/>
              </a:ext>
            </a:extLst>
          </p:cNvPr>
          <p:cNvSpPr txBox="1"/>
          <p:nvPr/>
        </p:nvSpPr>
        <p:spPr>
          <a:xfrm>
            <a:off x="6332485" y="2974428"/>
            <a:ext cx="4719144" cy="2635530"/>
          </a:xfrm>
          <a:prstGeom prst="rect">
            <a:avLst/>
          </a:prstGeom>
          <a:noFill/>
        </p:spPr>
        <p:txBody>
          <a:bodyPr wrap="square" rtlCol="0">
            <a:spAutoFit/>
          </a:bodyPr>
          <a:lstStyle/>
          <a:p>
            <a:pPr>
              <a:lnSpc>
                <a:spcPct val="150000"/>
              </a:lnSpc>
            </a:pPr>
            <a:r>
              <a:rPr lang="en-US" sz="1400" dirty="0"/>
              <a:t>To reduce cancellations for "Room Type 6", hotels should review its pricing, features, and guest expectations. Offering clearer descriptions, better value, or small incentives can improve guest confidence. Applying flexible policies or booking conditions tailored to this room type may also help. Learning from the success of "Room Type 7" can guide improvements across all room types.</a:t>
            </a:r>
          </a:p>
        </p:txBody>
      </p:sp>
    </p:spTree>
    <p:extLst>
      <p:ext uri="{BB962C8B-B14F-4D97-AF65-F5344CB8AC3E}">
        <p14:creationId xmlns:p14="http://schemas.microsoft.com/office/powerpoint/2010/main" val="55513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6444-CCCF-94C5-4AD4-740DF8964663}"/>
              </a:ext>
            </a:extLst>
          </p:cNvPr>
          <p:cNvSpPr>
            <a:spLocks noGrp="1"/>
          </p:cNvSpPr>
          <p:nvPr>
            <p:ph type="title"/>
          </p:nvPr>
        </p:nvSpPr>
        <p:spPr>
          <a:xfrm>
            <a:off x="110360" y="110360"/>
            <a:ext cx="11046372" cy="818962"/>
          </a:xfrm>
        </p:spPr>
        <p:txBody>
          <a:bodyPr>
            <a:noAutofit/>
          </a:bodyPr>
          <a:lstStyle/>
          <a:p>
            <a:r>
              <a:rPr lang="en-US" sz="2400" b="1" dirty="0"/>
              <a:t>Cancellation Rate vs. Reservation Month: Seasonal Cancellation Patterns</a:t>
            </a:r>
            <a:endParaRPr lang="en-US" sz="2400" dirty="0"/>
          </a:p>
        </p:txBody>
      </p:sp>
      <p:pic>
        <p:nvPicPr>
          <p:cNvPr id="4" name="Picture 3" descr="A graph showing a line">
            <a:extLst>
              <a:ext uri="{FF2B5EF4-FFF2-40B4-BE49-F238E27FC236}">
                <a16:creationId xmlns:a16="http://schemas.microsoft.com/office/drawing/2014/main" id="{A4DFF728-AD24-55DC-322A-E05FC3052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055" y="2485697"/>
            <a:ext cx="7036677" cy="4372302"/>
          </a:xfrm>
          <a:prstGeom prst="rect">
            <a:avLst/>
          </a:prstGeom>
        </p:spPr>
      </p:pic>
      <p:sp>
        <p:nvSpPr>
          <p:cNvPr id="5" name="TextBox 4">
            <a:extLst>
              <a:ext uri="{FF2B5EF4-FFF2-40B4-BE49-F238E27FC236}">
                <a16:creationId xmlns:a16="http://schemas.microsoft.com/office/drawing/2014/main" id="{F0B9ACCF-42D2-2BEA-BE4F-44B8126DDEDF}"/>
              </a:ext>
            </a:extLst>
          </p:cNvPr>
          <p:cNvSpPr txBox="1"/>
          <p:nvPr/>
        </p:nvSpPr>
        <p:spPr>
          <a:xfrm>
            <a:off x="110360" y="987973"/>
            <a:ext cx="11204026" cy="1342868"/>
          </a:xfrm>
          <a:prstGeom prst="rect">
            <a:avLst/>
          </a:prstGeom>
          <a:noFill/>
        </p:spPr>
        <p:txBody>
          <a:bodyPr wrap="square" rtlCol="0">
            <a:spAutoFit/>
          </a:bodyPr>
          <a:lstStyle/>
          <a:p>
            <a:pPr>
              <a:lnSpc>
                <a:spcPct val="150000"/>
              </a:lnSpc>
            </a:pPr>
            <a:r>
              <a:rPr lang="en-US" sz="1400" dirty="0"/>
              <a:t>The line graph uncovers a seasonal trend in booking cancellations. Summer months, especially July, show a noticeable increase in cancellations, reflecting less stable booking behavior during popular vacation times. In contrast, winter months like December and January experience lower cancellation rates, indicating stronger booking reliability. Recognizing these patterns helps hotels better prepare for fluctuations in guest behavior across the year.</a:t>
            </a:r>
          </a:p>
        </p:txBody>
      </p:sp>
      <p:sp>
        <p:nvSpPr>
          <p:cNvPr id="6" name="TextBox 5">
            <a:extLst>
              <a:ext uri="{FF2B5EF4-FFF2-40B4-BE49-F238E27FC236}">
                <a16:creationId xmlns:a16="http://schemas.microsoft.com/office/drawing/2014/main" id="{B470AA71-EFC1-A0D8-9B64-17BBB89B5A25}"/>
              </a:ext>
            </a:extLst>
          </p:cNvPr>
          <p:cNvSpPr txBox="1"/>
          <p:nvPr/>
        </p:nvSpPr>
        <p:spPr>
          <a:xfrm>
            <a:off x="162913" y="3047812"/>
            <a:ext cx="3831020" cy="2958695"/>
          </a:xfrm>
          <a:prstGeom prst="rect">
            <a:avLst/>
          </a:prstGeom>
          <a:noFill/>
        </p:spPr>
        <p:txBody>
          <a:bodyPr wrap="square" rtlCol="0">
            <a:spAutoFit/>
          </a:bodyPr>
          <a:lstStyle/>
          <a:p>
            <a:pPr>
              <a:lnSpc>
                <a:spcPct val="150000"/>
              </a:lnSpc>
            </a:pPr>
            <a:r>
              <a:rPr lang="en-US" sz="1400" dirty="0"/>
              <a:t>To address high cancellation rates during peak months like July, hotels can design seasonal loyalty perks and targeted early-bird offers exclusive to those booking during volatile periods. Introducing limited-time room upgrades, summer experience bundles, or non-refundable discount tiers only for peak months can increase booking commitment.</a:t>
            </a:r>
          </a:p>
        </p:txBody>
      </p:sp>
    </p:spTree>
    <p:extLst>
      <p:ext uri="{BB962C8B-B14F-4D97-AF65-F5344CB8AC3E}">
        <p14:creationId xmlns:p14="http://schemas.microsoft.com/office/powerpoint/2010/main" val="191242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B17D-B757-A95C-549A-39C720EBDD0D}"/>
              </a:ext>
            </a:extLst>
          </p:cNvPr>
          <p:cNvSpPr>
            <a:spLocks noGrp="1"/>
          </p:cNvSpPr>
          <p:nvPr>
            <p:ph type="title"/>
          </p:nvPr>
        </p:nvSpPr>
        <p:spPr>
          <a:xfrm>
            <a:off x="178676" y="178676"/>
            <a:ext cx="10775836" cy="876770"/>
          </a:xfrm>
        </p:spPr>
        <p:txBody>
          <a:bodyPr>
            <a:normAutofit/>
          </a:bodyPr>
          <a:lstStyle/>
          <a:p>
            <a:r>
              <a:rPr lang="en-US" sz="2400" b="1" dirty="0"/>
              <a:t>Cancellation Rate vs. Total Number of Nights: Duration and Cancellation Risk</a:t>
            </a:r>
            <a:endParaRPr lang="en-US" sz="2400" dirty="0"/>
          </a:p>
        </p:txBody>
      </p:sp>
      <p:pic>
        <p:nvPicPr>
          <p:cNvPr id="4" name="Picture 3" descr="A graph of different colored bars">
            <a:extLst>
              <a:ext uri="{FF2B5EF4-FFF2-40B4-BE49-F238E27FC236}">
                <a16:creationId xmlns:a16="http://schemas.microsoft.com/office/drawing/2014/main" id="{A4030CCE-172B-6D5C-CD23-4AD3A7BD2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138" y="2653862"/>
            <a:ext cx="7010409" cy="4138454"/>
          </a:xfrm>
          <a:prstGeom prst="rect">
            <a:avLst/>
          </a:prstGeom>
        </p:spPr>
      </p:pic>
      <p:sp>
        <p:nvSpPr>
          <p:cNvPr id="5" name="TextBox 4">
            <a:extLst>
              <a:ext uri="{FF2B5EF4-FFF2-40B4-BE49-F238E27FC236}">
                <a16:creationId xmlns:a16="http://schemas.microsoft.com/office/drawing/2014/main" id="{4FE8CAD0-A4CE-6852-0D90-6ED04B32D12B}"/>
              </a:ext>
            </a:extLst>
          </p:cNvPr>
          <p:cNvSpPr txBox="1"/>
          <p:nvPr/>
        </p:nvSpPr>
        <p:spPr>
          <a:xfrm>
            <a:off x="178676" y="1122739"/>
            <a:ext cx="10962298" cy="1342868"/>
          </a:xfrm>
          <a:prstGeom prst="rect">
            <a:avLst/>
          </a:prstGeom>
          <a:noFill/>
        </p:spPr>
        <p:txBody>
          <a:bodyPr wrap="square" rtlCol="0">
            <a:spAutoFit/>
          </a:bodyPr>
          <a:lstStyle/>
          <a:p>
            <a:pPr>
              <a:lnSpc>
                <a:spcPct val="150000"/>
              </a:lnSpc>
            </a:pPr>
            <a:r>
              <a:rPr lang="en-US" sz="1400" dirty="0"/>
              <a:t>This chart illustrates a clear pattern: bookings with longer durations are significantly more likely to be canceled. While short stays (1–2 nights) remain stable, cancellations climb sharply for stays exceeding a week, reaching critical levels. This trend indicates that extended bookings introduce higher volatility, likely due to the increased complexity and uncertainty of long-term travel. Recognizing this behavioral shift allows hotels to rethink how they manage and support extended stay guests.</a:t>
            </a:r>
          </a:p>
        </p:txBody>
      </p:sp>
      <p:sp>
        <p:nvSpPr>
          <p:cNvPr id="6" name="TextBox 5">
            <a:extLst>
              <a:ext uri="{FF2B5EF4-FFF2-40B4-BE49-F238E27FC236}">
                <a16:creationId xmlns:a16="http://schemas.microsoft.com/office/drawing/2014/main" id="{8C8DC605-3C62-F349-BADA-F697B076BA2D}"/>
              </a:ext>
            </a:extLst>
          </p:cNvPr>
          <p:cNvSpPr txBox="1"/>
          <p:nvPr/>
        </p:nvSpPr>
        <p:spPr>
          <a:xfrm>
            <a:off x="218091" y="2891599"/>
            <a:ext cx="3907220" cy="3605026"/>
          </a:xfrm>
          <a:prstGeom prst="rect">
            <a:avLst/>
          </a:prstGeom>
          <a:noFill/>
        </p:spPr>
        <p:txBody>
          <a:bodyPr wrap="square" rtlCol="0">
            <a:spAutoFit/>
          </a:bodyPr>
          <a:lstStyle/>
          <a:p>
            <a:pPr>
              <a:lnSpc>
                <a:spcPct val="150000"/>
              </a:lnSpc>
            </a:pPr>
            <a:r>
              <a:rPr lang="en-US" sz="1400" dirty="0"/>
              <a:t>To reduce cancellations for longer stays, hotels can introduce progressive stay incentives—such as increasing discounts or exclusive perks (e.g., spa access or free airport transfers) based on the number of nights booked. This approach encourages guests to commit to longer stays while feeling rewarded, rather than pressured. It also helps reduce cancellation risk by making longer bookings more appealing and worthwhile.</a:t>
            </a:r>
          </a:p>
        </p:txBody>
      </p:sp>
    </p:spTree>
    <p:extLst>
      <p:ext uri="{BB962C8B-B14F-4D97-AF65-F5344CB8AC3E}">
        <p14:creationId xmlns:p14="http://schemas.microsoft.com/office/powerpoint/2010/main" val="167153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03C7-27D4-FA6A-A4BD-8839D8D06F1D}"/>
              </a:ext>
            </a:extLst>
          </p:cNvPr>
          <p:cNvSpPr>
            <a:spLocks noGrp="1"/>
          </p:cNvSpPr>
          <p:nvPr>
            <p:ph type="title"/>
          </p:nvPr>
        </p:nvSpPr>
        <p:spPr>
          <a:xfrm>
            <a:off x="68318" y="89338"/>
            <a:ext cx="11077903" cy="945088"/>
          </a:xfrm>
        </p:spPr>
        <p:txBody>
          <a:bodyPr>
            <a:normAutofit/>
          </a:bodyPr>
          <a:lstStyle/>
          <a:p>
            <a:r>
              <a:rPr lang="en-US" sz="2400" b="1" dirty="0"/>
              <a:t>Cancellation Status vs. Average Price per Room per Night: Price and Booking Commitment</a:t>
            </a:r>
            <a:endParaRPr lang="en-US" sz="2400" dirty="0"/>
          </a:p>
        </p:txBody>
      </p:sp>
      <p:pic>
        <p:nvPicPr>
          <p:cNvPr id="4" name="Picture 3" descr="A graph with a number of points">
            <a:extLst>
              <a:ext uri="{FF2B5EF4-FFF2-40B4-BE49-F238E27FC236}">
                <a16:creationId xmlns:a16="http://schemas.microsoft.com/office/drawing/2014/main" id="{9CDB0C8F-5E72-FE5D-A52C-DDF336B16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51" y="2517304"/>
            <a:ext cx="7005146" cy="4251358"/>
          </a:xfrm>
          <a:prstGeom prst="rect">
            <a:avLst/>
          </a:prstGeom>
        </p:spPr>
      </p:pic>
      <p:sp>
        <p:nvSpPr>
          <p:cNvPr id="5" name="TextBox 4">
            <a:extLst>
              <a:ext uri="{FF2B5EF4-FFF2-40B4-BE49-F238E27FC236}">
                <a16:creationId xmlns:a16="http://schemas.microsoft.com/office/drawing/2014/main" id="{EB6AF552-42FD-8EEF-556A-5EEB48C6A2EF}"/>
              </a:ext>
            </a:extLst>
          </p:cNvPr>
          <p:cNvSpPr txBox="1"/>
          <p:nvPr/>
        </p:nvSpPr>
        <p:spPr>
          <a:xfrm>
            <a:off x="157655" y="1082566"/>
            <a:ext cx="10988566" cy="1342868"/>
          </a:xfrm>
          <a:prstGeom prst="rect">
            <a:avLst/>
          </a:prstGeom>
          <a:noFill/>
        </p:spPr>
        <p:txBody>
          <a:bodyPr wrap="square" rtlCol="0">
            <a:spAutoFit/>
          </a:bodyPr>
          <a:lstStyle/>
          <a:p>
            <a:pPr>
              <a:lnSpc>
                <a:spcPct val="150000"/>
              </a:lnSpc>
            </a:pPr>
            <a:r>
              <a:rPr lang="en-US" sz="1400" dirty="0"/>
              <a:t>This scatter plot analyzes how average room price correlates with booking cancellations. While cancellations and non-cancellations are spread across all price ranges, a visible cluster of cancellations exists in the higher price segment. This reveals that more expensive bookings may face increased cancellation risk due to guests reconsidering larger financial commitments. Understanding these patterns helps hotels assess where guest commitment may fluctuate based on pricing.</a:t>
            </a:r>
          </a:p>
        </p:txBody>
      </p:sp>
      <p:sp>
        <p:nvSpPr>
          <p:cNvPr id="6" name="TextBox 5">
            <a:extLst>
              <a:ext uri="{FF2B5EF4-FFF2-40B4-BE49-F238E27FC236}">
                <a16:creationId xmlns:a16="http://schemas.microsoft.com/office/drawing/2014/main" id="{FD8517C5-0C91-4174-5A39-18FB3B7978C3}"/>
              </a:ext>
            </a:extLst>
          </p:cNvPr>
          <p:cNvSpPr txBox="1"/>
          <p:nvPr/>
        </p:nvSpPr>
        <p:spPr>
          <a:xfrm>
            <a:off x="7478111" y="2678887"/>
            <a:ext cx="3668110" cy="3928191"/>
          </a:xfrm>
          <a:prstGeom prst="rect">
            <a:avLst/>
          </a:prstGeom>
          <a:noFill/>
        </p:spPr>
        <p:txBody>
          <a:bodyPr wrap="square" rtlCol="0">
            <a:spAutoFit/>
          </a:bodyPr>
          <a:lstStyle/>
          <a:p>
            <a:pPr>
              <a:lnSpc>
                <a:spcPct val="150000"/>
              </a:lnSpc>
            </a:pPr>
            <a:r>
              <a:rPr lang="en-US" sz="1400" dirty="0"/>
              <a:t>To reduce cancellations at higher room prices, hotels can enhance perceived value by offering bundled experiences or added benefits (e.g., early check-in, welcome gifts, or personalized services) for premium bookings. This encourages guests to feel their higher spend is justified and discourages cancellations, not through stricter policies, but by increasing guest satisfaction and emotional investment in the stay.</a:t>
            </a:r>
          </a:p>
          <a:p>
            <a:pPr>
              <a:lnSpc>
                <a:spcPct val="150000"/>
              </a:lnSpc>
            </a:pPr>
            <a:endParaRPr lang="en-US" sz="1400" dirty="0"/>
          </a:p>
        </p:txBody>
      </p:sp>
    </p:spTree>
    <p:extLst>
      <p:ext uri="{BB962C8B-B14F-4D97-AF65-F5344CB8AC3E}">
        <p14:creationId xmlns:p14="http://schemas.microsoft.com/office/powerpoint/2010/main" val="160703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035B2-F53F-403E-3ADF-EF9A56A76FC7}"/>
              </a:ext>
            </a:extLst>
          </p:cNvPr>
          <p:cNvSpPr txBox="1"/>
          <p:nvPr/>
        </p:nvSpPr>
        <p:spPr>
          <a:xfrm>
            <a:off x="509751" y="1147734"/>
            <a:ext cx="10089931" cy="4562531"/>
          </a:xfrm>
          <a:prstGeom prst="rect">
            <a:avLst/>
          </a:prstGeom>
          <a:noFill/>
        </p:spPr>
        <p:txBody>
          <a:bodyPr wrap="square" rtlCol="0">
            <a:spAutoFit/>
          </a:bodyPr>
          <a:lstStyle/>
          <a:p>
            <a:pPr>
              <a:lnSpc>
                <a:spcPct val="150000"/>
              </a:lnSpc>
            </a:pPr>
            <a:r>
              <a:rPr lang="en-US" sz="2000" b="1" dirty="0">
                <a:solidFill>
                  <a:srgbClr val="93133B"/>
                </a:solidFill>
              </a:rPr>
              <a:t>Overall Conclusion: Strategic Insights for Hotel Revenue Optimization</a:t>
            </a:r>
          </a:p>
          <a:p>
            <a:pPr>
              <a:lnSpc>
                <a:spcPct val="150000"/>
              </a:lnSpc>
            </a:pPr>
            <a:endParaRPr lang="en-US" sz="1600" dirty="0">
              <a:solidFill>
                <a:srgbClr val="93133B"/>
              </a:solidFill>
            </a:endParaRPr>
          </a:p>
          <a:p>
            <a:pPr>
              <a:lnSpc>
                <a:spcPct val="150000"/>
              </a:lnSpc>
            </a:pPr>
            <a:r>
              <a:rPr lang="en-US" sz="1600" dirty="0"/>
              <a:t>Our analysis of hotel reservation cancellations reveals several key insights crucial for strategic revenue management. Cancellations are significantly influenced by </a:t>
            </a:r>
            <a:r>
              <a:rPr lang="en-US" sz="1600" u="sng" dirty="0"/>
              <a:t>lead time</a:t>
            </a:r>
            <a:r>
              <a:rPr lang="en-US" sz="1600" dirty="0"/>
              <a:t>, with longer booking windows correlating to higher cancellation rates. </a:t>
            </a:r>
            <a:r>
              <a:rPr lang="en-US" sz="1600" u="sng" dirty="0"/>
              <a:t>Room type </a:t>
            </a:r>
            <a:r>
              <a:rPr lang="en-US" sz="1600" dirty="0"/>
              <a:t>also plays a role, as certain room categories show higher cancellation tendencies. Seasonal patterns are evident, with </a:t>
            </a:r>
            <a:r>
              <a:rPr lang="en-US" sz="1600" u="sng" dirty="0"/>
              <a:t>reservation months </a:t>
            </a:r>
            <a:r>
              <a:rPr lang="en-US" sz="1600" dirty="0"/>
              <a:t>like July experiencing peaks in cancellations, while December and January show lower rates. Furthermore, </a:t>
            </a:r>
            <a:r>
              <a:rPr lang="en-US" sz="1600" u="sng" dirty="0"/>
              <a:t>longer stays </a:t>
            </a:r>
            <a:r>
              <a:rPr lang="en-US" sz="1600" dirty="0"/>
              <a:t>surprisingly exhibit increased cancellation risks. Finally, while </a:t>
            </a:r>
            <a:r>
              <a:rPr lang="en-US" sz="1600" u="sng" dirty="0"/>
              <a:t>average price </a:t>
            </a:r>
            <a:r>
              <a:rPr lang="en-US" sz="1600" dirty="0"/>
              <a:t>isn't a direct cause, higher-priced bookings may be more susceptible to cancellation. By understanding these factors, hotels can implement targeted strategies, such as dynamic pricing, tailored cancellation policies, and focused marketing, to mitigate revenue loss and optimize booking commitments across all segments.</a:t>
            </a:r>
          </a:p>
          <a:p>
            <a:pPr>
              <a:lnSpc>
                <a:spcPct val="150000"/>
              </a:lnSpc>
            </a:pPr>
            <a:endParaRPr lang="en-US" sz="1600" dirty="0"/>
          </a:p>
        </p:txBody>
      </p:sp>
    </p:spTree>
    <p:extLst>
      <p:ext uri="{BB962C8B-B14F-4D97-AF65-F5344CB8AC3E}">
        <p14:creationId xmlns:p14="http://schemas.microsoft.com/office/powerpoint/2010/main" val="10977057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262</TotalTime>
  <Words>1229</Words>
  <Application>Microsoft Office PowerPoint</Application>
  <PresentationFormat>Widescreen</PresentationFormat>
  <Paragraphs>44</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Century Schoolbook</vt:lpstr>
      <vt:lpstr>Roboto Condensed</vt:lpstr>
      <vt:lpstr>Wingdings 2</vt:lpstr>
      <vt:lpstr>View</vt:lpstr>
      <vt:lpstr>Exploratory Data Analysis (EDA) on Hotel Booking Dataset</vt:lpstr>
      <vt:lpstr>PowerPoint Presentation</vt:lpstr>
      <vt:lpstr>PowerPoint Presentation</vt:lpstr>
      <vt:lpstr>Cancellation Rate vs. Lead Time: The Early Bird's Dilemma</vt:lpstr>
      <vt:lpstr>Cancellation Rate vs. Room Type: Room-Specific Cancellation Trends</vt:lpstr>
      <vt:lpstr>Cancellation Rate vs. Reservation Month: Seasonal Cancellation Patterns</vt:lpstr>
      <vt:lpstr>Cancellation Rate vs. Total Number of Nights: Duration and Cancellation Risk</vt:lpstr>
      <vt:lpstr>Cancellation Status vs. Average Price per Room per Night: Price and Booking Commitment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laila elhadidy</dc:creator>
  <cp:lastModifiedBy>laila elhadidy</cp:lastModifiedBy>
  <cp:revision>3</cp:revision>
  <dcterms:created xsi:type="dcterms:W3CDTF">2025-07-02T23:11:10Z</dcterms:created>
  <dcterms:modified xsi:type="dcterms:W3CDTF">2025-07-03T17:53:32Z</dcterms:modified>
</cp:coreProperties>
</file>