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14dcbb9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14dcbb9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7c00bf260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7c00bf260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c00bf260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c00bf260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7c00bf260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7c00bf260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c00bf260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c00bf260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7c00bf260_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7c00bf260_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7c00bf260_8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7c00bf260_8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14dcbb9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14dcbb9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42f944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42f944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42f944d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42f944d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14dcbb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14dcbb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42f944d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42f944d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42f944d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42f944d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42f944d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42f944d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42f944d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42f944d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14dcbb9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14dcbb9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7d5da82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7d5da82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7d5da82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7d5da82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14dcbb9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14dcbb9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c00bf26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c00bf26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7c00bf26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7c00bf26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7c00bf2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7c00bf2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7c00bf26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7c00bf26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7c00bf26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7c00bf26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7c00bf260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7c00bf260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14dcbb9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14dcbb9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7d5da82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7d5da82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14dcbb9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14dcbb9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4b26f2d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4b26f2d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4b26f2d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4b26f2d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4b26f2d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4b26f2d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4b26f2d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4b26f2d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4b26f2d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4b26f2d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0400" y="1851425"/>
            <a:ext cx="8937300" cy="838800"/>
          </a:xfrm>
          <a:prstGeom prst="rect">
            <a:avLst/>
          </a:prstGeom>
          <a:effectLst>
            <a:outerShdw blurRad="57150" rotWithShape="0" algn="bl" dir="5400000" dist="19050">
              <a:srgbClr val="000000">
                <a:alpha val="50000"/>
              </a:srgbClr>
            </a:outerShdw>
            <a:reflection blurRad="0" dir="5400000" dist="123825" endA="0" endPos="81000" fadeDir="5400012" kx="0" rotWithShape="0" algn="bl" stA="30000"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b="1" lang="it"/>
              <a:t>Algoritmi che lavorano su grafi</a:t>
            </a:r>
            <a:endParaRPr/>
          </a:p>
          <a:p>
            <a:pPr indent="0" lvl="0" marL="0" rtl="0" algn="l">
              <a:spcBef>
                <a:spcPts val="0"/>
              </a:spcBef>
              <a:spcAft>
                <a:spcPts val="0"/>
              </a:spcAft>
              <a:buNone/>
            </a:pPr>
            <a:r>
              <a:rPr i="1" lang="it" sz="2000"/>
              <a:t>e i loro legami con i modelli della percezione.</a:t>
            </a:r>
            <a:endParaRPr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1073550" y="1875000"/>
            <a:ext cx="6996900" cy="1393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it" sz="4000"/>
              <a:t>ALGORITMI DI CLASSIFICAZIONE SUI GRAFI</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subTitle"/>
          </p:nvPr>
        </p:nvSpPr>
        <p:spPr>
          <a:xfrm>
            <a:off x="230200" y="993625"/>
            <a:ext cx="8222100" cy="3919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rgbClr val="FFFF00"/>
                </a:solidFill>
              </a:rPr>
              <a:t>- </a:t>
            </a:r>
            <a:r>
              <a:rPr lang="it" sz="1600">
                <a:solidFill>
                  <a:srgbClr val="FFFF00"/>
                </a:solidFill>
              </a:rPr>
              <a:t>Cosa sono?</a:t>
            </a:r>
            <a:endParaRPr sz="1700">
              <a:solidFill>
                <a:srgbClr val="FFFF00"/>
              </a:solidFill>
            </a:endParaRPr>
          </a:p>
          <a:p>
            <a:pPr indent="0" lvl="0" marL="0" rtl="0" algn="l">
              <a:spcBef>
                <a:spcPts val="0"/>
              </a:spcBef>
              <a:spcAft>
                <a:spcPts val="0"/>
              </a:spcAft>
              <a:buNone/>
            </a:pPr>
            <a:r>
              <a:t/>
            </a:r>
            <a:endParaRPr sz="600"/>
          </a:p>
          <a:p>
            <a:pPr indent="0" lvl="0" marL="0" rtl="0" algn="l">
              <a:lnSpc>
                <a:spcPct val="115000"/>
              </a:lnSpc>
              <a:spcBef>
                <a:spcPts val="0"/>
              </a:spcBef>
              <a:spcAft>
                <a:spcPts val="0"/>
              </a:spcAft>
              <a:buNone/>
            </a:pPr>
            <a:r>
              <a:rPr lang="it" sz="1300"/>
              <a:t>sono metodi utilizzati per assegnare etichette o categorie ai nodi di un grafo in base alle loro caratteristiche e alle relazioni con gli altri nodi nel grafo. </a:t>
            </a:r>
            <a:br>
              <a:rPr lang="it" sz="1300"/>
            </a:br>
            <a:r>
              <a:rPr lang="it" sz="1300"/>
              <a:t>Questi algoritmi sono ampiamente utilizzati in diversi campi, come l'analisi delle reti sociali e la bioinformatica.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it" sz="1600">
                <a:solidFill>
                  <a:srgbClr val="FFFF00"/>
                </a:solidFill>
              </a:rPr>
              <a:t>- Quali sono le principali classificazioni?</a:t>
            </a:r>
            <a:br>
              <a:rPr lang="it" sz="1600">
                <a:solidFill>
                  <a:srgbClr val="FFFF00"/>
                </a:solidFill>
              </a:rPr>
            </a:br>
            <a:endParaRPr sz="500">
              <a:solidFill>
                <a:srgbClr val="FFFF00"/>
              </a:solidFill>
            </a:endParaRPr>
          </a:p>
          <a:p>
            <a:pPr indent="0" lvl="0" marL="0" rtl="0" algn="l">
              <a:spcBef>
                <a:spcPts val="0"/>
              </a:spcBef>
              <a:spcAft>
                <a:spcPts val="0"/>
              </a:spcAft>
              <a:buNone/>
            </a:pPr>
            <a:r>
              <a:rPr lang="it" sz="1600">
                <a:solidFill>
                  <a:srgbClr val="FFFF00"/>
                </a:solidFill>
              </a:rPr>
              <a:t>	</a:t>
            </a:r>
            <a:r>
              <a:rPr lang="it" sz="1300"/>
              <a:t>1. Classificazione basata su metodi di propagazione delle etichette</a:t>
            </a:r>
            <a:endParaRPr sz="1300"/>
          </a:p>
          <a:p>
            <a:pPr indent="0" lvl="0" marL="0" rtl="0" algn="l">
              <a:spcBef>
                <a:spcPts val="0"/>
              </a:spcBef>
              <a:spcAft>
                <a:spcPts val="0"/>
              </a:spcAft>
              <a:buNone/>
            </a:pPr>
            <a:r>
              <a:rPr lang="it" sz="1300"/>
              <a:t>	2. Classificazione basata su metodi di apprendimento supervisionato</a:t>
            </a:r>
            <a:endParaRPr sz="1300"/>
          </a:p>
          <a:p>
            <a:pPr indent="0" lvl="0" marL="0" rtl="0" algn="l">
              <a:spcBef>
                <a:spcPts val="0"/>
              </a:spcBef>
              <a:spcAft>
                <a:spcPts val="0"/>
              </a:spcAft>
              <a:buNone/>
            </a:pPr>
            <a:r>
              <a:rPr lang="it" sz="1300"/>
              <a:t>	3. Classificazione basata su metodi di apprendimento non supervisionato</a:t>
            </a:r>
            <a:endParaRPr sz="1300"/>
          </a:p>
          <a:p>
            <a:pPr indent="0" lvl="0" marL="0" rtl="0" algn="l">
              <a:spcBef>
                <a:spcPts val="0"/>
              </a:spcBef>
              <a:spcAft>
                <a:spcPts val="0"/>
              </a:spcAft>
              <a:buNone/>
            </a:pPr>
            <a:r>
              <a:rPr lang="it" sz="1300"/>
              <a:t>	4. Classificazione basata su metodi di apprendimento profondo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it" sz="1600">
                <a:solidFill>
                  <a:srgbClr val="FFFF00"/>
                </a:solidFill>
              </a:rPr>
              <a:t>- Nozione:</a:t>
            </a:r>
            <a:br>
              <a:rPr lang="it" sz="1600">
                <a:solidFill>
                  <a:srgbClr val="FFFF00"/>
                </a:solidFill>
              </a:rPr>
            </a:br>
            <a:endParaRPr sz="600">
              <a:solidFill>
                <a:srgbClr val="FFFF00"/>
              </a:solidFill>
            </a:endParaRPr>
          </a:p>
          <a:p>
            <a:pPr indent="0" lvl="0" marL="0" rtl="0" algn="l">
              <a:lnSpc>
                <a:spcPct val="115000"/>
              </a:lnSpc>
              <a:spcBef>
                <a:spcPts val="0"/>
              </a:spcBef>
              <a:spcAft>
                <a:spcPts val="0"/>
              </a:spcAft>
              <a:buNone/>
            </a:pPr>
            <a:r>
              <a:rPr lang="it" sz="1300"/>
              <a:t>È importante notare che la scelta dell'algoritmo di classificazione sui grafi </a:t>
            </a:r>
            <a:r>
              <a:rPr lang="it" sz="1300">
                <a:solidFill>
                  <a:srgbClr val="FFFF00"/>
                </a:solidFill>
              </a:rPr>
              <a:t>dipende dal contesto</a:t>
            </a:r>
            <a:r>
              <a:rPr lang="it" sz="1300"/>
              <a:t>, </a:t>
            </a:r>
            <a:r>
              <a:rPr lang="it" sz="1300">
                <a:solidFill>
                  <a:srgbClr val="FFFF00"/>
                </a:solidFill>
              </a:rPr>
              <a:t>dalla struttura</a:t>
            </a:r>
            <a:r>
              <a:rPr lang="it" sz="1300"/>
              <a:t> del grafo e </a:t>
            </a:r>
            <a:r>
              <a:rPr lang="it" sz="1300">
                <a:solidFill>
                  <a:srgbClr val="FFFF00"/>
                </a:solidFill>
              </a:rPr>
              <a:t>dalle caratteristiche</a:t>
            </a:r>
            <a:r>
              <a:rPr lang="it" sz="1300"/>
              <a:t> dei dati.</a:t>
            </a:r>
            <a:endParaRPr sz="1300"/>
          </a:p>
          <a:p>
            <a:pPr indent="0" lvl="0" marL="0" rtl="0" algn="l">
              <a:spcBef>
                <a:spcPts val="0"/>
              </a:spcBef>
              <a:spcAft>
                <a:spcPts val="0"/>
              </a:spcAft>
              <a:buNone/>
            </a:pPr>
            <a:r>
              <a:t/>
            </a:r>
            <a:endParaRPr sz="1300">
              <a:latin typeface="Roboto Mono"/>
              <a:ea typeface="Roboto Mono"/>
              <a:cs typeface="Roboto Mono"/>
              <a:sym typeface="Roboto Mon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FFFF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3"/>
          <p:cNvSpPr txBox="1"/>
          <p:nvPr>
            <p:ph type="ctrTitle"/>
          </p:nvPr>
        </p:nvSpPr>
        <p:spPr>
          <a:xfrm>
            <a:off x="230200" y="7935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ALGORITMI:</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230200" y="27020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CLASSIFICAZIONI PARTE 1</a:t>
            </a:r>
            <a:r>
              <a:rPr lang="it" sz="3500"/>
              <a:t>:</a:t>
            </a:r>
            <a:endParaRPr sz="3500"/>
          </a:p>
        </p:txBody>
      </p:sp>
      <p:sp>
        <p:nvSpPr>
          <p:cNvPr id="151" name="Google Shape;151;p24"/>
          <p:cNvSpPr txBox="1"/>
          <p:nvPr/>
        </p:nvSpPr>
        <p:spPr>
          <a:xfrm>
            <a:off x="230200" y="1368575"/>
            <a:ext cx="7999500" cy="3121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FFFF00"/>
                </a:solidFill>
                <a:latin typeface="Roboto"/>
                <a:ea typeface="Roboto"/>
                <a:cs typeface="Roboto"/>
                <a:sym typeface="Roboto"/>
              </a:rPr>
              <a:t>1. Classificazione basata su metodi di propagazione delle etichette:</a:t>
            </a:r>
            <a:endParaRPr>
              <a:solidFill>
                <a:srgbClr val="FFFF00"/>
              </a:solidFill>
              <a:latin typeface="Roboto"/>
              <a:ea typeface="Roboto"/>
              <a:cs typeface="Roboto"/>
              <a:sym typeface="Roboto"/>
            </a:endParaRPr>
          </a:p>
          <a:p>
            <a:pPr indent="0" lvl="0" marL="0" rtl="0" algn="l">
              <a:spcBef>
                <a:spcPts val="0"/>
              </a:spcBef>
              <a:spcAft>
                <a:spcPts val="0"/>
              </a:spcAft>
              <a:buNone/>
            </a:pPr>
            <a:r>
              <a:t/>
            </a:r>
            <a:endParaRPr sz="600">
              <a:solidFill>
                <a:srgbClr val="FFFF00"/>
              </a:solidFill>
              <a:latin typeface="Roboto"/>
              <a:ea typeface="Roboto"/>
              <a:cs typeface="Roboto"/>
              <a:sym typeface="Roboto"/>
            </a:endParaRPr>
          </a:p>
          <a:p>
            <a:pPr indent="0" lvl="0" marL="0" rtl="0" algn="l">
              <a:spcBef>
                <a:spcPts val="0"/>
              </a:spcBef>
              <a:spcAft>
                <a:spcPts val="0"/>
              </a:spcAft>
              <a:buNone/>
            </a:pPr>
            <a:r>
              <a:rPr lang="it" sz="1300">
                <a:solidFill>
                  <a:schemeClr val="lt1"/>
                </a:solidFill>
                <a:latin typeface="Roboto"/>
                <a:ea typeface="Roboto"/>
                <a:cs typeface="Roboto"/>
                <a:sym typeface="Roboto"/>
              </a:rPr>
              <a:t>Questi algoritmi sfruttano la struttura del grafo per propagare le etichette dai nodi con etichette conosciute ai nodi vicini. </a:t>
            </a:r>
            <a:endParaRPr sz="1300">
              <a:solidFill>
                <a:schemeClr val="lt1"/>
              </a:solidFill>
              <a:latin typeface="Roboto"/>
              <a:ea typeface="Roboto"/>
              <a:cs typeface="Roboto"/>
              <a:sym typeface="Roboto"/>
            </a:endParaRPr>
          </a:p>
          <a:p>
            <a:pPr indent="0" lvl="0" marL="0" rtl="0" algn="l">
              <a:spcBef>
                <a:spcPts val="0"/>
              </a:spcBef>
              <a:spcAft>
                <a:spcPts val="0"/>
              </a:spcAft>
              <a:buNone/>
            </a:pPr>
            <a:br>
              <a:rPr lang="it" sz="5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(Algoritmo di classificazione con label propagation, inizia assegnando etichette ai nodi di partenza per poi diffonde queste etichette ai nodi adiacenti in base alla loro connettività nel grafo)</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it">
                <a:solidFill>
                  <a:srgbClr val="FFFF00"/>
                </a:solidFill>
                <a:latin typeface="Roboto"/>
                <a:ea typeface="Roboto"/>
                <a:cs typeface="Roboto"/>
                <a:sym typeface="Roboto"/>
              </a:rPr>
              <a:t>2. Classificazione basata su metodi di apprendimento supervisionato:</a:t>
            </a:r>
            <a:endParaRPr>
              <a:solidFill>
                <a:srgbClr val="FFFF00"/>
              </a:solidFill>
              <a:latin typeface="Roboto"/>
              <a:ea typeface="Roboto"/>
              <a:cs typeface="Roboto"/>
              <a:sym typeface="Roboto"/>
            </a:endParaRPr>
          </a:p>
          <a:p>
            <a:pPr indent="0" lvl="0" marL="0" rtl="0" algn="l">
              <a:spcBef>
                <a:spcPts val="0"/>
              </a:spcBef>
              <a:spcAft>
                <a:spcPts val="0"/>
              </a:spcAft>
              <a:buNone/>
            </a:pPr>
            <a:r>
              <a:t/>
            </a:r>
            <a:endParaRPr sz="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chemeClr val="lt1"/>
                </a:solidFill>
                <a:latin typeface="Roboto"/>
                <a:ea typeface="Roboto"/>
                <a:cs typeface="Roboto"/>
                <a:sym typeface="Roboto"/>
              </a:rPr>
              <a:t>In questi algoritmi, viene costruito un modello di classificazione utilizzando un set di addestramento contenente nodi con etichette già note. Il modello viene quindi utilizzato per classificare i nodi non etichettati nel grafo.</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rgbClr val="FFFF00"/>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subTitle"/>
          </p:nvPr>
        </p:nvSpPr>
        <p:spPr>
          <a:xfrm>
            <a:off x="230200" y="1495025"/>
            <a:ext cx="8222100" cy="303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FFFF00"/>
                </a:solidFill>
                <a:latin typeface="Roboto Mono"/>
                <a:ea typeface="Roboto Mono"/>
                <a:cs typeface="Roboto Mono"/>
                <a:sym typeface="Roboto Mono"/>
              </a:rPr>
              <a:t>3. </a:t>
            </a:r>
            <a:r>
              <a:rPr lang="it" sz="1400">
                <a:solidFill>
                  <a:srgbClr val="FFFF00"/>
                </a:solidFill>
              </a:rPr>
              <a:t>Classificazione basata su metodi di apprendimento non supervisionato:</a:t>
            </a:r>
            <a:endParaRPr sz="1400">
              <a:solidFill>
                <a:srgbClr val="FFFF00"/>
              </a:solidFill>
            </a:endParaRPr>
          </a:p>
          <a:p>
            <a:pPr indent="0" lvl="0" marL="0" rtl="0" algn="l">
              <a:spcBef>
                <a:spcPts val="0"/>
              </a:spcBef>
              <a:spcAft>
                <a:spcPts val="0"/>
              </a:spcAft>
              <a:buNone/>
            </a:pPr>
            <a:r>
              <a:t/>
            </a:r>
            <a:endParaRPr sz="600">
              <a:solidFill>
                <a:srgbClr val="FFFF00"/>
              </a:solidFill>
            </a:endParaRPr>
          </a:p>
          <a:p>
            <a:pPr indent="0" lvl="0" marL="0" rtl="0" algn="l">
              <a:lnSpc>
                <a:spcPct val="115000"/>
              </a:lnSpc>
              <a:spcBef>
                <a:spcPts val="0"/>
              </a:spcBef>
              <a:spcAft>
                <a:spcPts val="0"/>
              </a:spcAft>
              <a:buNone/>
            </a:pPr>
            <a:r>
              <a:rPr lang="it" sz="1300"/>
              <a:t>Questi algoritmi cercano di identificare pattern o strutture all'interno del grafo senza l'utilizzo di etichette predefinite. </a:t>
            </a:r>
            <a:br>
              <a:rPr lang="it" sz="1300"/>
            </a:br>
            <a:br>
              <a:rPr lang="it" sz="500"/>
            </a:br>
            <a:r>
              <a:rPr lang="it" sz="1300"/>
              <a:t>(algoritmo di classificazione basato sulla modularity optimization, cerca di trovare partizioni del grafo che massimizzino la modularità)</a:t>
            </a:r>
            <a:endParaRPr sz="1300"/>
          </a:p>
          <a:p>
            <a:pPr indent="0" lvl="0" marL="0" rtl="0" algn="l">
              <a:spcBef>
                <a:spcPts val="0"/>
              </a:spcBef>
              <a:spcAft>
                <a:spcPts val="0"/>
              </a:spcAft>
              <a:buNone/>
            </a:pPr>
            <a:r>
              <a:t/>
            </a:r>
            <a:endParaRPr sz="1400"/>
          </a:p>
          <a:p>
            <a:pPr indent="0" lvl="0" marL="0" rtl="0" algn="l">
              <a:spcBef>
                <a:spcPts val="0"/>
              </a:spcBef>
              <a:spcAft>
                <a:spcPts val="0"/>
              </a:spcAft>
              <a:buNone/>
            </a:pPr>
            <a:r>
              <a:rPr lang="it" sz="1400">
                <a:solidFill>
                  <a:srgbClr val="FFFF00"/>
                </a:solidFill>
              </a:rPr>
              <a:t>4. Classificazione basata su metodi di apprendimento profondo:</a:t>
            </a:r>
            <a:endParaRPr sz="1400">
              <a:solidFill>
                <a:srgbClr val="FFFF00"/>
              </a:solidFill>
            </a:endParaRPr>
          </a:p>
          <a:p>
            <a:pPr indent="0" lvl="0" marL="0" rtl="0" algn="l">
              <a:spcBef>
                <a:spcPts val="0"/>
              </a:spcBef>
              <a:spcAft>
                <a:spcPts val="0"/>
              </a:spcAft>
              <a:buNone/>
            </a:pPr>
            <a:r>
              <a:t/>
            </a:r>
            <a:endParaRPr sz="600">
              <a:solidFill>
                <a:srgbClr val="FFFF00"/>
              </a:solidFill>
            </a:endParaRPr>
          </a:p>
          <a:p>
            <a:pPr indent="0" lvl="0" marL="0" rtl="0" algn="l">
              <a:lnSpc>
                <a:spcPct val="115000"/>
              </a:lnSpc>
              <a:spcBef>
                <a:spcPts val="0"/>
              </a:spcBef>
              <a:spcAft>
                <a:spcPts val="0"/>
              </a:spcAft>
              <a:buNone/>
            </a:pPr>
            <a:r>
              <a:rPr lang="it" sz="1300"/>
              <a:t>Questi algoritmi utilizzano reti neurali per apprendere rappresentazioni dei nodi e delle relazioni nel grafo, possono incorporare informazioni locali e globali del grafo per ottenere predizioni accurate. </a:t>
            </a:r>
            <a:endParaRPr sz="1300"/>
          </a:p>
          <a:p>
            <a:pPr indent="0" lvl="0" marL="0" rtl="0" algn="l">
              <a:lnSpc>
                <a:spcPct val="115000"/>
              </a:lnSpc>
              <a:spcBef>
                <a:spcPts val="0"/>
              </a:spcBef>
              <a:spcAft>
                <a:spcPts val="0"/>
              </a:spcAft>
              <a:buNone/>
            </a:pPr>
            <a:br>
              <a:rPr lang="it" sz="500">
                <a:latin typeface="Roboto Mono"/>
                <a:ea typeface="Roboto Mono"/>
                <a:cs typeface="Roboto Mono"/>
                <a:sym typeface="Roboto Mono"/>
              </a:rPr>
            </a:br>
            <a:endParaRPr sz="1300">
              <a:latin typeface="Roboto Mono"/>
              <a:ea typeface="Roboto Mono"/>
              <a:cs typeface="Roboto Mono"/>
              <a:sym typeface="Roboto Mono"/>
            </a:endParaRPr>
          </a:p>
          <a:p>
            <a:pPr indent="0" lvl="0" marL="0" rtl="0" algn="l">
              <a:spcBef>
                <a:spcPts val="0"/>
              </a:spcBef>
              <a:spcAft>
                <a:spcPts val="0"/>
              </a:spcAft>
              <a:buNone/>
            </a:pPr>
            <a:r>
              <a:t/>
            </a:r>
            <a:endParaRPr sz="1400">
              <a:solidFill>
                <a:srgbClr val="FFFF00"/>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7" name="Google Shape;157;p25"/>
          <p:cNvSpPr txBox="1"/>
          <p:nvPr>
            <p:ph type="ctrTitle"/>
          </p:nvPr>
        </p:nvSpPr>
        <p:spPr>
          <a:xfrm>
            <a:off x="230200" y="38700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CLASSIFICAZIONI PARTE 2:</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756300" y="1583850"/>
            <a:ext cx="7631400" cy="1975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it" sz="3500"/>
              <a:t>APPLICAZIONI DEGLI </a:t>
            </a:r>
            <a:br>
              <a:rPr b="1" lang="it" sz="3500"/>
            </a:br>
            <a:r>
              <a:rPr b="1" lang="it" sz="3500"/>
              <a:t>ALGORITMI DI CLASSIFICAZIONE SUI GRAFI DELLA PERCEZIONE</a:t>
            </a:r>
            <a:endParaRPr b="1"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289325" y="24277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APPLICAZIONI PRINCIPALI</a:t>
            </a:r>
            <a:r>
              <a:rPr lang="it" sz="3500"/>
              <a:t>:</a:t>
            </a:r>
            <a:endParaRPr sz="3500"/>
          </a:p>
        </p:txBody>
      </p:sp>
      <p:sp>
        <p:nvSpPr>
          <p:cNvPr id="168" name="Google Shape;168;p27"/>
          <p:cNvSpPr txBox="1"/>
          <p:nvPr/>
        </p:nvSpPr>
        <p:spPr>
          <a:xfrm>
            <a:off x="289325" y="1293075"/>
            <a:ext cx="8095500" cy="305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300">
                <a:solidFill>
                  <a:srgbClr val="FFFF00"/>
                </a:solidFill>
                <a:latin typeface="Roboto Mono"/>
                <a:ea typeface="Roboto Mono"/>
                <a:cs typeface="Roboto Mono"/>
                <a:sym typeface="Roboto Mono"/>
              </a:rPr>
              <a:t>1. </a:t>
            </a:r>
            <a:r>
              <a:rPr lang="it" sz="1300">
                <a:solidFill>
                  <a:srgbClr val="FFFF00"/>
                </a:solidFill>
                <a:latin typeface="Roboto"/>
                <a:ea typeface="Roboto"/>
                <a:cs typeface="Roboto"/>
                <a:sym typeface="Roboto"/>
              </a:rPr>
              <a:t>Riconoscimento di oggetti e pattern</a:t>
            </a:r>
            <a:r>
              <a:rPr lang="it" sz="1300">
                <a:solidFill>
                  <a:schemeClr val="lt1"/>
                </a:solidFill>
                <a:latin typeface="Roboto"/>
                <a:ea typeface="Roboto"/>
                <a:cs typeface="Roboto"/>
                <a:sym typeface="Roboto"/>
              </a:rPr>
              <a:t> all'interno di immagini o scene complesse. Ad esempio, in campo medic</a:t>
            </a:r>
            <a:r>
              <a:rPr lang="it" sz="1300">
                <a:solidFill>
                  <a:schemeClr val="lt1"/>
                </a:solidFill>
                <a:latin typeface="Roboto"/>
                <a:ea typeface="Roboto"/>
                <a:cs typeface="Roboto"/>
                <a:sym typeface="Roboto"/>
              </a:rPr>
              <a:t>o, possono essere applicati per identificare e distinguere diversi tipi di cellule o tessuti nei dati di imaging. </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rgbClr val="FFFF00"/>
                </a:solidFill>
                <a:latin typeface="Roboto"/>
                <a:ea typeface="Roboto"/>
                <a:cs typeface="Roboto"/>
                <a:sym typeface="Roboto"/>
              </a:rPr>
              <a:t>2. Riconoscimento di azioni umane</a:t>
            </a:r>
            <a:r>
              <a:rPr lang="it" sz="1300">
                <a:solidFill>
                  <a:schemeClr val="lt1"/>
                </a:solidFill>
                <a:latin typeface="Roboto"/>
                <a:ea typeface="Roboto"/>
                <a:cs typeface="Roboto"/>
                <a:sym typeface="Roboto"/>
              </a:rPr>
              <a:t> nell'analisi dei video o delle sequenze di immagini, gli algoritmi di classificazione sui grafi possono essere utilizzati per riconoscere le azioni eseguite dagli esseri umani. Ad esempio, possono identificare e classificare attività come camminare o correre.</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rgbClr val="FFFF00"/>
                </a:solidFill>
                <a:latin typeface="Roboto"/>
                <a:ea typeface="Roboto"/>
                <a:cs typeface="Roboto"/>
                <a:sym typeface="Roboto"/>
              </a:rPr>
              <a:t>3. Analisi delle reti sociali</a:t>
            </a:r>
            <a:r>
              <a:rPr lang="it" sz="1300">
                <a:solidFill>
                  <a:schemeClr val="lt1"/>
                </a:solidFill>
                <a:latin typeface="Roboto"/>
                <a:ea typeface="Roboto"/>
                <a:cs typeface="Roboto"/>
                <a:sym typeface="Roboto"/>
              </a:rPr>
              <a:t> per comprendere il comportamento e le caratteristiche degli individui all'interno di una rete. Possono essere utilizzati per identificare ruoli o comunità all'interno di una rete, oppure per classificare gli utenti in base ai loro interessi.</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nvSpPr>
        <p:spPr>
          <a:xfrm>
            <a:off x="289325" y="1275350"/>
            <a:ext cx="8084400" cy="2173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300">
                <a:solidFill>
                  <a:srgbClr val="FFFF00"/>
                </a:solidFill>
                <a:latin typeface="Roboto Mono"/>
                <a:ea typeface="Roboto Mono"/>
                <a:cs typeface="Roboto Mono"/>
                <a:sym typeface="Roboto Mono"/>
              </a:rPr>
              <a:t>4. </a:t>
            </a:r>
            <a:r>
              <a:rPr lang="it" sz="1300">
                <a:solidFill>
                  <a:srgbClr val="FFFF00"/>
                </a:solidFill>
                <a:latin typeface="Roboto"/>
                <a:ea typeface="Roboto"/>
                <a:cs typeface="Roboto"/>
                <a:sym typeface="Roboto"/>
              </a:rPr>
              <a:t>Ricerca e raccomandazione di informazioni</a:t>
            </a:r>
            <a:r>
              <a:rPr lang="it" sz="1300">
                <a:solidFill>
                  <a:schemeClr val="lt1"/>
                </a:solidFill>
                <a:latin typeface="Roboto"/>
                <a:ea typeface="Roboto"/>
                <a:cs typeface="Roboto"/>
                <a:sym typeface="Roboto"/>
              </a:rPr>
              <a:t> per migliorare la ricerca e la raccomandazione di informazioni personalizzate. Ad esempio, possono essere applicati per classificare e organizzare i risultati di una determinata ricerca.</a:t>
            </a:r>
            <a:endParaRPr sz="13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300">
                <a:solidFill>
                  <a:srgbClr val="FFFF00"/>
                </a:solidFill>
                <a:latin typeface="Roboto"/>
                <a:ea typeface="Roboto"/>
                <a:cs typeface="Roboto"/>
                <a:sym typeface="Roboto"/>
              </a:rPr>
              <a:t>5. Analisi dei dati biologici</a:t>
            </a:r>
            <a:r>
              <a:rPr lang="it" sz="1300">
                <a:solidFill>
                  <a:schemeClr val="lt1"/>
                </a:solidFill>
                <a:latin typeface="Roboto"/>
                <a:ea typeface="Roboto"/>
                <a:cs typeface="Roboto"/>
                <a:sym typeface="Roboto"/>
              </a:rPr>
              <a:t> come reti di interazione proteina-proteina o reti di espressione genica oppure possono essere applicati per identificare modelli o sottogruppi all'interno delle reti biologiche e per classificare proteine o geni in base alle loro funzioni o ruoli.</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4" name="Google Shape;174;p28"/>
          <p:cNvSpPr txBox="1"/>
          <p:nvPr>
            <p:ph type="ctrTitle"/>
          </p:nvPr>
        </p:nvSpPr>
        <p:spPr>
          <a:xfrm>
            <a:off x="289325" y="31897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APPLICAZIONI PRINCIPALI:</a:t>
            </a:r>
            <a:endParaRPr sz="3500"/>
          </a:p>
        </p:txBody>
      </p:sp>
      <p:pic>
        <p:nvPicPr>
          <p:cNvPr id="175" name="Google Shape;175;p28"/>
          <p:cNvPicPr preferRelativeResize="0"/>
          <p:nvPr/>
        </p:nvPicPr>
        <p:blipFill>
          <a:blip r:embed="rId3">
            <a:alphaModFix/>
          </a:blip>
          <a:stretch>
            <a:fillRect/>
          </a:stretch>
        </p:blipFill>
        <p:spPr>
          <a:xfrm>
            <a:off x="2546275" y="3542925"/>
            <a:ext cx="1248962" cy="1159750"/>
          </a:xfrm>
          <a:prstGeom prst="rect">
            <a:avLst/>
          </a:prstGeom>
          <a:noFill/>
          <a:ln>
            <a:noFill/>
          </a:ln>
        </p:spPr>
      </p:pic>
      <p:pic>
        <p:nvPicPr>
          <p:cNvPr id="176" name="Google Shape;176;p28"/>
          <p:cNvPicPr preferRelativeResize="0"/>
          <p:nvPr/>
        </p:nvPicPr>
        <p:blipFill>
          <a:blip r:embed="rId4">
            <a:alphaModFix/>
          </a:blip>
          <a:stretch>
            <a:fillRect/>
          </a:stretch>
        </p:blipFill>
        <p:spPr>
          <a:xfrm>
            <a:off x="5187837" y="3542925"/>
            <a:ext cx="1248962" cy="115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598100" y="3680222"/>
            <a:ext cx="8222100" cy="838800"/>
          </a:xfrm>
          <a:prstGeom prst="rect">
            <a:avLst/>
          </a:prstGeom>
          <a:effectLst>
            <a:outerShdw blurRad="71438" rotWithShape="0" algn="bl" dir="540000" dist="571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4000"/>
              <a:t>ALGORITMI DI RIDUZIONE DIMENSIONALE SUI GRAFI</a:t>
            </a:r>
            <a:endParaRPr sz="40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it" sz="1800"/>
              <a:t>La visualizzazione dei dati ad alta dimensionalità è una sfida comune nell'ambito dell'analisi dei dati. Quando si lavora con dati complessi, come ad esempio grafi con un gran numero di nodi e connessioni la comprensione delle relazioni e dei pattern può risultare difficile. Gli algoritmi di riduzione dimensionale sui grafi offrono una soluzione efficace per ridurre la complessità dei dati e visualizzarli in uno spazio a dimensione inferiore.</a:t>
            </a:r>
            <a:endParaRPr sz="3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ctrTitle"/>
          </p:nvPr>
        </p:nvSpPr>
        <p:spPr>
          <a:xfrm>
            <a:off x="598100" y="1241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COS’È LA RIDUZIONE?</a:t>
            </a:r>
            <a:endParaRPr/>
          </a:p>
        </p:txBody>
      </p:sp>
      <p:sp>
        <p:nvSpPr>
          <p:cNvPr id="187" name="Google Shape;187;p30"/>
          <p:cNvSpPr txBox="1"/>
          <p:nvPr>
            <p:ph idx="1" type="subTitle"/>
          </p:nvPr>
        </p:nvSpPr>
        <p:spPr>
          <a:xfrm>
            <a:off x="598088" y="22587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RIDUZIONE DIMENSIONALE:</a:t>
            </a:r>
            <a:r>
              <a:rPr lang="it" sz="1800"/>
              <a:t> tecnica utilizzata per proiettare dati da uno spazio ad alta dimensionalità a uno spazio a dimensione inferiore, preservando al contempo le informazioni significative.</a:t>
            </a:r>
            <a:endParaRPr sz="1800"/>
          </a:p>
          <a:p>
            <a:pPr indent="0" lvl="0" marL="0" rtl="0" algn="l">
              <a:lnSpc>
                <a:spcPct val="115000"/>
              </a:lnSpc>
              <a:spcBef>
                <a:spcPts val="0"/>
              </a:spcBef>
              <a:spcAft>
                <a:spcPts val="0"/>
              </a:spcAft>
              <a:buNone/>
            </a:pPr>
            <a:r>
              <a:rPr b="1" lang="it" sz="1800">
                <a:solidFill>
                  <a:srgbClr val="FFFF00"/>
                </a:solidFill>
              </a:rPr>
              <a:t>RIDUZIONE DIMENSIONALE SUI GRAFI:</a:t>
            </a:r>
            <a:r>
              <a:rPr lang="it" sz="1800"/>
              <a:t> rappresentazione di un grafo complesso in uno spazio bidimensionale o tridimensionale in modo che le relazioni tra i nodi siano mantenute il più fedelmente possibile.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598100" y="860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ALCUNI ALGORITMI</a:t>
            </a:r>
            <a:endParaRPr/>
          </a:p>
        </p:txBody>
      </p:sp>
      <p:sp>
        <p:nvSpPr>
          <p:cNvPr id="193" name="Google Shape;193;p31"/>
          <p:cNvSpPr txBox="1"/>
          <p:nvPr>
            <p:ph idx="1" type="subTitle"/>
          </p:nvPr>
        </p:nvSpPr>
        <p:spPr>
          <a:xfrm>
            <a:off x="598088" y="17253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ISOMAP:</a:t>
            </a:r>
            <a:r>
              <a:rPr lang="it" sz="1800"/>
              <a:t> L'algoritmo Isomap utilizza la distanza geodetica tra i nodi per costruire una rappresentazione a bassa dimensionalità del grafo. Conserva le distanze lungo le curve sul grafo, consentendo una rappresentazione fedele della struttura del grafo in uno spazio di dimensioni inferiori.</a:t>
            </a:r>
            <a:endParaRPr sz="1800"/>
          </a:p>
          <a:p>
            <a:pPr indent="0" lvl="0" marL="0" rtl="0" algn="l">
              <a:lnSpc>
                <a:spcPct val="115000"/>
              </a:lnSpc>
              <a:spcBef>
                <a:spcPts val="0"/>
              </a:spcBef>
              <a:spcAft>
                <a:spcPts val="0"/>
              </a:spcAft>
              <a:buNone/>
            </a:pPr>
            <a:r>
              <a:rPr b="1" lang="it" sz="1800">
                <a:solidFill>
                  <a:srgbClr val="FFFF00"/>
                </a:solidFill>
              </a:rPr>
              <a:t>T-SNE:</a:t>
            </a:r>
            <a:r>
              <a:rPr lang="it" sz="1800"/>
              <a:t> Il t-distributed Stochastic Neighbor Embedding (t-SNE) è un algoritmo di riduzione dimensionale ampiamente utilizzato per visualizzare dati complessi. T-SNE mappa i nodi in uno spazio bidimensionale o tridimensionale, cercando di preservare la similarità tra i nodi originali.</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365350" y="1652875"/>
            <a:ext cx="8037300" cy="282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500">
                <a:solidFill>
                  <a:srgbClr val="FFFF00"/>
                </a:solidFill>
                <a:latin typeface="Roboto"/>
                <a:ea typeface="Roboto"/>
                <a:cs typeface="Roboto"/>
                <a:sym typeface="Roboto"/>
              </a:rPr>
              <a:t>I modelli della percezione:</a:t>
            </a:r>
            <a:endParaRPr sz="1500">
              <a:solidFill>
                <a:srgbClr val="FFFF00"/>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svolgono un ruolo essenziale nell'</a:t>
            </a:r>
            <a:r>
              <a:rPr lang="it" sz="1500">
                <a:solidFill>
                  <a:srgbClr val="FFFF00"/>
                </a:solidFill>
                <a:latin typeface="Roboto"/>
                <a:ea typeface="Roboto"/>
                <a:cs typeface="Roboto"/>
                <a:sym typeface="Roboto"/>
              </a:rPr>
              <a:t>analisi</a:t>
            </a:r>
            <a:r>
              <a:rPr lang="it" sz="1500">
                <a:solidFill>
                  <a:schemeClr val="lt1"/>
                </a:solidFill>
                <a:latin typeface="Roboto"/>
                <a:ea typeface="Roboto"/>
                <a:cs typeface="Roboto"/>
                <a:sym typeface="Roboto"/>
              </a:rPr>
              <a:t> e nell'</a:t>
            </a:r>
            <a:r>
              <a:rPr lang="it" sz="1500">
                <a:solidFill>
                  <a:srgbClr val="FFFF00"/>
                </a:solidFill>
                <a:latin typeface="Roboto"/>
                <a:ea typeface="Roboto"/>
                <a:cs typeface="Roboto"/>
                <a:sym typeface="Roboto"/>
              </a:rPr>
              <a:t>interpretazione</a:t>
            </a:r>
            <a:r>
              <a:rPr lang="it" sz="1500">
                <a:solidFill>
                  <a:schemeClr val="lt1"/>
                </a:solidFill>
                <a:latin typeface="Roboto"/>
                <a:ea typeface="Roboto"/>
                <a:cs typeface="Roboto"/>
                <a:sym typeface="Roboto"/>
              </a:rPr>
              <a:t> dei dati sensoriali (</a:t>
            </a:r>
            <a:r>
              <a:rPr lang="it" sz="1500">
                <a:solidFill>
                  <a:schemeClr val="lt1"/>
                </a:solidFill>
                <a:latin typeface="Roboto"/>
                <a:ea typeface="Roboto"/>
                <a:cs typeface="Roboto"/>
                <a:sym typeface="Roboto"/>
              </a:rPr>
              <a:t>input</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visivi, uditivi, tattili, olfattivi e gustativi)</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a:t>
            </a:r>
            <a:r>
              <a:rPr lang="it" sz="1500">
                <a:solidFill>
                  <a:schemeClr val="lt1"/>
                </a:solidFill>
                <a:latin typeface="Roboto"/>
                <a:ea typeface="Roboto"/>
                <a:cs typeface="Roboto"/>
                <a:sym typeface="Roboto"/>
              </a:rPr>
              <a:t>Ci aiutano a comprendere come le informazioni provenienti dai nostri sensi vengono</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selezionate, elaborate ed integrate per essere utilizzate in vari ambiti, come l'intelligenza</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500">
                <a:solidFill>
                  <a:schemeClr val="lt1"/>
                </a:solidFill>
                <a:latin typeface="Roboto"/>
                <a:ea typeface="Roboto"/>
                <a:cs typeface="Roboto"/>
                <a:sym typeface="Roboto"/>
              </a:rPr>
              <a:t>  artificiale o la realtà virtuale.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500">
              <a:solidFill>
                <a:schemeClr val="lt1"/>
              </a:solidFill>
              <a:latin typeface="Roboto Mono"/>
              <a:ea typeface="Roboto Mono"/>
              <a:cs typeface="Roboto Mono"/>
              <a:sym typeface="Roboto Mono"/>
            </a:endParaRPr>
          </a:p>
        </p:txBody>
      </p:sp>
      <p:sp>
        <p:nvSpPr>
          <p:cNvPr id="91" name="Google Shape;91;p14"/>
          <p:cNvSpPr txBox="1"/>
          <p:nvPr>
            <p:ph type="ctrTitle"/>
          </p:nvPr>
        </p:nvSpPr>
        <p:spPr>
          <a:xfrm>
            <a:off x="365350" y="5364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INTRODUZIONE:</a:t>
            </a:r>
            <a:endParaRPr sz="3500"/>
          </a:p>
        </p:txBody>
      </p:sp>
      <p:pic>
        <p:nvPicPr>
          <p:cNvPr id="92" name="Google Shape;92;p14"/>
          <p:cNvPicPr preferRelativeResize="0"/>
          <p:nvPr/>
        </p:nvPicPr>
        <p:blipFill rotWithShape="1">
          <a:blip r:embed="rId3">
            <a:alphaModFix/>
          </a:blip>
          <a:srcRect b="7154" l="18233" r="20641" t="12369"/>
          <a:stretch/>
        </p:blipFill>
        <p:spPr>
          <a:xfrm>
            <a:off x="4427800" y="286450"/>
            <a:ext cx="1311775" cy="174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ctrTitle"/>
          </p:nvPr>
        </p:nvSpPr>
        <p:spPr>
          <a:xfrm>
            <a:off x="598100" y="1470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TECNICHE DI MANTENIMENTO</a:t>
            </a:r>
            <a:endParaRPr/>
          </a:p>
        </p:txBody>
      </p:sp>
      <p:sp>
        <p:nvSpPr>
          <p:cNvPr id="199" name="Google Shape;199;p32"/>
          <p:cNvSpPr txBox="1"/>
          <p:nvPr>
            <p:ph idx="1" type="subTitle"/>
          </p:nvPr>
        </p:nvSpPr>
        <p:spPr>
          <a:xfrm>
            <a:off x="598088" y="2334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Durante la riduzione dimensionale sui grafi, è importante preservare la struttura del grafo originale. Ciò viene spesso ottenuto utilizzando tecniche come la conservazione delle distanze tra i nodi, l'identificazione di punti di riferimento globali o l'utilizzo di algoritmi di ottimizzazione per minimizzare la perdita di informazioni.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ctrTitle"/>
          </p:nvPr>
        </p:nvSpPr>
        <p:spPr>
          <a:xfrm>
            <a:off x="598100" y="1013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APPLICAZIONI PRATICHE</a:t>
            </a:r>
            <a:endParaRPr/>
          </a:p>
        </p:txBody>
      </p:sp>
      <p:sp>
        <p:nvSpPr>
          <p:cNvPr id="205" name="Google Shape;205;p33"/>
          <p:cNvSpPr txBox="1"/>
          <p:nvPr>
            <p:ph idx="1" type="subTitle"/>
          </p:nvPr>
        </p:nvSpPr>
        <p:spPr>
          <a:xfrm>
            <a:off x="598088" y="1953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solidFill>
                  <a:srgbClr val="FFFF00"/>
                </a:solidFill>
              </a:rPr>
              <a:t>VISUALIZZAZIONE DI DATI COMPLESSI</a:t>
            </a:r>
            <a:r>
              <a:rPr b="1" lang="it" sz="1800">
                <a:solidFill>
                  <a:srgbClr val="FFFF00"/>
                </a:solidFill>
              </a:rPr>
              <a:t>:</a:t>
            </a:r>
            <a:r>
              <a:rPr lang="it" sz="1800"/>
              <a:t> La riduzione dimensionale sui grafi è ampiamente utilizzata per visualizzare dati complessi, come reti sociali, reti di collaborazione scientifica o reti di interazioni proteina-proteina. Questo permette di identificare cluster di nodi simili e di comprenderne meglio la struttura e le relazioni.</a:t>
            </a:r>
            <a:endParaRPr sz="1800"/>
          </a:p>
          <a:p>
            <a:pPr indent="0" lvl="0" marL="0" rtl="0" algn="l">
              <a:lnSpc>
                <a:spcPct val="115000"/>
              </a:lnSpc>
              <a:spcBef>
                <a:spcPts val="0"/>
              </a:spcBef>
              <a:spcAft>
                <a:spcPts val="0"/>
              </a:spcAft>
              <a:buNone/>
            </a:pPr>
            <a:r>
              <a:rPr b="1" lang="it" sz="1800">
                <a:solidFill>
                  <a:srgbClr val="FFFF00"/>
                </a:solidFill>
              </a:rPr>
              <a:t>ANALISI DI DATI BIOMEDICI:</a:t>
            </a:r>
            <a:r>
              <a:rPr lang="it" sz="1800"/>
              <a:t> Nei dati biomedici, la riduzione dimensionale sui grafi può aiutare a identificare modelli e relazioni tra geni, proteine o malattie. Ciò può fornire informazioni preziose per la scoperta di nuove terapie o per la comprensione delle reti di segnalazione biologica.</a:t>
            </a:r>
            <a:endParaRPr sz="1800"/>
          </a:p>
          <a:p>
            <a:pPr indent="0" lvl="0" marL="45720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598100" y="13180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a:t> ESEMPI DI VISUALIZZAZIONE</a:t>
            </a:r>
            <a:endParaRPr/>
          </a:p>
        </p:txBody>
      </p:sp>
      <p:sp>
        <p:nvSpPr>
          <p:cNvPr id="211" name="Google Shape;211;p34"/>
          <p:cNvSpPr txBox="1"/>
          <p:nvPr>
            <p:ph idx="1" type="subTitle"/>
          </p:nvPr>
        </p:nvSpPr>
        <p:spPr>
          <a:xfrm>
            <a:off x="598088" y="2258713"/>
            <a:ext cx="8222100" cy="432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it" sz="1800"/>
              <a:t>Visualizzazione di una rete sociale basata sui dati dei contatti telefonici per identificare gruppi di utenti con interessi simili o comportamenti di comunicazione simili.</a:t>
            </a:r>
            <a:endParaRPr sz="1800"/>
          </a:p>
          <a:p>
            <a:pPr indent="-342900" lvl="0" marL="457200" rtl="0" algn="l">
              <a:lnSpc>
                <a:spcPct val="115000"/>
              </a:lnSpc>
              <a:spcBef>
                <a:spcPts val="0"/>
              </a:spcBef>
              <a:spcAft>
                <a:spcPts val="0"/>
              </a:spcAft>
              <a:buSzPts val="1800"/>
              <a:buAutoNum type="arabicParenR"/>
            </a:pPr>
            <a:r>
              <a:rPr lang="it" sz="1800"/>
              <a:t>Analisi di dati genomici per identificare cluster di geni coinvolti in determinate patologie o processi biologici.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756300" y="1599450"/>
            <a:ext cx="7631400" cy="8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t" sz="3500"/>
              <a:t>ALGORITMI DI ROUTING SUI GRAFI</a:t>
            </a:r>
            <a:r>
              <a:rPr b="1" lang="it" sz="3500"/>
              <a:t>:</a:t>
            </a:r>
            <a:endParaRPr b="1" sz="3500"/>
          </a:p>
        </p:txBody>
      </p:sp>
      <p:sp>
        <p:nvSpPr>
          <p:cNvPr id="217" name="Google Shape;217;p35"/>
          <p:cNvSpPr txBox="1"/>
          <p:nvPr/>
        </p:nvSpPr>
        <p:spPr>
          <a:xfrm>
            <a:off x="1086900" y="2495250"/>
            <a:ext cx="6970200" cy="1125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it" sz="1500">
                <a:solidFill>
                  <a:schemeClr val="lt1"/>
                </a:solidFill>
                <a:latin typeface="Roboto"/>
                <a:ea typeface="Roboto"/>
                <a:cs typeface="Roboto"/>
                <a:sym typeface="Roboto"/>
              </a:rPr>
              <a:t>sono utilizzati per determinare il </a:t>
            </a:r>
            <a:r>
              <a:rPr lang="it" sz="1500">
                <a:solidFill>
                  <a:srgbClr val="FFFF00"/>
                </a:solidFill>
                <a:latin typeface="Roboto"/>
                <a:ea typeface="Roboto"/>
                <a:cs typeface="Roboto"/>
                <a:sym typeface="Roboto"/>
              </a:rPr>
              <a:t>percorso ottimale</a:t>
            </a:r>
            <a:r>
              <a:rPr lang="it" sz="1500">
                <a:solidFill>
                  <a:schemeClr val="lt1"/>
                </a:solidFill>
                <a:latin typeface="Roboto"/>
                <a:ea typeface="Roboto"/>
                <a:cs typeface="Roboto"/>
                <a:sym typeface="Roboto"/>
              </a:rPr>
              <a:t> o il cammino più breve </a:t>
            </a:r>
            <a:r>
              <a:rPr lang="it" sz="1500">
                <a:solidFill>
                  <a:srgbClr val="FFFF00"/>
                </a:solidFill>
                <a:latin typeface="Roboto"/>
                <a:ea typeface="Roboto"/>
                <a:cs typeface="Roboto"/>
                <a:sym typeface="Roboto"/>
              </a:rPr>
              <a:t>tra due nodi in un grafo</a:t>
            </a:r>
            <a:r>
              <a:rPr lang="it" sz="1500">
                <a:solidFill>
                  <a:schemeClr val="lt1"/>
                </a:solidFill>
                <a:latin typeface="Roboto"/>
                <a:ea typeface="Roboto"/>
                <a:cs typeface="Roboto"/>
                <a:sym typeface="Roboto"/>
              </a:rPr>
              <a:t>. Questi algoritmi sono ampiamente utilizzati nelle reti di comunicazione, nei sistemi di navigazione, nelle reti di trasporto e in molti altri contesti in cui è necessario trovare il percorso più efficiente tra due punti.</a:t>
            </a:r>
            <a:endParaRPr sz="1500">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241250" y="1737325"/>
            <a:ext cx="7998000" cy="2874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a:solidFill>
                  <a:srgbClr val="FFFF00"/>
                </a:solidFill>
                <a:latin typeface="Roboto"/>
                <a:ea typeface="Roboto"/>
                <a:cs typeface="Roboto"/>
                <a:sym typeface="Roboto"/>
              </a:rPr>
              <a:t>CARATTERISTICHE:</a:t>
            </a:r>
            <a:br>
              <a:rPr lang="it">
                <a:solidFill>
                  <a:srgbClr val="FFFF00"/>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è uno dei più noti algoritmi di routing sui grafi</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lavora solo con archi di peso Positivo (Bellman-Ford anche negativi)</a:t>
            </a:r>
            <a:br>
              <a:rPr lang="it" sz="1300">
                <a:solidFill>
                  <a:schemeClr val="lt1"/>
                </a:solidFill>
                <a:latin typeface="Roboto"/>
                <a:ea typeface="Roboto"/>
                <a:cs typeface="Roboto"/>
                <a:sym typeface="Roboto"/>
              </a:rPr>
            </a:br>
            <a:br>
              <a:rPr lang="it" sz="5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funzionamento:</a:t>
            </a:r>
            <a:r>
              <a:rPr lang="it" sz="1300">
                <a:solidFill>
                  <a:schemeClr val="lt1"/>
                </a:solidFill>
                <a:latin typeface="Roboto"/>
                <a:ea typeface="Roboto"/>
                <a:cs typeface="Roboto"/>
                <a:sym typeface="Roboto"/>
              </a:rPr>
              <a:t> in modo iterativo, assegna una distanza iniziale infinita a tutti i nodi tranne al nodo di partenza, a cui assegna una distanza di 0. </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Successivamente, esplora i nodi adiacenti al nodo corrente, aggiornando le loro distanze se si trova un percorso più breve. Questo processo viene ripetuto fino a quando non si raggiunge il nodo di destinazione o tutti i nodi sono stati visitati. Alla fine, viene restituito il percorso ottimale dal nodo di partenza al nodo di destinazione.</a:t>
            </a:r>
            <a:endParaRPr sz="1300">
              <a:solidFill>
                <a:schemeClr val="lt1"/>
              </a:solidFill>
              <a:latin typeface="Roboto"/>
              <a:ea typeface="Roboto"/>
              <a:cs typeface="Roboto"/>
              <a:sym typeface="Roboto"/>
            </a:endParaRPr>
          </a:p>
          <a:p>
            <a:pPr indent="0" lvl="0" marL="0" rtl="0" algn="l">
              <a:spcBef>
                <a:spcPts val="1500"/>
              </a:spcBef>
              <a:spcAft>
                <a:spcPts val="0"/>
              </a:spcAft>
              <a:buNone/>
            </a:pPr>
            <a:r>
              <a:t/>
            </a:r>
            <a:endParaRPr>
              <a:latin typeface="Roboto"/>
              <a:ea typeface="Roboto"/>
              <a:cs typeface="Roboto"/>
              <a:sym typeface="Roboto"/>
            </a:endParaRPr>
          </a:p>
        </p:txBody>
      </p:sp>
      <p:sp>
        <p:nvSpPr>
          <p:cNvPr id="223" name="Google Shape;223;p36"/>
          <p:cNvSpPr txBox="1"/>
          <p:nvPr>
            <p:ph type="ctrTitle"/>
          </p:nvPr>
        </p:nvSpPr>
        <p:spPr>
          <a:xfrm>
            <a:off x="241250" y="7537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ALGORITMO DI DIJKSTRA:</a:t>
            </a:r>
            <a:endParaRPr sz="3500"/>
          </a:p>
        </p:txBody>
      </p:sp>
      <p:pic>
        <p:nvPicPr>
          <p:cNvPr id="224" name="Google Shape;224;p36"/>
          <p:cNvPicPr preferRelativeResize="0"/>
          <p:nvPr/>
        </p:nvPicPr>
        <p:blipFill>
          <a:blip r:embed="rId3">
            <a:alphaModFix/>
          </a:blip>
          <a:stretch>
            <a:fillRect/>
          </a:stretch>
        </p:blipFill>
        <p:spPr>
          <a:xfrm>
            <a:off x="6297850" y="1091925"/>
            <a:ext cx="2164775" cy="140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231650" y="792925"/>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ALGORITMO A*:</a:t>
            </a:r>
            <a:endParaRPr sz="3500"/>
          </a:p>
        </p:txBody>
      </p:sp>
      <p:sp>
        <p:nvSpPr>
          <p:cNvPr id="230" name="Google Shape;230;p37"/>
          <p:cNvSpPr txBox="1"/>
          <p:nvPr/>
        </p:nvSpPr>
        <p:spPr>
          <a:xfrm>
            <a:off x="231650" y="1823950"/>
            <a:ext cx="7805700" cy="264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a:solidFill>
                  <a:srgbClr val="FFFF00"/>
                </a:solidFill>
                <a:latin typeface="Roboto"/>
                <a:ea typeface="Roboto"/>
                <a:cs typeface="Roboto"/>
                <a:sym typeface="Roboto"/>
              </a:rPr>
              <a:t>CARATTERISTICHE:</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è</a:t>
            </a:r>
            <a:r>
              <a:rPr lang="it" sz="1300">
                <a:solidFill>
                  <a:schemeClr val="lt1"/>
                </a:solidFill>
                <a:latin typeface="Roboto"/>
                <a:ea typeface="Roboto"/>
                <a:cs typeface="Roboto"/>
                <a:sym typeface="Roboto"/>
              </a:rPr>
              <a:t> un algoritmo di ricerca e routing basato su </a:t>
            </a:r>
            <a:r>
              <a:rPr lang="it" sz="1300">
                <a:solidFill>
                  <a:srgbClr val="FFFF00"/>
                </a:solidFill>
                <a:latin typeface="Roboto"/>
                <a:ea typeface="Roboto"/>
                <a:cs typeface="Roboto"/>
                <a:sym typeface="Roboto"/>
              </a:rPr>
              <a:t>euristiche</a:t>
            </a:r>
            <a:r>
              <a:rPr lang="it" sz="1300">
                <a:solidFill>
                  <a:schemeClr val="lt1"/>
                </a:solidFill>
                <a:latin typeface="Roboto"/>
                <a:ea typeface="Roboto"/>
                <a:cs typeface="Roboto"/>
                <a:sym typeface="Roboto"/>
              </a:rPr>
              <a:t> (regole o strategie approssimate utilizzate per semplificare la risoluzione di un problema complesso). </a:t>
            </a:r>
            <a:br>
              <a:rPr lang="it" sz="1300">
                <a:solidFill>
                  <a:schemeClr val="lt1"/>
                </a:solidFill>
                <a:latin typeface="Roboto"/>
                <a:ea typeface="Roboto"/>
                <a:cs typeface="Roboto"/>
                <a:sym typeface="Roboto"/>
              </a:rPr>
            </a:br>
            <a:br>
              <a:rPr lang="it" sz="6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Funzionamento:</a:t>
            </a:r>
            <a:r>
              <a:rPr lang="it" sz="1300">
                <a:solidFill>
                  <a:schemeClr val="lt1"/>
                </a:solidFill>
                <a:latin typeface="Roboto"/>
                <a:ea typeface="Roboto"/>
                <a:cs typeface="Roboto"/>
                <a:sym typeface="Roboto"/>
              </a:rPr>
              <a:t> utilizza una combinazione di una funzione di valutazione e una funzione di costo per selezionare i percorsi più promettenti nel grafo. </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1500"/>
              </a:spcAft>
              <a:buNone/>
            </a:pPr>
            <a:r>
              <a:rPr lang="it" sz="1300">
                <a:solidFill>
                  <a:schemeClr val="lt1"/>
                </a:solidFill>
                <a:latin typeface="Roboto"/>
                <a:ea typeface="Roboto"/>
                <a:cs typeface="Roboto"/>
                <a:sym typeface="Roboto"/>
              </a:rPr>
              <a:t>- </a:t>
            </a:r>
            <a:r>
              <a:rPr lang="it" sz="1300">
                <a:solidFill>
                  <a:srgbClr val="FFFF00"/>
                </a:solidFill>
                <a:latin typeface="Roboto"/>
                <a:ea typeface="Roboto"/>
                <a:cs typeface="Roboto"/>
                <a:sym typeface="Roboto"/>
              </a:rPr>
              <a:t>efficace</a:t>
            </a:r>
            <a:r>
              <a:rPr lang="it" sz="1300">
                <a:solidFill>
                  <a:schemeClr val="lt1"/>
                </a:solidFill>
                <a:latin typeface="Roboto"/>
                <a:ea typeface="Roboto"/>
                <a:cs typeface="Roboto"/>
                <a:sym typeface="Roboto"/>
              </a:rPr>
              <a:t> quando è disponibile un'euristica accurata che stima la distanza o il costo rimanente dal nodo corrente al nodo di destinazione. </a:t>
            </a:r>
            <a:br>
              <a:rPr lang="it" sz="13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Viene spesso utilizzato nelle applicazioni di navigazione e nei giochi.</a:t>
            </a:r>
            <a:endParaRPr sz="1500">
              <a:solidFill>
                <a:schemeClr val="lt1"/>
              </a:solidFill>
              <a:latin typeface="Roboto"/>
              <a:ea typeface="Roboto"/>
              <a:cs typeface="Roboto"/>
              <a:sym typeface="Roboto"/>
            </a:endParaRPr>
          </a:p>
        </p:txBody>
      </p:sp>
      <p:pic>
        <p:nvPicPr>
          <p:cNvPr id="231" name="Google Shape;231;p37"/>
          <p:cNvPicPr preferRelativeResize="0"/>
          <p:nvPr/>
        </p:nvPicPr>
        <p:blipFill>
          <a:blip r:embed="rId3">
            <a:alphaModFix/>
          </a:blip>
          <a:stretch>
            <a:fillRect/>
          </a:stretch>
        </p:blipFill>
        <p:spPr>
          <a:xfrm>
            <a:off x="4136850" y="400837"/>
            <a:ext cx="2340850" cy="162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207075" y="115425"/>
            <a:ext cx="6757800" cy="136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APPLICAZIONI PRATICHE SUI GRAFI DELLA PERCEZIONE:</a:t>
            </a:r>
            <a:endParaRPr sz="3500"/>
          </a:p>
        </p:txBody>
      </p:sp>
      <p:sp>
        <p:nvSpPr>
          <p:cNvPr id="237" name="Google Shape;237;p38"/>
          <p:cNvSpPr txBox="1"/>
          <p:nvPr/>
        </p:nvSpPr>
        <p:spPr>
          <a:xfrm>
            <a:off x="284200" y="1478025"/>
            <a:ext cx="8464500" cy="346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it" sz="1300">
                <a:solidFill>
                  <a:srgbClr val="FFFF00"/>
                </a:solidFill>
                <a:latin typeface="Roboto"/>
                <a:ea typeface="Roboto"/>
                <a:cs typeface="Roboto"/>
                <a:sym typeface="Roboto"/>
              </a:rPr>
              <a:t>1. </a:t>
            </a:r>
            <a:r>
              <a:rPr lang="it" sz="1300">
                <a:solidFill>
                  <a:srgbClr val="FFFF00"/>
                </a:solidFill>
                <a:latin typeface="Roboto"/>
                <a:ea typeface="Roboto"/>
                <a:cs typeface="Roboto"/>
                <a:sym typeface="Roboto"/>
              </a:rPr>
              <a:t>Navigazione e indicazioni stradali:</a:t>
            </a:r>
            <a:r>
              <a:rPr lang="it" sz="1300">
                <a:solidFill>
                  <a:schemeClr val="lt1"/>
                </a:solidFill>
                <a:latin typeface="Roboto"/>
                <a:ea typeface="Roboto"/>
                <a:cs typeface="Roboto"/>
                <a:sym typeface="Roboto"/>
              </a:rPr>
              <a:t> ampiamente utilizzati nei sistemi di navigazione per calcolare percorsi ottimali tra una posizione di partenza e una destinazione desiderata. Utilizzando informazioni anche in tempo reale sulle strade, i tempi di percorrenza e il traffico. (lo stesso vale per la logistica e le consegne)</a:t>
            </a:r>
            <a:br>
              <a:rPr lang="it" sz="600">
                <a:solidFill>
                  <a:schemeClr val="lt1"/>
                </a:solidFill>
                <a:latin typeface="Roboto"/>
                <a:ea typeface="Roboto"/>
                <a:cs typeface="Roboto"/>
                <a:sym typeface="Roboto"/>
              </a:rPr>
            </a:br>
            <a:br>
              <a:rPr lang="it" sz="1000">
                <a:solidFill>
                  <a:schemeClr val="lt1"/>
                </a:solidFill>
                <a:latin typeface="Roboto"/>
                <a:ea typeface="Roboto"/>
                <a:cs typeface="Roboto"/>
                <a:sym typeface="Roboto"/>
              </a:rPr>
            </a:br>
            <a:r>
              <a:rPr lang="it" sz="1300">
                <a:solidFill>
                  <a:srgbClr val="FFFF00"/>
                </a:solidFill>
                <a:latin typeface="Roboto"/>
                <a:ea typeface="Roboto"/>
                <a:cs typeface="Roboto"/>
                <a:sym typeface="Roboto"/>
              </a:rPr>
              <a:t>2. Reti di sensori e monitoraggio ambientale:</a:t>
            </a:r>
            <a:r>
              <a:rPr lang="it" sz="1300">
                <a:solidFill>
                  <a:schemeClr val="lt1"/>
                </a:solidFill>
                <a:latin typeface="Roboto"/>
                <a:ea typeface="Roboto"/>
                <a:cs typeface="Roboto"/>
                <a:sym typeface="Roboto"/>
              </a:rPr>
              <a:t> utilizzati per instradare le informazioni raccolte dai sensori verso un'unità di controllo. Questi algoritmi consentono di ottimizzare l'uso delle risorse, come la durata della batteria dei sensori o la larghezza di banda di trasmissione.</a:t>
            </a:r>
            <a:br>
              <a:rPr lang="it" sz="1300">
                <a:solidFill>
                  <a:schemeClr val="lt1"/>
                </a:solidFill>
                <a:latin typeface="Roboto"/>
                <a:ea typeface="Roboto"/>
                <a:cs typeface="Roboto"/>
                <a:sym typeface="Roboto"/>
              </a:rPr>
            </a:br>
            <a:br>
              <a:rPr lang="it" sz="1000">
                <a:solidFill>
                  <a:schemeClr val="lt1"/>
                </a:solidFill>
                <a:latin typeface="Roboto"/>
                <a:ea typeface="Roboto"/>
                <a:cs typeface="Roboto"/>
                <a:sym typeface="Roboto"/>
              </a:rPr>
            </a:br>
            <a:r>
              <a:rPr lang="it" sz="1300">
                <a:solidFill>
                  <a:srgbClr val="FFFF00"/>
                </a:solidFill>
                <a:latin typeface="Roboto"/>
                <a:ea typeface="Roboto"/>
                <a:cs typeface="Roboto"/>
                <a:sym typeface="Roboto"/>
              </a:rPr>
              <a:t>3. Reti di comunicazione e trasmissione dati:</a:t>
            </a:r>
            <a:r>
              <a:rPr lang="it" sz="1300">
                <a:solidFill>
                  <a:schemeClr val="lt1"/>
                </a:solidFill>
                <a:latin typeface="Roboto"/>
                <a:ea typeface="Roboto"/>
                <a:cs typeface="Roboto"/>
                <a:sym typeface="Roboto"/>
              </a:rPr>
              <a:t> sono essenziali per instradare i pacchetti di dati attraverso una rete di dispositivi </a:t>
            </a:r>
            <a:r>
              <a:rPr lang="it" sz="1300">
                <a:solidFill>
                  <a:schemeClr val="lt1"/>
                </a:solidFill>
                <a:latin typeface="Roboto"/>
                <a:ea typeface="Roboto"/>
                <a:cs typeface="Roboto"/>
                <a:sym typeface="Roboto"/>
              </a:rPr>
              <a:t>perché</a:t>
            </a:r>
            <a:r>
              <a:rPr lang="it" sz="1300">
                <a:solidFill>
                  <a:schemeClr val="lt1"/>
                </a:solidFill>
                <a:latin typeface="Roboto"/>
                <a:ea typeface="Roboto"/>
                <a:cs typeface="Roboto"/>
                <a:sym typeface="Roboto"/>
              </a:rPr>
              <a:t> consentono di ottimizzare il percorso dei pacchetti, tenendo conto di fattori come la congestione di rete o la larghezza di banda disponibile.</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t/>
            </a:r>
            <a:endParaRPr sz="1300">
              <a:solidFill>
                <a:schemeClr val="lt1"/>
              </a:solidFill>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ctrTitle"/>
          </p:nvPr>
        </p:nvSpPr>
        <p:spPr>
          <a:xfrm>
            <a:off x="598100" y="1622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a:t>ALGORITMI DI PROPAGAZIONE DELL'INFORMAZIONE SUI GRAFI</a:t>
            </a:r>
            <a:endParaRPr/>
          </a:p>
        </p:txBody>
      </p:sp>
      <p:sp>
        <p:nvSpPr>
          <p:cNvPr id="243" name="Google Shape;243;p39"/>
          <p:cNvSpPr txBox="1"/>
          <p:nvPr>
            <p:ph idx="1" type="subTitle"/>
          </p:nvPr>
        </p:nvSpPr>
        <p:spPr>
          <a:xfrm>
            <a:off x="598088" y="2334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La propagazione dell'informazione si riferisce alla diffusione di informazioni o influenza all'interno di una rete. Nei grafi, le informazioni possono essere trasmesse attraverso i nodi e le connessioni del grafo stesso.</a:t>
            </a:r>
            <a:endParaRPr sz="1800"/>
          </a:p>
          <a:p>
            <a:pPr indent="0" lvl="0" marL="0" rtl="0" algn="l">
              <a:lnSpc>
                <a:spcPct val="115000"/>
              </a:lnSpc>
              <a:spcBef>
                <a:spcPts val="0"/>
              </a:spcBef>
              <a:spcAft>
                <a:spcPts val="0"/>
              </a:spcAft>
              <a:buNone/>
            </a:pPr>
            <a:r>
              <a:rPr lang="it" sz="1800"/>
              <a:t>Gli algoritmi di propagazione dell'informazione sui grafi sono progettati per modellare e comprendere come le informazioni si diffondono all'interno di una rete, identificare nodi influenti e prevedere il comportamento futuro della diffusione.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ctrTitle"/>
          </p:nvPr>
        </p:nvSpPr>
        <p:spPr>
          <a:xfrm>
            <a:off x="598100" y="708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2 ALGORITMI:</a:t>
            </a:r>
            <a:endParaRPr/>
          </a:p>
        </p:txBody>
      </p:sp>
      <p:sp>
        <p:nvSpPr>
          <p:cNvPr id="249" name="Google Shape;249;p40"/>
          <p:cNvSpPr txBox="1"/>
          <p:nvPr>
            <p:ph idx="1" type="subTitle"/>
          </p:nvPr>
        </p:nvSpPr>
        <p:spPr>
          <a:xfrm>
            <a:off x="598088" y="1649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it" sz="1800">
                <a:solidFill>
                  <a:srgbClr val="FFFF00"/>
                </a:solidFill>
              </a:rPr>
              <a:t>ALGORITMO DI DIFFUSIONE DELLE INFORMAZIONI</a:t>
            </a:r>
            <a:r>
              <a:rPr lang="it" sz="1800"/>
              <a:t>: </a:t>
            </a:r>
            <a:r>
              <a:rPr lang="it" sz="1800"/>
              <a:t>simula la diffusione delle informazioni all'interno di un grafo. Inizia con un set di nodi iniziali che conoscono l'informazione e si diffonde lungo le connessioni del grafo. Ogni nodo decide se diffondere l'informazione ai suoi vicini o meno, basandosi su regole specifiche.</a:t>
            </a:r>
            <a:endParaRPr sz="1800"/>
          </a:p>
          <a:p>
            <a:pPr indent="0" lvl="0" marL="0" marR="0" rtl="0" algn="l">
              <a:lnSpc>
                <a:spcPct val="115000"/>
              </a:lnSpc>
              <a:spcBef>
                <a:spcPts val="0"/>
              </a:spcBef>
              <a:spcAft>
                <a:spcPts val="0"/>
              </a:spcAft>
              <a:buNone/>
            </a:pPr>
            <a:r>
              <a:rPr b="1" lang="it" sz="1800">
                <a:solidFill>
                  <a:srgbClr val="FFFF00"/>
                </a:solidFill>
              </a:rPr>
              <a:t>ALGORITMO DI INFLUENZA MASSIMALE:</a:t>
            </a:r>
            <a:r>
              <a:rPr lang="it" sz="1800"/>
              <a:t> I</a:t>
            </a:r>
            <a:r>
              <a:rPr lang="it" sz="1800"/>
              <a:t>identifica i nodi più influenti all'interno di una rete che hanno il maggior impatto sulla diffusione dell'informazione. Utilizza misure di centralità e algoritmi di ricerca per identificare i nodi chiave che possono massimizzare l'influenza.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ctrTitle"/>
          </p:nvPr>
        </p:nvSpPr>
        <p:spPr>
          <a:xfrm>
            <a:off x="598100" y="9370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APPLICAZIONI DEGLI ALGORITMI</a:t>
            </a:r>
            <a:endParaRPr sz="3800"/>
          </a:p>
        </p:txBody>
      </p:sp>
      <p:sp>
        <p:nvSpPr>
          <p:cNvPr id="255" name="Google Shape;255;p41"/>
          <p:cNvSpPr txBox="1"/>
          <p:nvPr>
            <p:ph idx="1" type="subTitle"/>
          </p:nvPr>
        </p:nvSpPr>
        <p:spPr>
          <a:xfrm>
            <a:off x="598088" y="1649113"/>
            <a:ext cx="8222100" cy="432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b="1" lang="it" sz="1800">
                <a:solidFill>
                  <a:srgbClr val="FFFF00"/>
                </a:solidFill>
              </a:rPr>
              <a:t>ANALISI DI RETI SOCIALI</a:t>
            </a:r>
            <a:r>
              <a:rPr b="1" lang="it" sz="1800">
                <a:solidFill>
                  <a:srgbClr val="FFFF00"/>
                </a:solidFill>
              </a:rPr>
              <a:t>:</a:t>
            </a:r>
            <a:r>
              <a:rPr lang="it" sz="1800"/>
              <a:t> Gli algoritmi di propagazione dell'informazione sui grafi sono ampiamente utilizzati per comprendere come le notizie, le opinioni o i comportamenti si diffondono all'interno delle reti sociali. Possono aiutare a individuare comunità influenti, individuare trend e prevedere il comportamento futuro dei nodi.</a:t>
            </a:r>
            <a:endParaRPr sz="1800"/>
          </a:p>
          <a:p>
            <a:pPr indent="-342900" lvl="0" marL="457200" rtl="0" algn="l">
              <a:lnSpc>
                <a:spcPct val="115000"/>
              </a:lnSpc>
              <a:spcBef>
                <a:spcPts val="0"/>
              </a:spcBef>
              <a:spcAft>
                <a:spcPts val="0"/>
              </a:spcAft>
              <a:buSzPts val="1800"/>
              <a:buAutoNum type="arabicParenR"/>
            </a:pPr>
            <a:r>
              <a:rPr b="1" lang="it" sz="1800">
                <a:solidFill>
                  <a:srgbClr val="FFFF00"/>
                </a:solidFill>
              </a:rPr>
              <a:t>MARKETING E PUBBLICITÀ</a:t>
            </a:r>
            <a:r>
              <a:rPr b="1" lang="it" sz="1800">
                <a:solidFill>
                  <a:srgbClr val="FFFF00"/>
                </a:solidFill>
              </a:rPr>
              <a:t>:</a:t>
            </a:r>
            <a:r>
              <a:rPr lang="it" sz="1800"/>
              <a:t> Gli algoritmi di propagazione dell'informazione possono essere utilizzati per identificare i principali influencer all'interno di una rete di consumatori. Questo consente di ottimizzare le strategie di marketing e pubblicità, raggiungendo un pubblico più ampio attraverso i nodi influenti.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246725" y="162200"/>
            <a:ext cx="76314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sz="3500"/>
              <a:t>ALGORITMI SUI GRAFI:</a:t>
            </a:r>
            <a:endParaRPr sz="3500"/>
          </a:p>
        </p:txBody>
      </p:sp>
      <p:sp>
        <p:nvSpPr>
          <p:cNvPr id="98" name="Google Shape;98;p15"/>
          <p:cNvSpPr txBox="1"/>
          <p:nvPr/>
        </p:nvSpPr>
        <p:spPr>
          <a:xfrm>
            <a:off x="246725" y="1050500"/>
            <a:ext cx="8790300" cy="3739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rgbClr val="FFFF00"/>
                </a:solidFill>
                <a:latin typeface="Roboto"/>
                <a:ea typeface="Roboto"/>
                <a:cs typeface="Roboto"/>
                <a:sym typeface="Roboto"/>
              </a:rPr>
              <a:t>In generale </a:t>
            </a:r>
            <a:r>
              <a:rPr lang="it" sz="1800">
                <a:solidFill>
                  <a:schemeClr val="lt1"/>
                </a:solidFill>
                <a:latin typeface="Roboto"/>
                <a:ea typeface="Roboto"/>
                <a:cs typeface="Roboto"/>
                <a:sym typeface="Roboto"/>
              </a:rPr>
              <a:t>un grafo è una struttura dati composta da nodi e archi, che rappresentano rispettivamente gli elementi e le relazioni tra di essi.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chemeClr val="lt1"/>
                </a:solidFill>
                <a:latin typeface="Roboto"/>
                <a:ea typeface="Roboto"/>
                <a:cs typeface="Roboto"/>
                <a:sym typeface="Roboto"/>
              </a:rPr>
              <a:t>Nello specifico gli </a:t>
            </a:r>
            <a:r>
              <a:rPr lang="it" sz="1800">
                <a:solidFill>
                  <a:srgbClr val="FFFF00"/>
                </a:solidFill>
                <a:latin typeface="Roboto"/>
                <a:ea typeface="Roboto"/>
                <a:cs typeface="Roboto"/>
                <a:sym typeface="Roboto"/>
              </a:rPr>
              <a:t>algoritmi sui grafi</a:t>
            </a:r>
            <a:r>
              <a:rPr lang="it" sz="1800">
                <a:solidFill>
                  <a:schemeClr val="lt1"/>
                </a:solidFill>
                <a:latin typeface="Roboto"/>
                <a:ea typeface="Roboto"/>
                <a:cs typeface="Roboto"/>
                <a:sym typeface="Roboto"/>
              </a:rPr>
              <a:t> offrono una serie di tecniche per analizzare e comprendere le informazioni rappresentate dai grafi sensoriali.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rgbClr val="FFFF00"/>
                </a:solidFill>
                <a:latin typeface="Roboto"/>
                <a:ea typeface="Roboto"/>
                <a:cs typeface="Roboto"/>
                <a:sym typeface="Roboto"/>
              </a:rPr>
              <a:t>I grafi sensoriali</a:t>
            </a:r>
            <a:r>
              <a:rPr lang="it" sz="1800">
                <a:solidFill>
                  <a:schemeClr val="lt1"/>
                </a:solidFill>
                <a:latin typeface="Roboto"/>
                <a:ea typeface="Roboto"/>
                <a:cs typeface="Roboto"/>
                <a:sym typeface="Roboto"/>
              </a:rPr>
              <a:t> sono utilizzati per illustrare come una persona percepisce e interpreta le informazioni provenienti dai diversi sensi.</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it" sz="1800">
                <a:solidFill>
                  <a:schemeClr val="lt1"/>
                </a:solidFill>
                <a:latin typeface="Roboto"/>
                <a:ea typeface="Roboto"/>
                <a:cs typeface="Roboto"/>
                <a:sym typeface="Roboto"/>
              </a:rPr>
              <a:t>Possono essere utilizzati per l'</a:t>
            </a:r>
            <a:r>
              <a:rPr lang="it" sz="1800">
                <a:solidFill>
                  <a:srgbClr val="FFFF00"/>
                </a:solidFill>
                <a:latin typeface="Roboto"/>
                <a:ea typeface="Roboto"/>
                <a:cs typeface="Roboto"/>
                <a:sym typeface="Roboto"/>
              </a:rPr>
              <a:t>estrazione delle feature</a:t>
            </a:r>
            <a:r>
              <a:rPr lang="it" sz="1800">
                <a:solidFill>
                  <a:schemeClr val="lt1"/>
                </a:solidFill>
                <a:latin typeface="Roboto"/>
                <a:ea typeface="Roboto"/>
                <a:cs typeface="Roboto"/>
                <a:sym typeface="Roboto"/>
              </a:rPr>
              <a:t>, ovvero le caratteristiche uniche, dei dati sensoriali.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2483925" y="3787925"/>
            <a:ext cx="4176151" cy="1222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ctrTitle"/>
          </p:nvPr>
        </p:nvSpPr>
        <p:spPr>
          <a:xfrm>
            <a:off x="598100" y="17752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BENEFICI NELL'APPLICAZIONE NELLA PERCEZIONE</a:t>
            </a:r>
            <a:endParaRPr/>
          </a:p>
        </p:txBody>
      </p:sp>
      <p:sp>
        <p:nvSpPr>
          <p:cNvPr id="261" name="Google Shape;261;p42"/>
          <p:cNvSpPr txBox="1"/>
          <p:nvPr>
            <p:ph idx="1" type="subTitle"/>
          </p:nvPr>
        </p:nvSpPr>
        <p:spPr>
          <a:xfrm>
            <a:off x="598088" y="2715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t>Gli algoritmi di propagazione dell'informazione sui grafi consentono di comprendere meglio il processo di diffusione delle informazioni all'interno di una rete. Possono essere utilizzati per prevedere eventi futuri, identificare nodi influenti e sviluppare strategie più efficaci per la diffusione delle informazioni.</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800"/>
              <a:t>SFIDE NELL'APPLICAZIONE NELLA PERCEZIONE</a:t>
            </a:r>
            <a:endParaRPr sz="3800"/>
          </a:p>
        </p:txBody>
      </p:sp>
      <p:sp>
        <p:nvSpPr>
          <p:cNvPr id="267" name="Google Shape;267;p43"/>
          <p:cNvSpPr txBox="1"/>
          <p:nvPr>
            <p:ph idx="1" type="subTitle"/>
          </p:nvPr>
        </p:nvSpPr>
        <p:spPr>
          <a:xfrm>
            <a:off x="598088" y="2715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t>L'applicazione degli algoritmi di propagazione dell'informazione solleva anche sfide etiche e di privacy. La manipolazione delle informazioni e dell'influenza sociale solleva preoccupazioni sulla trasparenza, la manipolazione dell'opinione pubblica e la privacy degli utenti.</a:t>
            </a:r>
            <a:endParaRPr sz="1800"/>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ctrTitle"/>
          </p:nvPr>
        </p:nvSpPr>
        <p:spPr>
          <a:xfrm>
            <a:off x="598100" y="20038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200"/>
              <a:t>CONSIDERAZIONI ETICHE LEGATE ALLA MANIPOLAZIONE DELLE INFORMAZIONI E DELL' INFLUENZA SOCIAL</a:t>
            </a:r>
            <a:endParaRPr sz="3600"/>
          </a:p>
        </p:txBody>
      </p:sp>
      <p:sp>
        <p:nvSpPr>
          <p:cNvPr id="273" name="Google Shape;273;p44"/>
          <p:cNvSpPr txBox="1"/>
          <p:nvPr>
            <p:ph idx="1" type="subTitle"/>
          </p:nvPr>
        </p:nvSpPr>
        <p:spPr>
          <a:xfrm>
            <a:off x="598088" y="2792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500"/>
              <a:t>L'uso degli algoritmi di propagazione dell'informazione solleva interrogativi etici sulla manipolazione delle informazioni all'interno delle reti. La diffusione selettiva di informazioni può influenzare l'opinione pubblica, alterare la percezione della realtà e amplificare le disuguaglianze sociali.</a:t>
            </a:r>
            <a:endParaRPr sz="1500"/>
          </a:p>
          <a:p>
            <a:pPr indent="0" lvl="0" marL="0" rtl="0" algn="l">
              <a:lnSpc>
                <a:spcPct val="115000"/>
              </a:lnSpc>
              <a:spcBef>
                <a:spcPts val="0"/>
              </a:spcBef>
              <a:spcAft>
                <a:spcPts val="0"/>
              </a:spcAft>
              <a:buNone/>
            </a:pPr>
            <a:r>
              <a:rPr lang="it" sz="1500"/>
              <a:t>La diffusione delle informazioni all'interno di una rete può comportare la raccolta e l'analisi di dati personali sensibili. Pertanto, è importante considerare e affrontare le questioni di privacy e sicurezza nel contesto degli algoritmi di propagazione dell'informazione.</a:t>
            </a:r>
            <a:endParaRPr sz="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ctrTitle"/>
          </p:nvPr>
        </p:nvSpPr>
        <p:spPr>
          <a:xfrm>
            <a:off x="509525" y="1083000"/>
            <a:ext cx="53172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it"/>
              <a:t>IN CONCLUSIONE…</a:t>
            </a:r>
            <a:endParaRPr/>
          </a:p>
        </p:txBody>
      </p:sp>
      <p:sp>
        <p:nvSpPr>
          <p:cNvPr id="279" name="Google Shape;279;p45"/>
          <p:cNvSpPr txBox="1"/>
          <p:nvPr/>
        </p:nvSpPr>
        <p:spPr>
          <a:xfrm>
            <a:off x="509525" y="2076650"/>
            <a:ext cx="7931400" cy="196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lt1"/>
                </a:solidFill>
                <a:latin typeface="Roboto"/>
                <a:ea typeface="Roboto"/>
                <a:cs typeface="Roboto"/>
                <a:sym typeface="Roboto"/>
              </a:rPr>
              <a:t>Possiamo affermare che gli </a:t>
            </a:r>
            <a:r>
              <a:rPr lang="it" sz="1300">
                <a:solidFill>
                  <a:srgbClr val="FFFF00"/>
                </a:solidFill>
                <a:latin typeface="Roboto"/>
                <a:ea typeface="Roboto"/>
                <a:cs typeface="Roboto"/>
                <a:sym typeface="Roboto"/>
              </a:rPr>
              <a:t>algoritmi che lavorano sui grafi</a:t>
            </a:r>
            <a:r>
              <a:rPr lang="it" sz="1300">
                <a:solidFill>
                  <a:schemeClr val="lt1"/>
                </a:solidFill>
                <a:latin typeface="Roboto"/>
                <a:ea typeface="Roboto"/>
                <a:cs typeface="Roboto"/>
                <a:sym typeface="Roboto"/>
              </a:rPr>
              <a:t> offrono un </a:t>
            </a:r>
            <a:r>
              <a:rPr lang="it" sz="1300">
                <a:solidFill>
                  <a:srgbClr val="FFFF00"/>
                </a:solidFill>
                <a:latin typeface="Roboto"/>
                <a:ea typeface="Roboto"/>
                <a:cs typeface="Roboto"/>
                <a:sym typeface="Roboto"/>
              </a:rPr>
              <a:t>potente strumento</a:t>
            </a:r>
            <a:r>
              <a:rPr lang="it" sz="1300">
                <a:solidFill>
                  <a:schemeClr val="lt1"/>
                </a:solidFill>
                <a:latin typeface="Roboto"/>
                <a:ea typeface="Roboto"/>
                <a:cs typeface="Roboto"/>
                <a:sym typeface="Roboto"/>
              </a:rPr>
              <a:t> per analizzare e interpretare i dati complessi, ottimizzare i percorsi e migliorare la comprensione dei sistemi percettivi. </a:t>
            </a:r>
            <a:br>
              <a:rPr lang="it" sz="1300">
                <a:solidFill>
                  <a:schemeClr val="lt1"/>
                </a:solidFill>
                <a:latin typeface="Roboto"/>
                <a:ea typeface="Roboto"/>
                <a:cs typeface="Roboto"/>
                <a:sym typeface="Roboto"/>
              </a:rPr>
            </a:br>
            <a:br>
              <a:rPr lang="it" sz="1300">
                <a:solidFill>
                  <a:schemeClr val="lt1"/>
                </a:solidFill>
                <a:latin typeface="Roboto"/>
                <a:ea typeface="Roboto"/>
                <a:cs typeface="Roboto"/>
                <a:sym typeface="Roboto"/>
              </a:rPr>
            </a:br>
            <a:r>
              <a:rPr lang="it" sz="1300">
                <a:solidFill>
                  <a:schemeClr val="lt1"/>
                </a:solidFill>
                <a:latin typeface="Roboto"/>
                <a:ea typeface="Roboto"/>
                <a:cs typeface="Roboto"/>
                <a:sym typeface="Roboto"/>
              </a:rPr>
              <a:t>La </a:t>
            </a:r>
            <a:r>
              <a:rPr lang="it" sz="1300">
                <a:solidFill>
                  <a:srgbClr val="FFFF00"/>
                </a:solidFill>
                <a:latin typeface="Roboto"/>
                <a:ea typeface="Roboto"/>
                <a:cs typeface="Roboto"/>
                <a:sym typeface="Roboto"/>
              </a:rPr>
              <a:t>combinazione</a:t>
            </a:r>
            <a:r>
              <a:rPr lang="it" sz="1300">
                <a:solidFill>
                  <a:schemeClr val="lt1"/>
                </a:solidFill>
                <a:latin typeface="Roboto"/>
                <a:ea typeface="Roboto"/>
                <a:cs typeface="Roboto"/>
                <a:sym typeface="Roboto"/>
              </a:rPr>
              <a:t> di questi algoritmi con i </a:t>
            </a:r>
            <a:r>
              <a:rPr lang="it" sz="1300">
                <a:solidFill>
                  <a:srgbClr val="FFFF00"/>
                </a:solidFill>
                <a:latin typeface="Roboto"/>
                <a:ea typeface="Roboto"/>
                <a:cs typeface="Roboto"/>
                <a:sym typeface="Roboto"/>
              </a:rPr>
              <a:t>modelli della percezione</a:t>
            </a:r>
            <a:r>
              <a:rPr lang="it" sz="1300">
                <a:solidFill>
                  <a:schemeClr val="lt1"/>
                </a:solidFill>
                <a:latin typeface="Roboto"/>
                <a:ea typeface="Roboto"/>
                <a:cs typeface="Roboto"/>
                <a:sym typeface="Roboto"/>
              </a:rPr>
              <a:t> permette di ottenere un approccio integrato all'analisi dei dati sensoriali, aprendo la strada a molteplici applicazioni pratiche (tuttoggi in sviluppo) e ad un'analisi più approfondita dei fenomeni percettivi.</a:t>
            </a:r>
            <a:endParaRPr sz="1500">
              <a:solidFill>
                <a:schemeClr val="lt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ctrTitle"/>
          </p:nvPr>
        </p:nvSpPr>
        <p:spPr>
          <a:xfrm>
            <a:off x="2516400" y="1807950"/>
            <a:ext cx="4111200" cy="1527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it"/>
              <a:t>GRAZIE PER L’ATTENZIONE</a:t>
            </a:r>
            <a:endParaRPr b="1"/>
          </a:p>
        </p:txBody>
      </p:sp>
      <p:sp>
        <p:nvSpPr>
          <p:cNvPr id="285" name="Google Shape;285;p46"/>
          <p:cNvSpPr txBox="1"/>
          <p:nvPr/>
        </p:nvSpPr>
        <p:spPr>
          <a:xfrm>
            <a:off x="2572950" y="3547575"/>
            <a:ext cx="3845700" cy="365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chemeClr val="lt1"/>
                </a:solidFill>
                <a:latin typeface="Roboto"/>
                <a:ea typeface="Roboto"/>
                <a:cs typeface="Roboto"/>
                <a:sym typeface="Roboto"/>
              </a:rPr>
              <a:t>Davide Taverna &amp; Simone Ragusini</a:t>
            </a:r>
            <a:endParaRPr sz="16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246350" y="1451100"/>
            <a:ext cx="6651300" cy="2241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it" sz="4000"/>
              <a:t>ALGORITMI DI RAGGRUPPAMENTO (CLUSTERING) SUI GRAFI</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subTitle"/>
          </p:nvPr>
        </p:nvSpPr>
        <p:spPr>
          <a:xfrm>
            <a:off x="521900" y="1115776"/>
            <a:ext cx="8222100" cy="2266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000"/>
              <a:t>Il raggruppamento sui grafi si riferisce all'identificazione di gruppi</a:t>
            </a:r>
            <a:endParaRPr sz="2000"/>
          </a:p>
          <a:p>
            <a:pPr indent="0" lvl="0" marL="0" rtl="0" algn="l">
              <a:lnSpc>
                <a:spcPct val="115000"/>
              </a:lnSpc>
              <a:spcBef>
                <a:spcPts val="0"/>
              </a:spcBef>
              <a:spcAft>
                <a:spcPts val="0"/>
              </a:spcAft>
              <a:buNone/>
            </a:pPr>
            <a:r>
              <a:rPr lang="it" sz="2000"/>
              <a:t>di nodi che condividono caratteristiche simili o che sono</a:t>
            </a:r>
            <a:endParaRPr sz="2000"/>
          </a:p>
          <a:p>
            <a:pPr indent="0" lvl="0" marL="0" rtl="0" algn="l">
              <a:lnSpc>
                <a:spcPct val="115000"/>
              </a:lnSpc>
              <a:spcBef>
                <a:spcPts val="0"/>
              </a:spcBef>
              <a:spcAft>
                <a:spcPts val="0"/>
              </a:spcAft>
              <a:buNone/>
            </a:pPr>
            <a:r>
              <a:rPr lang="it" sz="2000"/>
              <a:t>collegati in modo più stretto tra loro rispetto</a:t>
            </a:r>
            <a:endParaRPr sz="2000"/>
          </a:p>
          <a:p>
            <a:pPr indent="0" lvl="0" marL="0" rtl="0" algn="l">
              <a:lnSpc>
                <a:spcPct val="115000"/>
              </a:lnSpc>
              <a:spcBef>
                <a:spcPts val="0"/>
              </a:spcBef>
              <a:spcAft>
                <a:spcPts val="0"/>
              </a:spcAft>
              <a:buNone/>
            </a:pPr>
            <a:r>
              <a:rPr lang="it" sz="2000"/>
              <a:t>agli altri nodi nel grafo.</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it" sz="2000"/>
              <a:t>L'obiettivo principale è quello di trovare </a:t>
            </a:r>
            <a:endParaRPr sz="2000"/>
          </a:p>
          <a:p>
            <a:pPr indent="0" lvl="0" marL="0" rtl="0" algn="l">
              <a:lnSpc>
                <a:spcPct val="115000"/>
              </a:lnSpc>
              <a:spcBef>
                <a:spcPts val="0"/>
              </a:spcBef>
              <a:spcAft>
                <a:spcPts val="0"/>
              </a:spcAft>
              <a:buNone/>
            </a:pPr>
            <a:r>
              <a:rPr lang="it" sz="2000"/>
              <a:t>strutture e modelli nascosti all'interno </a:t>
            </a:r>
            <a:endParaRPr sz="2000"/>
          </a:p>
          <a:p>
            <a:pPr indent="0" lvl="0" marL="0" rtl="0" algn="l">
              <a:lnSpc>
                <a:spcPct val="115000"/>
              </a:lnSpc>
              <a:spcBef>
                <a:spcPts val="0"/>
              </a:spcBef>
              <a:spcAft>
                <a:spcPts val="0"/>
              </a:spcAft>
              <a:buNone/>
            </a:pPr>
            <a:r>
              <a:rPr lang="it" sz="2000"/>
              <a:t>dei dati rappresentati dal grafo.</a:t>
            </a:r>
            <a:endParaRPr sz="2000"/>
          </a:p>
        </p:txBody>
      </p:sp>
      <p:pic>
        <p:nvPicPr>
          <p:cNvPr id="110" name="Google Shape;110;p17"/>
          <p:cNvPicPr preferRelativeResize="0"/>
          <p:nvPr/>
        </p:nvPicPr>
        <p:blipFill>
          <a:blip r:embed="rId3">
            <a:alphaModFix/>
          </a:blip>
          <a:stretch>
            <a:fillRect/>
          </a:stretch>
        </p:blipFill>
        <p:spPr>
          <a:xfrm>
            <a:off x="5466300" y="1738400"/>
            <a:ext cx="3685176" cy="327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369500" y="327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4000"/>
              <a:t> </a:t>
            </a:r>
            <a:r>
              <a:rPr lang="it" sz="3500"/>
              <a:t>ALGORITMI</a:t>
            </a:r>
            <a:endParaRPr sz="3700"/>
          </a:p>
        </p:txBody>
      </p:sp>
      <p:sp>
        <p:nvSpPr>
          <p:cNvPr id="116" name="Google Shape;116;p18"/>
          <p:cNvSpPr txBox="1"/>
          <p:nvPr>
            <p:ph idx="1" type="subTitle"/>
          </p:nvPr>
        </p:nvSpPr>
        <p:spPr>
          <a:xfrm>
            <a:off x="521888" y="11919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it" sz="1800">
                <a:solidFill>
                  <a:srgbClr val="FFFF00"/>
                </a:solidFill>
              </a:rPr>
              <a:t>RAGGRUPPAMENTO SPETTRALE:</a:t>
            </a:r>
            <a:r>
              <a:rPr lang="it" sz="1800"/>
              <a:t> L'algoritmo di raggruppamento spettrale sfrutta la teoria dei grafi e la decomposizione spettrale per identificare i cluster. Si basa sulla creazione di una matrice di similarità tra i nodi e sull'applicazione della decomposizione spettrale per ottenere i cluster desiderati.</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b="1" lang="it" sz="1800">
                <a:solidFill>
                  <a:srgbClr val="FFFF00"/>
                </a:solidFill>
              </a:rPr>
              <a:t>ALGORITMO DI LOUVAIN:</a:t>
            </a:r>
            <a:r>
              <a:rPr lang="it" sz="1800"/>
              <a:t> L'algoritmo di Louvain è un metodo euristico che ottimizza la modularità, una misura di quanto i nodi siano collegati all'interno dei cluster rispetto ai collegamenti tra i cluster. L'algoritmo mira a massimizzare la modularità attraverso una serie di iterazioni per ottenere una partizione dei nodi in cluster.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293300" y="-174451"/>
            <a:ext cx="8222100" cy="2822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it" sz="3500"/>
              <a:t>APPROCCI E METRICHE</a:t>
            </a:r>
            <a:endParaRPr sz="3500"/>
          </a:p>
          <a:p>
            <a:pPr indent="0" lvl="0" marL="0" rtl="0" algn="l">
              <a:lnSpc>
                <a:spcPct val="100000"/>
              </a:lnSpc>
              <a:spcBef>
                <a:spcPts val="0"/>
              </a:spcBef>
              <a:spcAft>
                <a:spcPts val="0"/>
              </a:spcAft>
              <a:buNone/>
            </a:pPr>
            <a:r>
              <a:rPr lang="it" sz="3500"/>
              <a:t>PER IDENTIFICARE GRUPPI </a:t>
            </a:r>
            <a:endParaRPr sz="3500"/>
          </a:p>
          <a:p>
            <a:pPr indent="0" lvl="0" marL="0" rtl="0" algn="l">
              <a:lnSpc>
                <a:spcPct val="100000"/>
              </a:lnSpc>
              <a:spcBef>
                <a:spcPts val="0"/>
              </a:spcBef>
              <a:spcAft>
                <a:spcPts val="0"/>
              </a:spcAft>
              <a:buNone/>
            </a:pPr>
            <a:r>
              <a:rPr lang="it" sz="3500"/>
              <a:t>DI NODI SIMILI</a:t>
            </a:r>
            <a:endParaRPr sz="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p19"/>
          <p:cNvSpPr txBox="1"/>
          <p:nvPr>
            <p:ph idx="1" type="subTitle"/>
          </p:nvPr>
        </p:nvSpPr>
        <p:spPr>
          <a:xfrm>
            <a:off x="598088" y="2030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it" sz="1800">
                <a:solidFill>
                  <a:srgbClr val="FFFF00"/>
                </a:solidFill>
              </a:rPr>
              <a:t>SIMILARITÀ DEI NODI:</a:t>
            </a:r>
            <a:r>
              <a:rPr lang="it" sz="1800"/>
              <a:t> Per identificare i cluster, è necessario definire una misura di similarità tra i nodi. Le metriche comuni includono la distanza euclidea, la similarità coseno o l'indice di Jaccard, a seconda della natura dei dati.</a:t>
            </a:r>
            <a:endParaRPr sz="1800"/>
          </a:p>
          <a:p>
            <a:pPr indent="0" lvl="0" marL="457200" rtl="0" algn="l">
              <a:lnSpc>
                <a:spcPct val="115000"/>
              </a:lnSpc>
              <a:spcBef>
                <a:spcPts val="0"/>
              </a:spcBef>
              <a:spcAft>
                <a:spcPts val="0"/>
              </a:spcAft>
              <a:buNone/>
            </a:pPr>
            <a:r>
              <a:rPr b="1" lang="it" sz="1800">
                <a:solidFill>
                  <a:srgbClr val="FFFF00"/>
                </a:solidFill>
              </a:rPr>
              <a:t>COEFFICIENTE DI MODULARITÀ:</a:t>
            </a:r>
            <a:r>
              <a:rPr lang="it" sz="1800"/>
              <a:t> Il coefficiente di modularità è una metrica utilizzata per valutare la qualità di una partizione dei nodi in cluster. Misura quanto i nodi sono collegati all'interno dei cluster rispetto ai collegamenti tra i cluster. Un valore di modularità più alto indica una partizione migliore.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369500" y="7846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it" sz="3500"/>
              <a:t>APPLICAZIONI</a:t>
            </a:r>
            <a:endParaRPr sz="3500"/>
          </a:p>
          <a:p>
            <a:pPr indent="0" lvl="0" marL="0" rtl="0" algn="l">
              <a:lnSpc>
                <a:spcPct val="115000"/>
              </a:lnSpc>
              <a:spcBef>
                <a:spcPts val="0"/>
              </a:spcBef>
              <a:spcAft>
                <a:spcPts val="0"/>
              </a:spcAft>
              <a:buNone/>
            </a:pPr>
            <a:r>
              <a:rPr lang="it" sz="3500"/>
              <a:t>PRATICHE NELLA PERCEZIONE</a:t>
            </a:r>
            <a:endParaRPr/>
          </a:p>
        </p:txBody>
      </p:sp>
      <p:sp>
        <p:nvSpPr>
          <p:cNvPr id="128" name="Google Shape;128;p20"/>
          <p:cNvSpPr txBox="1"/>
          <p:nvPr>
            <p:ph idx="1" type="subTitle"/>
          </p:nvPr>
        </p:nvSpPr>
        <p:spPr>
          <a:xfrm>
            <a:off x="598088" y="18777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it" sz="1800">
                <a:solidFill>
                  <a:srgbClr val="FFFF00"/>
                </a:solidFill>
              </a:rPr>
              <a:t>ANALISI DELLE RETI SOCIALI:</a:t>
            </a:r>
            <a:r>
              <a:rPr lang="it" sz="1800"/>
              <a:t> I grafi possono essere utilizzati per rappresentare le relazioni tra gli individui in una rete sociale. L'identificazione dei cluster può rivelare gruppi di individui con interessi comuni, comunità di appartenenza o ruoli simili all'interno della rete.</a:t>
            </a:r>
            <a:endParaRPr sz="1800"/>
          </a:p>
          <a:p>
            <a:pPr indent="0" lvl="0" marL="457200" rtl="0" algn="l">
              <a:lnSpc>
                <a:spcPct val="115000"/>
              </a:lnSpc>
              <a:spcBef>
                <a:spcPts val="0"/>
              </a:spcBef>
              <a:spcAft>
                <a:spcPts val="0"/>
              </a:spcAft>
              <a:buNone/>
            </a:pPr>
            <a:r>
              <a:rPr b="1" lang="it" sz="1800">
                <a:solidFill>
                  <a:srgbClr val="FFFF00"/>
                </a:solidFill>
              </a:rPr>
              <a:t>IDENTIFICAZIONE DI CLUSTER DI OGGETTI SIMILI:</a:t>
            </a:r>
            <a:r>
              <a:rPr lang="it" sz="1800"/>
              <a:t> Nei sistemi di raccomandazione, ad esempio, l'analisi dei grafi può essere utilizzata per identificare gruppi di oggetti simili in base alle preferenze degli utenti. Ciò consente di suggerire oggetti correlati o di creare cluster di prodotti simili per scopi di marketing.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369500" y="327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it" sz="3500"/>
              <a:t> ESEMPI</a:t>
            </a:r>
            <a:endParaRPr sz="3500"/>
          </a:p>
        </p:txBody>
      </p:sp>
      <p:sp>
        <p:nvSpPr>
          <p:cNvPr id="134" name="Google Shape;134;p21"/>
          <p:cNvSpPr txBox="1"/>
          <p:nvPr>
            <p:ph idx="1" type="subTitle"/>
          </p:nvPr>
        </p:nvSpPr>
        <p:spPr>
          <a:xfrm>
            <a:off x="217088" y="1268113"/>
            <a:ext cx="8222100" cy="432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p>
          <a:p>
            <a:pPr indent="-342900" lvl="0" marL="914400" rtl="0" algn="l">
              <a:lnSpc>
                <a:spcPct val="115000"/>
              </a:lnSpc>
              <a:spcBef>
                <a:spcPts val="0"/>
              </a:spcBef>
              <a:spcAft>
                <a:spcPts val="0"/>
              </a:spcAft>
              <a:buSzPts val="1800"/>
              <a:buAutoNum type="arabicPeriod"/>
            </a:pPr>
            <a:r>
              <a:rPr lang="it" sz="1800"/>
              <a:t>Analisi della rete sociale di una piattaforma di social media per identificare gruppi di utenti con interessi simili, come appassionati di musica, appassionati di sport o appassionati di moda.</a:t>
            </a:r>
            <a:endParaRPr sz="1800"/>
          </a:p>
          <a:p>
            <a:pPr indent="0" lvl="0" marL="0" rtl="0" algn="l">
              <a:lnSpc>
                <a:spcPct val="115000"/>
              </a:lnSpc>
              <a:spcBef>
                <a:spcPts val="0"/>
              </a:spcBef>
              <a:spcAft>
                <a:spcPts val="0"/>
              </a:spcAft>
              <a:buNone/>
            </a:pPr>
            <a:r>
              <a:t/>
            </a:r>
            <a:endParaRPr sz="1800"/>
          </a:p>
          <a:p>
            <a:pPr indent="-342900" lvl="0" marL="914400" rtl="0" algn="l">
              <a:lnSpc>
                <a:spcPct val="115000"/>
              </a:lnSpc>
              <a:spcBef>
                <a:spcPts val="0"/>
              </a:spcBef>
              <a:spcAft>
                <a:spcPts val="0"/>
              </a:spcAft>
              <a:buSzPts val="1800"/>
              <a:buAutoNum type="arabicPeriod"/>
            </a:pPr>
            <a:r>
              <a:rPr lang="it" sz="1800"/>
              <a:t>Identificazione di cluster di prodotti simili su un sito di e-commerce per suggerire acquisti correlati agli utenti, come abbinamenti di abbigliamento, accessori o prodotti complementari.</a:t>
            </a:r>
            <a:endParaRPr sz="1800"/>
          </a:p>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