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6" r:id="rId7"/>
    <p:sldId id="258" r:id="rId8"/>
    <p:sldId id="262" r:id="rId9"/>
    <p:sldId id="289" r:id="rId10"/>
    <p:sldId id="261" r:id="rId11"/>
    <p:sldId id="290" r:id="rId12"/>
    <p:sldId id="292" r:id="rId13"/>
    <p:sldId id="283" r:id="rId14"/>
    <p:sldId id="268"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5" d="100"/>
          <a:sy n="115" d="100"/>
        </p:scale>
        <p:origin x="372" y="114"/>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788D56A-B8AF-4D94-9DE9-A106499E590D}" type="datetime1">
              <a:rPr lang="es-ES" smtClean="0"/>
              <a:t>02/09/2020</a:t>
            </a:fld>
            <a:endParaRPr lang="es-ES"/>
          </a:p>
        </p:txBody>
      </p:sp>
      <p:sp>
        <p:nvSpPr>
          <p:cNvPr id="4" name="Marcador de pie de página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s-ES" smtClean="0"/>
              <a:t>‹Nº›</a:t>
            </a:fld>
            <a:endParaRPr lang="es-E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FB6AEF-056A-4C82-A275-3A606C42F0EE}" type="datetime1">
              <a:rPr lang="es-ES" noProof="0" smtClean="0"/>
              <a:t>02/09/2020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s-ES" noProof="0" smtClean="0"/>
              <a:t>‹Nº›</a:t>
            </a:fld>
            <a:endParaRPr lang="es-E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1</a:t>
            </a:fld>
            <a:endParaRPr lang="es-ES"/>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10</a:t>
            </a:fld>
            <a:endParaRPr lang="es-ES"/>
          </a:p>
        </p:txBody>
      </p:sp>
    </p:spTree>
    <p:extLst>
      <p:ext uri="{BB962C8B-B14F-4D97-AF65-F5344CB8AC3E}">
        <p14:creationId xmlns:p14="http://schemas.microsoft.com/office/powerpoint/2010/main" val="379944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11</a:t>
            </a:fld>
            <a:endParaRPr lang="es-ES"/>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2</a:t>
            </a:fld>
            <a:endParaRPr lang="es-ES"/>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3</a:t>
            </a:fld>
            <a:endParaRPr lang="es-ES"/>
          </a:p>
        </p:txBody>
      </p:sp>
    </p:spTree>
    <p:extLst>
      <p:ext uri="{BB962C8B-B14F-4D97-AF65-F5344CB8AC3E}">
        <p14:creationId xmlns:p14="http://schemas.microsoft.com/office/powerpoint/2010/main" val="190867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4</a:t>
            </a:fld>
            <a:endParaRPr lang="es-ES"/>
          </a:p>
        </p:txBody>
      </p:sp>
    </p:spTree>
    <p:extLst>
      <p:ext uri="{BB962C8B-B14F-4D97-AF65-F5344CB8AC3E}">
        <p14:creationId xmlns:p14="http://schemas.microsoft.com/office/powerpoint/2010/main" val="222357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5</a:t>
            </a:fld>
            <a:endParaRPr lang="es-ES"/>
          </a:p>
        </p:txBody>
      </p:sp>
    </p:spTree>
    <p:extLst>
      <p:ext uri="{BB962C8B-B14F-4D97-AF65-F5344CB8AC3E}">
        <p14:creationId xmlns:p14="http://schemas.microsoft.com/office/powerpoint/2010/main" val="180259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6</a:t>
            </a:fld>
            <a:endParaRPr lang="es-ES"/>
          </a:p>
        </p:txBody>
      </p:sp>
    </p:spTree>
    <p:extLst>
      <p:ext uri="{BB962C8B-B14F-4D97-AF65-F5344CB8AC3E}">
        <p14:creationId xmlns:p14="http://schemas.microsoft.com/office/powerpoint/2010/main" val="284061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7</a:t>
            </a:fld>
            <a:endParaRPr lang="es-ES"/>
          </a:p>
        </p:txBody>
      </p:sp>
    </p:spTree>
    <p:extLst>
      <p:ext uri="{BB962C8B-B14F-4D97-AF65-F5344CB8AC3E}">
        <p14:creationId xmlns:p14="http://schemas.microsoft.com/office/powerpoint/2010/main" val="1841121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8</a:t>
            </a:fld>
            <a:endParaRPr lang="es-ES"/>
          </a:p>
        </p:txBody>
      </p:sp>
    </p:spTree>
    <p:extLst>
      <p:ext uri="{BB962C8B-B14F-4D97-AF65-F5344CB8AC3E}">
        <p14:creationId xmlns:p14="http://schemas.microsoft.com/office/powerpoint/2010/main" val="47358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9</a:t>
            </a:fld>
            <a:endParaRPr lang="es-ES"/>
          </a:p>
        </p:txBody>
      </p:sp>
    </p:spTree>
    <p:extLst>
      <p:ext uri="{BB962C8B-B14F-4D97-AF65-F5344CB8AC3E}">
        <p14:creationId xmlns:p14="http://schemas.microsoft.com/office/powerpoint/2010/main" val="232804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7" name="Grupo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o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Triángulo rectángulo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riángulo rectángulo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Triángulo rectángulo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9" name="Forma libre: Forma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1" name="Forma libre: Forma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2" name="Grupo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a libre: Forma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Forma libre: Forma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sp>
        <p:nvSpPr>
          <p:cNvPr id="2" name="Título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s-ES" noProof="0"/>
              <a:t>TÍTULO</a:t>
            </a:r>
          </a:p>
        </p:txBody>
      </p:sp>
      <p:sp>
        <p:nvSpPr>
          <p:cNvPr id="3" name="Subtítulo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s-ES" noProof="0" smtClean="0"/>
              <a:t>Haga clic para editar el estilo de subtítulo del patrón</a:t>
            </a:r>
            <a:endParaRPr lang="es-E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ía 5">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0" name="Marcador de posición de imagen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smtClean="0"/>
              <a:t>Haga clic en el icono para agregar una imagen</a:t>
            </a:r>
            <a:endParaRPr lang="es-ES" noProof="0"/>
          </a:p>
        </p:txBody>
      </p:sp>
      <p:sp>
        <p:nvSpPr>
          <p:cNvPr id="21" name="Marcador de posición de imagen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smtClean="0"/>
              <a:t>Haga clic en el icono para agregar una imagen</a:t>
            </a:r>
            <a:endParaRPr lang="es-ES" noProof="0"/>
          </a:p>
        </p:txBody>
      </p:sp>
      <p:sp>
        <p:nvSpPr>
          <p:cNvPr id="22" name="Marcador de posición de imagen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smtClean="0"/>
              <a:t>Haga clic en el icono para agregar una imagen</a:t>
            </a:r>
            <a:endParaRPr lang="es-ES" noProof="0"/>
          </a:p>
        </p:txBody>
      </p:sp>
      <p:sp>
        <p:nvSpPr>
          <p:cNvPr id="23" name="Marcador de posición de imagen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smtClean="0"/>
              <a:t>Haga clic en el icono para agregar una imagen</a:t>
            </a:r>
            <a:endParaRPr lang="es-ES" noProof="0"/>
          </a:p>
        </p:txBody>
      </p:sp>
      <p:sp>
        <p:nvSpPr>
          <p:cNvPr id="24" name="Marcador de posición de imagen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smtClean="0"/>
              <a:t>Haga clic en el icono para agregar una imagen</a:t>
            </a:r>
            <a:endParaRPr lang="es-ES" noProof="0"/>
          </a:p>
        </p:txBody>
      </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7" name="Marcador de posición de texto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8" name="Marcador de posición de texto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9" name="Marcador de posición de texto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0" name="Marcador de posición de texto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cxnSp>
        <p:nvCxnSpPr>
          <p:cNvPr id="7" name="Conector recto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sección 3">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13" name="Marcador de posición de imagen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s-ES" noProof="0"/>
              <a:t>Insertar imagen</a:t>
            </a:r>
          </a:p>
        </p:txBody>
      </p:sp>
      <p:sp>
        <p:nvSpPr>
          <p:cNvPr id="36" name="Marcador de posición de texto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7" name="Marcador de posición de texto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13" name="Marcador de posición de imagen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s-ES" noProof="0"/>
              <a:t>Insertar imagen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posición de imagen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22" name="Marcador de contenido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0" name="Forma libre: Forma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1" name="Forma libre: Forma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Forma libre: Forma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24" name="Grupo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a libre: Forma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0" name="Forma libre: Forma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Marcador de número de diapositiva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radecimiento 1">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6" name="Grupo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ángulo rectángulo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riángulo rectángulo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Triángulo rectángulo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radecimiento 2">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
        <p:nvSpPr>
          <p:cNvPr id="35" name="Forma libre: Forma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2" name="Forma libre: Forma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0" name="Forma libre: Forma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Triángulo rectángulo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Forma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Forma libre: Forma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16" name="Grupo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a libre: Forma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9" name="Grupo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a libre: Forma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22" name="Marcador de número de diapositiva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3" name="Título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alternativo">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26" name="Grupo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a libre: Forma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8" name="Forma libre: Forma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9" name="Forma libre: Forma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0" name="Forma libre: Forma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31" name="Grupo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a libre: Forma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Forma libre: Forma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35" name="Marcador de número de diapositiva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citas">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E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ítulo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s-ES" sz="18400" noProof="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s-ES" noProof="0"/>
              <a:t>Cita</a:t>
            </a:r>
          </a:p>
        </p:txBody>
      </p:sp>
      <p:sp>
        <p:nvSpPr>
          <p:cNvPr id="19" name="Marcador de número de diapositiva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3" name="Marcador de texto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5" name="Marcador de texto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texto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7" name="Marcador de posición de contenido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8" name="Marcador de posición de contenido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smtClean="0"/>
              <a:t>Haga clic para modificar el estilo de título del patrón</a:t>
            </a:r>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posición de contenido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s-ES" noProof="0" smtClean="0"/>
              <a:t>‹Nº›</a:t>
            </a:fld>
            <a:endParaRPr lang="es-ES" noProof="0"/>
          </a:p>
        </p:txBody>
      </p:sp>
      <p:sp>
        <p:nvSpPr>
          <p:cNvPr id="5" name="Rectángulo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Forma libre: Forma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9" name="Forma libre: Forma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Título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s-ES" noProof="0">
                <a:latin typeface="+mj-lt"/>
              </a:rPr>
              <a:t>Haga clic para modificar el estilo de título del patrón</a:t>
            </a:r>
          </a:p>
        </p:txBody>
      </p:sp>
      <p:grpSp>
        <p:nvGrpSpPr>
          <p:cNvPr id="12" name="Grupo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a libre: Forma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Forma libre: Forma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5" name="Grupo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ángulo: Una sola esquina cortada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17" name="Rectángulo: Una sola esquina cortada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8" name="Forma libre: Forma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número de diapositiva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a:xfrm>
            <a:off x="2761488" y="1421476"/>
            <a:ext cx="9100774" cy="2186248"/>
          </a:xfrm>
        </p:spPr>
        <p:txBody>
          <a:bodyPr rtlCol="0"/>
          <a:lstStyle/>
          <a:p>
            <a:r>
              <a:rPr lang="en-US" dirty="0"/>
              <a:t>The Battle of the Neighborhoods</a:t>
            </a:r>
            <a:endParaRPr lang="es-ES" dirty="0"/>
          </a:p>
        </p:txBody>
      </p:sp>
      <p:sp>
        <p:nvSpPr>
          <p:cNvPr id="3" name="Subtítulo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lstStyle/>
          <a:p>
            <a:r>
              <a:rPr lang="en-US" dirty="0"/>
              <a:t>Applied Data Science Capstone by IBM/Coursera</a:t>
            </a:r>
            <a:endParaRPr lang="es-E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r>
              <a:rPr lang="es-ES" dirty="0" err="1"/>
              <a:t>Conclusion</a:t>
            </a:r>
            <a:endParaRPr lang="es-ES" dirty="0"/>
          </a:p>
        </p:txBody>
      </p:sp>
      <p:pic>
        <p:nvPicPr>
          <p:cNvPr id="20" name="Marcador de posición de imagen 19" descr="Diseño de patrón triangulares con dimensió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Marcador de texto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4240094"/>
            <a:ext cx="8369150" cy="1321122"/>
          </a:xfrm>
        </p:spPr>
        <p:txBody>
          <a:bodyPr rtlCol="0"/>
          <a:lstStyle/>
          <a:p>
            <a:r>
              <a:rPr lang="en-US" dirty="0"/>
              <a:t>The aim of this project is to help people who want to drive </a:t>
            </a:r>
            <a:r>
              <a:rPr lang="en-US" dirty="0" smtClean="0"/>
              <a:t>at </a:t>
            </a:r>
            <a:r>
              <a:rPr lang="en-US" dirty="0"/>
              <a:t>the less accidental streets in Barcelona.</a:t>
            </a:r>
          </a:p>
          <a:p>
            <a:r>
              <a:rPr lang="en-US" dirty="0" smtClean="0"/>
              <a:t>This </a:t>
            </a:r>
            <a:r>
              <a:rPr lang="en-US" dirty="0"/>
              <a:t>project helps </a:t>
            </a:r>
            <a:r>
              <a:rPr lang="en-US" dirty="0" smtClean="0"/>
              <a:t>any driver to get </a:t>
            </a:r>
            <a:r>
              <a:rPr lang="en-US" dirty="0"/>
              <a:t>a better understanding of </a:t>
            </a:r>
            <a:r>
              <a:rPr lang="en-US" dirty="0" smtClean="0"/>
              <a:t>the traffic </a:t>
            </a:r>
            <a:r>
              <a:rPr lang="en-US" dirty="0"/>
              <a:t>inside the city of Barcelona and how important it is, not only taking the fastest route, but the </a:t>
            </a:r>
            <a:r>
              <a:rPr lang="en-US" dirty="0" smtClean="0"/>
              <a:t>potentially safest</a:t>
            </a:r>
            <a:r>
              <a:rPr lang="en-US" dirty="0"/>
              <a:t> </a:t>
            </a:r>
            <a:r>
              <a:rPr lang="en-US" dirty="0" smtClean="0"/>
              <a:t>for the passengers.</a:t>
            </a:r>
            <a:endParaRPr lang="es-ES" dirty="0"/>
          </a:p>
        </p:txBody>
      </p:sp>
      <p:sp>
        <p:nvSpPr>
          <p:cNvPr id="2" name="Marcador de número de diapositiva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es-ES" smtClean="0"/>
              <a:pPr rtl="0"/>
              <a:t>10</a:t>
            </a:fld>
            <a:endParaRPr lang="es-ES"/>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es-ES" dirty="0" err="1" smtClean="0"/>
              <a:t>Thank</a:t>
            </a:r>
            <a:r>
              <a:rPr lang="es-ES" dirty="0" err="1"/>
              <a:t>s</a:t>
            </a:r>
            <a:endParaRPr lang="es-ES" dirty="0"/>
          </a:p>
        </p:txBody>
      </p:sp>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BD8413-C238-49D7-A4E1-E8FEF1811A0E}"/>
              </a:ext>
            </a:extLst>
          </p:cNvPr>
          <p:cNvSpPr>
            <a:spLocks noGrp="1"/>
          </p:cNvSpPr>
          <p:nvPr>
            <p:ph type="title"/>
          </p:nvPr>
        </p:nvSpPr>
        <p:spPr>
          <a:xfrm>
            <a:off x="832104" y="3020787"/>
            <a:ext cx="7781544" cy="1235330"/>
          </a:xfrm>
        </p:spPr>
        <p:txBody>
          <a:bodyPr rtlCol="0"/>
          <a:lstStyle/>
          <a:p>
            <a:r>
              <a:rPr lang="es-ES" dirty="0" err="1" smtClean="0"/>
              <a:t>The</a:t>
            </a:r>
            <a:r>
              <a:rPr lang="es-ES" dirty="0" smtClean="0"/>
              <a:t> </a:t>
            </a:r>
            <a:r>
              <a:rPr lang="es-ES" dirty="0" err="1" smtClean="0"/>
              <a:t>Problem</a:t>
            </a:r>
            <a:endParaRPr lang="es-ES" dirty="0"/>
          </a:p>
        </p:txBody>
      </p:sp>
      <p:sp>
        <p:nvSpPr>
          <p:cNvPr id="5" name="Marcador de texto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es-ES" dirty="0" err="1" smtClean="0"/>
              <a:t>Introduction</a:t>
            </a:r>
            <a:endParaRPr lang="es-ES" dirty="0"/>
          </a:p>
        </p:txBody>
      </p:sp>
      <p:sp>
        <p:nvSpPr>
          <p:cNvPr id="2" name="Marcador de número de diapositiva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s-ES" smtClean="0"/>
              <a:pPr rtl="0"/>
              <a:t>2</a:t>
            </a:fld>
            <a:endParaRPr lang="es-E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es-ES" dirty="0" err="1"/>
              <a:t>The</a:t>
            </a:r>
            <a:r>
              <a:rPr lang="es-ES" dirty="0"/>
              <a:t> </a:t>
            </a:r>
            <a:r>
              <a:rPr lang="es-ES" dirty="0" err="1"/>
              <a:t>Problem</a:t>
            </a:r>
            <a:endParaRPr lang="es-ES" dirty="0"/>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en-US" dirty="0"/>
              <a:t>This project aims to select the safest streets in Barcelona based on the </a:t>
            </a:r>
            <a:r>
              <a:rPr lang="en-US" dirty="0" smtClean="0"/>
              <a:t>total accidents, </a:t>
            </a:r>
            <a:r>
              <a:rPr lang="en-US" dirty="0"/>
              <a:t>explore the </a:t>
            </a:r>
            <a:r>
              <a:rPr lang="en-US" dirty="0" smtClean="0"/>
              <a:t>districts of </a:t>
            </a:r>
            <a:r>
              <a:rPr lang="en-US" dirty="0"/>
              <a:t>that </a:t>
            </a:r>
            <a:r>
              <a:rPr lang="en-US" dirty="0" err="1"/>
              <a:t>neighbourhood</a:t>
            </a:r>
            <a:r>
              <a:rPr lang="en-US" dirty="0"/>
              <a:t> to find the </a:t>
            </a:r>
            <a:r>
              <a:rPr lang="en-US" dirty="0" smtClean="0"/>
              <a:t>most </a:t>
            </a:r>
            <a:r>
              <a:rPr lang="en-US" dirty="0"/>
              <a:t>accidental </a:t>
            </a:r>
            <a:r>
              <a:rPr lang="en-US" dirty="0" smtClean="0"/>
              <a:t>streets </a:t>
            </a:r>
            <a:r>
              <a:rPr lang="en-US" dirty="0"/>
              <a:t>in each </a:t>
            </a:r>
            <a:r>
              <a:rPr lang="en-US" dirty="0" err="1"/>
              <a:t>neighbourhood</a:t>
            </a:r>
            <a:r>
              <a:rPr lang="en-US" dirty="0"/>
              <a:t> and finally cluster the districts using </a:t>
            </a:r>
            <a:r>
              <a:rPr lang="en-US" dirty="0" smtClean="0"/>
              <a:t>k-mean clustering.</a:t>
            </a:r>
          </a:p>
          <a:p>
            <a:r>
              <a:rPr lang="en-US" dirty="0"/>
              <a:t>This report will be targeted to people such as myself who are looking to </a:t>
            </a:r>
            <a:r>
              <a:rPr lang="en-US" dirty="0" smtClean="0"/>
              <a:t>the </a:t>
            </a:r>
            <a:r>
              <a:rPr lang="en-US" dirty="0"/>
              <a:t>safest routes for </a:t>
            </a:r>
            <a:r>
              <a:rPr lang="en-US" dirty="0" smtClean="0"/>
              <a:t>driving. </a:t>
            </a:r>
            <a:r>
              <a:rPr lang="en-US" dirty="0"/>
              <a:t>In order to choose a neighborhood to drive, </a:t>
            </a:r>
            <a:r>
              <a:rPr lang="en-US" dirty="0" smtClean="0"/>
              <a:t>safety </a:t>
            </a:r>
            <a:r>
              <a:rPr lang="en-US" dirty="0"/>
              <a:t>is considered as a concern when moving around my city. The </a:t>
            </a:r>
            <a:r>
              <a:rPr lang="en-US" dirty="0" smtClean="0"/>
              <a:t>accidents statistics </a:t>
            </a:r>
            <a:r>
              <a:rPr lang="en-US" dirty="0"/>
              <a:t>will provide an insight into this issue.</a:t>
            </a:r>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3</a:t>
            </a:fld>
            <a:endParaRPr lang="es-ES"/>
          </a:p>
        </p:txBody>
      </p:sp>
    </p:spTree>
    <p:extLst>
      <p:ext uri="{BB962C8B-B14F-4D97-AF65-F5344CB8AC3E}">
        <p14:creationId xmlns:p14="http://schemas.microsoft.com/office/powerpoint/2010/main" val="393487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en-US" dirty="0" smtClean="0"/>
              <a:t>Scouting for </a:t>
            </a:r>
            <a:r>
              <a:rPr lang="en-US" dirty="0"/>
              <a:t>a data set</a:t>
            </a:r>
            <a:endParaRPr lang="es-ES" dirty="0"/>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829136" cy="5054815"/>
          </a:xfrm>
        </p:spPr>
        <p:txBody>
          <a:bodyPr rtlCol="0"/>
          <a:lstStyle/>
          <a:p>
            <a:pPr marL="0" indent="0">
              <a:buNone/>
            </a:pPr>
            <a:r>
              <a:rPr lang="en-US" b="1" dirty="0" smtClean="0"/>
              <a:t>Data Acquisition: </a:t>
            </a:r>
            <a:r>
              <a:rPr lang="en-US" dirty="0" smtClean="0"/>
              <a:t>Data </a:t>
            </a:r>
            <a:r>
              <a:rPr lang="en-US" dirty="0"/>
              <a:t>sets from the Open Data BCN portal, the </a:t>
            </a:r>
            <a:r>
              <a:rPr lang="en-US" dirty="0" err="1"/>
              <a:t>Ajuntament</a:t>
            </a:r>
            <a:r>
              <a:rPr lang="en-US" dirty="0"/>
              <a:t> de Barcelona's open data service</a:t>
            </a:r>
            <a:r>
              <a:rPr lang="en-US" dirty="0" smtClean="0"/>
              <a:t>.</a:t>
            </a:r>
          </a:p>
          <a:p>
            <a:pPr marL="0" indent="0">
              <a:buNone/>
            </a:pPr>
            <a:r>
              <a:rPr lang="en-US" dirty="0"/>
              <a:t>Open Data BCN, a project that was born in 2010, implementing the portal in 2011, has evolved and is now part of the Barcelona Ciutat Digital strategy, fostering a pluralistic digital economy and developing a new model of urban innovation based on the transformation and digital innovation of the public sector and the implication among companies, administrations, the academic world, organizations, communities and people, with a clear public and citizen leadership. </a:t>
            </a:r>
            <a:endParaRPr lang="es-ES" dirty="0"/>
          </a:p>
          <a:p>
            <a:pPr marL="0" indent="0">
              <a:buNone/>
            </a:pPr>
            <a:endParaRPr lang="en-US" dirty="0"/>
          </a:p>
          <a:p>
            <a:pPr marL="0" indent="0">
              <a:buNone/>
            </a:pPr>
            <a:endParaRPr lang="en-US" dirty="0" smtClean="0"/>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4</a:t>
            </a:fld>
            <a:endParaRPr lang="es-ES"/>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r>
              <a:rPr lang="es-ES" dirty="0" err="1"/>
              <a:t>Table</a:t>
            </a:r>
            <a:r>
              <a:rPr lang="es-ES" dirty="0"/>
              <a:t> of </a:t>
            </a:r>
            <a:r>
              <a:rPr lang="es-ES" dirty="0" err="1"/>
              <a:t>contents</a:t>
            </a:r>
            <a:endParaRPr lang="es-ES" dirty="0"/>
          </a:p>
        </p:txBody>
      </p:sp>
      <p:pic>
        <p:nvPicPr>
          <p:cNvPr id="25" name="Marcador de posición de imagen 24" descr="Gráfico de barras">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t="63" b="63"/>
          <a:stretch>
            <a:fillRect/>
          </a:stretch>
        </p:blipFill>
        <p:spPr>
          <a:xfrm>
            <a:off x="978212" y="2096716"/>
            <a:ext cx="1259505" cy="1259505"/>
          </a:xfrm>
        </p:spPr>
      </p:pic>
      <p:sp>
        <p:nvSpPr>
          <p:cNvPr id="19" name="Marcador de texto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r>
              <a:rPr lang="es-ES" dirty="0"/>
              <a:t>Data</a:t>
            </a:r>
            <a:endParaRPr lang="es-ES" dirty="0"/>
          </a:p>
        </p:txBody>
      </p:sp>
      <p:pic>
        <p:nvPicPr>
          <p:cNvPr id="27" name="Marcador de posición de imagen 26" descr="Reloj">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rcRect/>
          <a:stretch>
            <a:fillRect/>
          </a:stretch>
        </p:blipFill>
        <p:spPr/>
      </p:pic>
      <p:sp>
        <p:nvSpPr>
          <p:cNvPr id="20" name="Marcador de texto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es-ES" dirty="0" err="1" smtClean="0"/>
              <a:t>Methodology</a:t>
            </a:r>
            <a:endParaRPr lang="es-ES" dirty="0"/>
          </a:p>
        </p:txBody>
      </p:sp>
      <p:pic>
        <p:nvPicPr>
          <p:cNvPr id="29" name="Marcador de posición de imagen 28" descr="Microscopio">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 xmlns:asvg="http://schemas.microsoft.com/office/drawing/2016/SVG/main" r:embed="rId8"/>
              </a:ext>
            </a:extLst>
          </a:blip>
          <a:srcRect t="63" b="63"/>
          <a:stretch>
            <a:fillRect/>
          </a:stretch>
        </p:blipFill>
        <p:spPr/>
      </p:pic>
      <p:sp>
        <p:nvSpPr>
          <p:cNvPr id="21" name="Marcador de texto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es-ES" dirty="0" err="1" smtClean="0"/>
              <a:t>Analysis</a:t>
            </a:r>
            <a:endParaRPr lang="es-ES" dirty="0"/>
          </a:p>
        </p:txBody>
      </p:sp>
      <p:pic>
        <p:nvPicPr>
          <p:cNvPr id="31" name="Marcador de posición de imagen 30" descr="Lupa">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 xmlns:asvg="http://schemas.microsoft.com/office/drawing/2016/SVG/main" r:embed="rId10"/>
              </a:ext>
            </a:extLst>
          </a:blip>
          <a:srcRect/>
          <a:stretch>
            <a:fillRect/>
          </a:stretch>
        </p:blipFill>
        <p:spPr/>
      </p:pic>
      <p:sp>
        <p:nvSpPr>
          <p:cNvPr id="22" name="Marcador de texto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es-ES" dirty="0" err="1" smtClean="0"/>
              <a:t>Results</a:t>
            </a:r>
            <a:r>
              <a:rPr lang="es-ES" dirty="0" smtClean="0"/>
              <a:t> and </a:t>
            </a:r>
            <a:r>
              <a:rPr lang="es-ES" dirty="0" err="1" smtClean="0"/>
              <a:t>discussion</a:t>
            </a:r>
            <a:endParaRPr lang="es-ES" dirty="0"/>
          </a:p>
        </p:txBody>
      </p:sp>
      <p:pic>
        <p:nvPicPr>
          <p:cNvPr id="33" name="Marcador de posición de imagen 32" descr="Cabeza con engranaje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 xmlns:asvg="http://schemas.microsoft.com/office/drawing/2016/SVG/main" r:embed="rId12"/>
              </a:ext>
            </a:extLst>
          </a:blip>
          <a:srcRect t="63" b="63"/>
          <a:stretch>
            <a:fillRect/>
          </a:stretch>
        </p:blipFill>
        <p:spPr/>
      </p:pic>
      <p:sp>
        <p:nvSpPr>
          <p:cNvPr id="23" name="Marcador de texto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es-ES" dirty="0" err="1" smtClean="0"/>
              <a:t>Conclusion</a:t>
            </a:r>
            <a:endParaRPr lang="es-ES" dirty="0"/>
          </a:p>
        </p:txBody>
      </p:sp>
      <p:sp>
        <p:nvSpPr>
          <p:cNvPr id="2" name="Marcador de número de diapositiva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s-ES" smtClean="0"/>
              <a:pPr rtl="0"/>
              <a:t>5</a:t>
            </a:fld>
            <a:endParaRPr lang="es-ES"/>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en-US" dirty="0" smtClean="0"/>
              <a:t>Data Exploration and Cleaning</a:t>
            </a:r>
            <a:endParaRPr lang="es-ES" dirty="0"/>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5128" y="1625385"/>
            <a:ext cx="6829136" cy="5054815"/>
          </a:xfrm>
        </p:spPr>
        <p:txBody>
          <a:bodyPr rtlCol="0"/>
          <a:lstStyle/>
          <a:p>
            <a:r>
              <a:rPr lang="en-US" dirty="0" smtClean="0"/>
              <a:t>Our data set contains the list </a:t>
            </a:r>
            <a:r>
              <a:rPr lang="en-US" dirty="0"/>
              <a:t>of accidents handled by the local police in the city of Barcelona. Incorporates the number of injuries by severity, the number of vehicles and the point of impact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Some accidents occurred are informed as ‘Unknown’ District and Neighborhood Name. These will require a cleaning task.</a:t>
            </a:r>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6</a:t>
            </a:fld>
            <a:endParaRPr lang="es-ES"/>
          </a:p>
        </p:txBody>
      </p:sp>
      <p:pic>
        <p:nvPicPr>
          <p:cNvPr id="4" name="Imagen 3"/>
          <p:cNvPicPr>
            <a:picLocks noChangeAspect="1"/>
          </p:cNvPicPr>
          <p:nvPr/>
        </p:nvPicPr>
        <p:blipFill>
          <a:blip r:embed="rId3"/>
          <a:stretch>
            <a:fillRect/>
          </a:stretch>
        </p:blipFill>
        <p:spPr>
          <a:xfrm>
            <a:off x="637114" y="2496269"/>
            <a:ext cx="6445163" cy="2400992"/>
          </a:xfrm>
          <a:prstGeom prst="rect">
            <a:avLst/>
          </a:prstGeom>
        </p:spPr>
      </p:pic>
    </p:spTree>
    <p:extLst>
      <p:ext uri="{BB962C8B-B14F-4D97-AF65-F5344CB8AC3E}">
        <p14:creationId xmlns:p14="http://schemas.microsoft.com/office/powerpoint/2010/main" val="351743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es-ES" dirty="0" err="1" smtClean="0"/>
              <a:t>Methodology</a:t>
            </a:r>
            <a:endParaRPr lang="es-ES" dirty="0"/>
          </a:p>
        </p:txBody>
      </p:sp>
      <p:sp>
        <p:nvSpPr>
          <p:cNvPr id="2" name="Marcador de número de diapositiva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s-ES" smtClean="0"/>
              <a:pPr rtl="0"/>
              <a:t>7</a:t>
            </a:fld>
            <a:endParaRPr lang="es-ES"/>
          </a:p>
        </p:txBody>
      </p:sp>
      <p:sp>
        <p:nvSpPr>
          <p:cNvPr id="7" name="Marcador de texto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es-ES" dirty="0" err="1" smtClean="0"/>
              <a:t>Summary</a:t>
            </a:r>
            <a:r>
              <a:rPr lang="es-ES" dirty="0" smtClean="0"/>
              <a:t> of </a:t>
            </a:r>
            <a:r>
              <a:rPr lang="es-ES" dirty="0" err="1" smtClean="0"/>
              <a:t>accidents</a:t>
            </a:r>
            <a:endParaRPr lang="es-ES" dirty="0"/>
          </a:p>
        </p:txBody>
      </p:sp>
      <p:sp>
        <p:nvSpPr>
          <p:cNvPr id="5" name="Marcador de texto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es-ES" dirty="0" err="1" smtClean="0"/>
              <a:t>Graphic</a:t>
            </a:r>
            <a:r>
              <a:rPr lang="es-ES" dirty="0" smtClean="0"/>
              <a:t> </a:t>
            </a:r>
            <a:r>
              <a:rPr lang="es-ES" dirty="0" err="1" smtClean="0"/>
              <a:t>description</a:t>
            </a:r>
            <a:endParaRPr lang="es-ES" dirty="0"/>
          </a:p>
        </p:txBody>
      </p:sp>
      <p:sp>
        <p:nvSpPr>
          <p:cNvPr id="8" name="Marcador de texto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endParaRPr lang="es-ES" dirty="0" smtClean="0"/>
          </a:p>
          <a:p>
            <a:pPr rtl="0"/>
            <a:endParaRPr lang="es-ES" dirty="0"/>
          </a:p>
          <a:p>
            <a:pPr rtl="0"/>
            <a:endParaRPr lang="es-ES" dirty="0" smtClean="0"/>
          </a:p>
          <a:p>
            <a:pPr rtl="0"/>
            <a:endParaRPr lang="es-ES" dirty="0"/>
          </a:p>
          <a:p>
            <a:pPr rtl="0"/>
            <a:r>
              <a:rPr lang="es-ES" dirty="0" err="1" smtClean="0"/>
              <a:t>Summary</a:t>
            </a:r>
            <a:r>
              <a:rPr lang="es-ES" dirty="0" smtClean="0"/>
              <a:t> of top 5 </a:t>
            </a:r>
            <a:r>
              <a:rPr lang="es-ES" dirty="0" err="1" smtClean="0"/>
              <a:t>nenighborhoods</a:t>
            </a:r>
            <a:r>
              <a:rPr lang="es-ES" dirty="0" smtClean="0"/>
              <a:t> </a:t>
            </a:r>
            <a:r>
              <a:rPr lang="es-ES" dirty="0" err="1" smtClean="0"/>
              <a:t>with</a:t>
            </a:r>
            <a:r>
              <a:rPr lang="es-ES" dirty="0" smtClean="0"/>
              <a:t> </a:t>
            </a:r>
            <a:r>
              <a:rPr lang="es-ES" dirty="0" err="1" smtClean="0"/>
              <a:t>most</a:t>
            </a:r>
            <a:r>
              <a:rPr lang="es-ES" dirty="0" smtClean="0"/>
              <a:t> </a:t>
            </a:r>
            <a:r>
              <a:rPr lang="es-ES" dirty="0" err="1" smtClean="0"/>
              <a:t>accidents</a:t>
            </a:r>
            <a:r>
              <a:rPr lang="es-ES" dirty="0" smtClean="0"/>
              <a:t> </a:t>
            </a:r>
            <a:r>
              <a:rPr lang="es-ES" dirty="0" err="1" smtClean="0"/>
              <a:t>by</a:t>
            </a:r>
            <a:r>
              <a:rPr lang="es-ES" dirty="0" smtClean="0"/>
              <a:t> </a:t>
            </a:r>
            <a:r>
              <a:rPr lang="es-ES" dirty="0" err="1" smtClean="0"/>
              <a:t>days</a:t>
            </a:r>
            <a:r>
              <a:rPr lang="es-ES" dirty="0" smtClean="0"/>
              <a:t> of </a:t>
            </a:r>
            <a:r>
              <a:rPr lang="es-ES" dirty="0" err="1" smtClean="0"/>
              <a:t>the</a:t>
            </a:r>
            <a:r>
              <a:rPr lang="es-ES" dirty="0" smtClean="0"/>
              <a:t> </a:t>
            </a:r>
            <a:r>
              <a:rPr lang="es-ES" dirty="0" err="1" smtClean="0"/>
              <a:t>week</a:t>
            </a:r>
            <a:r>
              <a:rPr lang="es-ES" dirty="0" smtClean="0"/>
              <a:t>.</a:t>
            </a:r>
            <a:endParaRPr lang="es-ES" dirty="0"/>
          </a:p>
          <a:p>
            <a:pPr rtl="0"/>
            <a:endParaRPr lang="es-ES" dirty="0"/>
          </a:p>
          <a:p>
            <a:pPr rtl="0"/>
            <a:endParaRPr lang="es-ES" dirty="0"/>
          </a:p>
        </p:txBody>
      </p:sp>
      <p:sp>
        <p:nvSpPr>
          <p:cNvPr id="6" name="Marcador de texto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endParaRPr lang="es-ES" dirty="0" smtClean="0"/>
          </a:p>
          <a:p>
            <a:pPr rtl="0"/>
            <a:endParaRPr lang="es-ES" dirty="0"/>
          </a:p>
          <a:p>
            <a:pPr rtl="0"/>
            <a:endParaRPr lang="es-ES" dirty="0" smtClean="0"/>
          </a:p>
          <a:p>
            <a:pPr rtl="0"/>
            <a:endParaRPr lang="es-ES" dirty="0"/>
          </a:p>
          <a:p>
            <a:pPr rtl="0"/>
            <a:endParaRPr lang="es-ES" dirty="0" smtClean="0"/>
          </a:p>
          <a:p>
            <a:pPr rtl="0"/>
            <a:endParaRPr lang="es-ES" dirty="0"/>
          </a:p>
          <a:p>
            <a:r>
              <a:rPr lang="es-ES" dirty="0" smtClean="0"/>
              <a:t>Top </a:t>
            </a:r>
            <a:r>
              <a:rPr lang="es-ES" dirty="0"/>
              <a:t>5 </a:t>
            </a:r>
            <a:r>
              <a:rPr lang="es-ES" dirty="0" err="1" smtClean="0"/>
              <a:t>streets</a:t>
            </a:r>
            <a:r>
              <a:rPr lang="es-ES" dirty="0" smtClean="0"/>
              <a:t> in Barcelona </a:t>
            </a:r>
            <a:r>
              <a:rPr lang="es-ES" dirty="0" err="1"/>
              <a:t>with</a:t>
            </a:r>
            <a:r>
              <a:rPr lang="es-ES" dirty="0"/>
              <a:t> </a:t>
            </a:r>
            <a:r>
              <a:rPr lang="es-ES" dirty="0" err="1"/>
              <a:t>most</a:t>
            </a:r>
            <a:r>
              <a:rPr lang="es-ES" dirty="0"/>
              <a:t> </a:t>
            </a:r>
            <a:r>
              <a:rPr lang="es-ES" dirty="0" err="1" smtClean="0"/>
              <a:t>accidents</a:t>
            </a:r>
            <a:r>
              <a:rPr lang="es-ES" dirty="0" smtClean="0"/>
              <a:t>.</a:t>
            </a:r>
            <a:endParaRPr lang="es-ES" dirty="0"/>
          </a:p>
        </p:txBody>
      </p:sp>
      <p:pic>
        <p:nvPicPr>
          <p:cNvPr id="9" name="Imagen 8"/>
          <p:cNvPicPr>
            <a:picLocks noChangeAspect="1"/>
          </p:cNvPicPr>
          <p:nvPr/>
        </p:nvPicPr>
        <p:blipFill>
          <a:blip r:embed="rId3"/>
          <a:stretch>
            <a:fillRect/>
          </a:stretch>
        </p:blipFill>
        <p:spPr>
          <a:xfrm>
            <a:off x="253061" y="2347134"/>
            <a:ext cx="5540664" cy="1404786"/>
          </a:xfrm>
          <a:prstGeom prst="rect">
            <a:avLst/>
          </a:prstGeom>
        </p:spPr>
      </p:pic>
      <p:pic>
        <p:nvPicPr>
          <p:cNvPr id="15" name="Imagen 14"/>
          <p:cNvPicPr>
            <a:picLocks noChangeAspect="1"/>
          </p:cNvPicPr>
          <p:nvPr/>
        </p:nvPicPr>
        <p:blipFill>
          <a:blip r:embed="rId4"/>
          <a:stretch>
            <a:fillRect/>
          </a:stretch>
        </p:blipFill>
        <p:spPr>
          <a:xfrm>
            <a:off x="6692250" y="2349357"/>
            <a:ext cx="4799012" cy="2027169"/>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en-US" dirty="0" smtClean="0"/>
              <a:t>Analysis</a:t>
            </a:r>
            <a:endParaRPr lang="es-ES" dirty="0"/>
          </a:p>
        </p:txBody>
      </p:sp>
      <p:sp>
        <p:nvSpPr>
          <p:cNvPr id="10" name="Marcador de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445128" y="1625385"/>
            <a:ext cx="6829136" cy="5054815"/>
          </a:xfrm>
        </p:spPr>
        <p:txBody>
          <a:bodyPr rtlCol="0"/>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This is the map where the all the accidents happened. </a:t>
            </a:r>
          </a:p>
          <a:p>
            <a:r>
              <a:rPr lang="en-US" dirty="0" smtClean="0"/>
              <a:t>We will proceed to create clusters in order to distinguish the different type of areas.</a:t>
            </a:r>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8</a:t>
            </a:fld>
            <a:endParaRPr lang="es-ES"/>
          </a:p>
        </p:txBody>
      </p:sp>
      <p:pic>
        <p:nvPicPr>
          <p:cNvPr id="3" name="Imagen 2"/>
          <p:cNvPicPr>
            <a:picLocks noChangeAspect="1"/>
          </p:cNvPicPr>
          <p:nvPr/>
        </p:nvPicPr>
        <p:blipFill>
          <a:blip r:embed="rId3"/>
          <a:stretch>
            <a:fillRect/>
          </a:stretch>
        </p:blipFill>
        <p:spPr>
          <a:xfrm>
            <a:off x="444500" y="1228086"/>
            <a:ext cx="6204412" cy="4242086"/>
          </a:xfrm>
          <a:prstGeom prst="rect">
            <a:avLst/>
          </a:prstGeom>
        </p:spPr>
      </p:pic>
    </p:spTree>
    <p:extLst>
      <p:ext uri="{BB962C8B-B14F-4D97-AF65-F5344CB8AC3E}">
        <p14:creationId xmlns:p14="http://schemas.microsoft.com/office/powerpoint/2010/main" val="333986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78729"/>
          </a:xfrm>
        </p:spPr>
        <p:txBody>
          <a:bodyPr rtlCol="0"/>
          <a:lstStyle/>
          <a:p>
            <a:r>
              <a:rPr lang="es-ES" dirty="0" err="1"/>
              <a:t>Results</a:t>
            </a:r>
            <a:r>
              <a:rPr lang="es-ES" dirty="0"/>
              <a:t> and </a:t>
            </a:r>
            <a:r>
              <a:rPr lang="es-ES" dirty="0" err="1"/>
              <a:t>discussion</a:t>
            </a:r>
            <a:r>
              <a:rPr lang="es-ES" dirty="0"/>
              <a:t/>
            </a:r>
            <a:br>
              <a:rPr lang="es-ES" dirty="0"/>
            </a:br>
            <a:endParaRPr lang="es-ES" dirty="0"/>
          </a:p>
        </p:txBody>
      </p:sp>
      <p:sp>
        <p:nvSpPr>
          <p:cNvPr id="2" name="Marcador de número de diapositiva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s-ES" smtClean="0"/>
              <a:pPr rtl="0"/>
              <a:t>9</a:t>
            </a:fld>
            <a:endParaRPr lang="es-ES"/>
          </a:p>
        </p:txBody>
      </p:sp>
      <p:sp>
        <p:nvSpPr>
          <p:cNvPr id="7" name="Marcador de texto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r>
              <a:rPr lang="es-ES" dirty="0" err="1" smtClean="0"/>
              <a:t>Clustering</a:t>
            </a:r>
            <a:r>
              <a:rPr lang="es-ES" dirty="0" smtClean="0"/>
              <a:t> Barcelona</a:t>
            </a:r>
            <a:endParaRPr lang="es-ES" dirty="0"/>
          </a:p>
        </p:txBody>
      </p:sp>
      <p:sp>
        <p:nvSpPr>
          <p:cNvPr id="5" name="Marcador de texto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es-ES" dirty="0" err="1" smtClean="0"/>
              <a:t>Interpretation</a:t>
            </a:r>
            <a:endParaRPr lang="es-ES" dirty="0"/>
          </a:p>
        </p:txBody>
      </p:sp>
      <p:sp>
        <p:nvSpPr>
          <p:cNvPr id="8" name="Marcador de texto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normAutofit fontScale="77500" lnSpcReduction="20000"/>
          </a:bodyPr>
          <a:lstStyle/>
          <a:p>
            <a:pPr rtl="0"/>
            <a:endParaRPr lang="es-ES" dirty="0" smtClean="0"/>
          </a:p>
          <a:p>
            <a:pPr rtl="0"/>
            <a:endParaRPr lang="es-ES" dirty="0"/>
          </a:p>
          <a:p>
            <a:pPr rtl="0"/>
            <a:endParaRPr lang="es-ES" dirty="0" smtClean="0"/>
          </a:p>
          <a:p>
            <a:pPr rtl="0"/>
            <a:endParaRPr lang="es-ES" dirty="0" smtClean="0"/>
          </a:p>
          <a:p>
            <a:pPr rtl="0"/>
            <a:endParaRPr lang="es-ES" dirty="0"/>
          </a:p>
          <a:p>
            <a:pPr rtl="0"/>
            <a:endParaRPr lang="es-ES" dirty="0" smtClean="0"/>
          </a:p>
          <a:p>
            <a:pPr rtl="0"/>
            <a:endParaRPr lang="es-ES" dirty="0"/>
          </a:p>
          <a:p>
            <a:pPr rtl="0"/>
            <a:endParaRPr lang="es-ES" dirty="0" smtClean="0"/>
          </a:p>
          <a:p>
            <a:pPr rtl="0"/>
            <a:endParaRPr lang="es-ES" dirty="0"/>
          </a:p>
          <a:p>
            <a:pPr rtl="0"/>
            <a:endParaRPr lang="es-ES" dirty="0" smtClean="0"/>
          </a:p>
          <a:p>
            <a:pPr rtl="0"/>
            <a:endParaRPr lang="es-ES" dirty="0"/>
          </a:p>
          <a:p>
            <a:r>
              <a:rPr lang="en-US" dirty="0"/>
              <a:t>This is the clustering map for k=5 that show us the different areas according to how ‘accidentals’ those have been. </a:t>
            </a:r>
          </a:p>
          <a:p>
            <a:pPr rtl="0"/>
            <a:endParaRPr lang="es-ES" dirty="0"/>
          </a:p>
          <a:p>
            <a:pPr rtl="0"/>
            <a:endParaRPr lang="es-ES" dirty="0"/>
          </a:p>
        </p:txBody>
      </p:sp>
      <p:sp>
        <p:nvSpPr>
          <p:cNvPr id="6" name="Marcador de texto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r>
              <a:rPr lang="en-US" dirty="0" smtClean="0"/>
              <a:t>The </a:t>
            </a:r>
            <a:r>
              <a:rPr lang="en-US" dirty="0"/>
              <a:t>clusters suggest that crossing the city through its insides, like Diagonal Street, or all the way up, from or towards the </a:t>
            </a:r>
            <a:r>
              <a:rPr lang="en-US" dirty="0" smtClean="0"/>
              <a:t>Port, </a:t>
            </a:r>
            <a:r>
              <a:rPr lang="en-US" dirty="0"/>
              <a:t>is </a:t>
            </a:r>
            <a:r>
              <a:rPr lang="en-US" dirty="0" smtClean="0"/>
              <a:t>potentially more </a:t>
            </a:r>
            <a:r>
              <a:rPr lang="en-US" dirty="0"/>
              <a:t>risky compared to the other routes around. In case you drive from outside the city, it might seem relevant to choose from which side to approach instead of reaching the city from the middle and then reroute.</a:t>
            </a:r>
            <a:endParaRPr lang="es-ES" dirty="0"/>
          </a:p>
        </p:txBody>
      </p:sp>
      <p:pic>
        <p:nvPicPr>
          <p:cNvPr id="10" name="Imagen 9"/>
          <p:cNvPicPr>
            <a:picLocks noChangeAspect="1"/>
          </p:cNvPicPr>
          <p:nvPr/>
        </p:nvPicPr>
        <p:blipFill>
          <a:blip r:embed="rId3"/>
          <a:stretch>
            <a:fillRect/>
          </a:stretch>
        </p:blipFill>
        <p:spPr>
          <a:xfrm>
            <a:off x="494130" y="2186247"/>
            <a:ext cx="5058525" cy="3217025"/>
          </a:xfrm>
          <a:prstGeom prst="rect">
            <a:avLst/>
          </a:prstGeom>
        </p:spPr>
      </p:pic>
    </p:spTree>
    <p:extLst>
      <p:ext uri="{BB962C8B-B14F-4D97-AF65-F5344CB8AC3E}">
        <p14:creationId xmlns:p14="http://schemas.microsoft.com/office/powerpoint/2010/main" val="85949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708_TF66687569" id="{94E72F2E-B82C-4064-B9D9-7AFF2092BBB1}" vid="{B182133D-8AA6-4CB9-92DC-D6B7329A41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www.w3.org/XML/1998/namespace"/>
    <ds:schemaRef ds:uri="fb0879af-3eba-417a-a55a-ffe6dcd6ca77"/>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dc4bcd6-49db-4c07-9060-8acfc67cef9f"/>
    <ds:schemaRef ds:uri="http://schemas.microsoft.com/sharepoint/v3"/>
    <ds:schemaRef ds:uri="http://purl.org/dc/elements/1.1/"/>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azul moderna</Template>
  <TotalTime>0</TotalTime>
  <Words>524</Words>
  <Application>Microsoft Office PowerPoint</Application>
  <PresentationFormat>Panorámica</PresentationFormat>
  <Paragraphs>95</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Tahoma</vt:lpstr>
      <vt:lpstr>Trade Gothic LT Pro</vt:lpstr>
      <vt:lpstr>Trebuchet MS</vt:lpstr>
      <vt:lpstr>Tema de Office</vt:lpstr>
      <vt:lpstr>The Battle of the Neighborhoods</vt:lpstr>
      <vt:lpstr>The Problem</vt:lpstr>
      <vt:lpstr>The Problem</vt:lpstr>
      <vt:lpstr>Scouting for a data set</vt:lpstr>
      <vt:lpstr>Table of contents</vt:lpstr>
      <vt:lpstr>Data Exploration and Cleaning</vt:lpstr>
      <vt:lpstr>Methodology</vt:lpstr>
      <vt:lpstr>Analysis</vt:lpstr>
      <vt:lpstr>Results and discussion </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2020-09-01T18:33:01Z</dcterms:created>
  <dcterms:modified xsi:type="dcterms:W3CDTF">2020-09-02T11:31:43Z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