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6858000" cx="9906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AU"/>
              <a:t>Group 101</a:t>
            </a:r>
          </a:p>
          <a:p>
            <a:pPr lvl="0">
              <a:spcBef>
                <a:spcPts val="0"/>
              </a:spcBef>
              <a:buNone/>
            </a:pPr>
            <a:r>
              <a:rPr lang="en-AU"/>
              <a:t>Tutor: Jesse St. Germain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1" name="Shape 17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2" name="Shape 18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3" name="Shape 19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4" name="Shape 20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5" name="Shape 21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6" name="Shape 22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8" name="Shape 23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9" name="Shape 24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6" name="Shape 11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7" name="Shape 12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8" name="Shape 13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9" name="Shape 14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0" name="Shape 16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 and Conten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A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itle and Vertical 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2690018" y="-594518"/>
            <a:ext cx="4525963" cy="89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A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Vertical Title and 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5370512" y="2085976"/>
            <a:ext cx="5851525" cy="2228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830262" y="-60323"/>
            <a:ext cx="5851525" cy="6521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A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ctrTitle"/>
          </p:nvPr>
        </p:nvSpPr>
        <p:spPr>
          <a:xfrm>
            <a:off x="742950" y="2130426"/>
            <a:ext cx="84201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spcBef>
                <a:spcPts val="640"/>
              </a:spcBef>
              <a:buClr>
                <a:srgbClr val="888888"/>
              </a:buClr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spcBef>
                <a:spcPts val="560"/>
              </a:spcBef>
              <a:buClr>
                <a:srgbClr val="888888"/>
              </a:buClr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spcBef>
                <a:spcPts val="480"/>
              </a:spcBef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A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782506" y="4406901"/>
            <a:ext cx="84201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782506" y="2906713"/>
            <a:ext cx="84201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36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2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A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wo Conte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495300" y="1600201"/>
            <a:ext cx="437515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65100" lvl="0" marL="34290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5035550" y="1600201"/>
            <a:ext cx="437515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65100" lvl="0" marL="34290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A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is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495300" y="1535113"/>
            <a:ext cx="4376870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5300" y="2174875"/>
            <a:ext cx="4376870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90500" lvl="0" marL="3429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5032111" y="1535113"/>
            <a:ext cx="4378590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4" type="body"/>
          </p:nvPr>
        </p:nvSpPr>
        <p:spPr>
          <a:xfrm>
            <a:off x="5032111" y="2174875"/>
            <a:ext cx="4378590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90500" lvl="0" marL="3429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A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A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0" type="dt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A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Content with Caption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495300" y="273050"/>
            <a:ext cx="3259006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3872971" y="273051"/>
            <a:ext cx="5537729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495300" y="1435101"/>
            <a:ext cx="3259006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28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A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Picture with Ca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1941645" y="4800600"/>
            <a:ext cx="59436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1941645" y="612775"/>
            <a:ext cx="59436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64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56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1941645" y="5367338"/>
            <a:ext cx="59436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28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A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A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AU">
                <a:solidFill>
                  <a:srgbClr val="FF0000"/>
                </a:solidFill>
              </a:rPr>
              <a:t>**Disclaimer**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495300" y="1600201"/>
            <a:ext cx="8915400" cy="4526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AU"/>
              <a:t>Only story cards relevant to Sprint 2 has been corrected or altered (as coloured in </a:t>
            </a:r>
            <a:r>
              <a:rPr lang="en-AU">
                <a:solidFill>
                  <a:srgbClr val="38761D"/>
                </a:solidFill>
              </a:rPr>
              <a:t>green</a:t>
            </a:r>
            <a:r>
              <a:rPr lang="en-AU"/>
              <a:t>)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b="1" lang="en-AU" sz="2400"/>
              <a:t>Note: </a:t>
            </a:r>
          </a:p>
          <a:p>
            <a:pPr indent="-381000" lvl="0" marL="457200" rtl="0">
              <a:spcBef>
                <a:spcPts val="0"/>
              </a:spcBef>
              <a:buSzPct val="100000"/>
              <a:buAutoNum type="arabicPeriod"/>
            </a:pPr>
            <a:r>
              <a:rPr lang="en-AU" sz="2400"/>
              <a:t>‘Viewing other information’ (U2) story card has been renamed to ‘Personalised’</a:t>
            </a:r>
          </a:p>
          <a:p>
            <a:pPr indent="-381000" lvl="0" marL="457200">
              <a:spcBef>
                <a:spcPts val="0"/>
              </a:spcBef>
              <a:buSzPct val="100000"/>
              <a:buAutoNum type="arabicPeriod"/>
            </a:pPr>
            <a:r>
              <a:rPr lang="en-AU" sz="2400"/>
              <a:t>‘User accounts’ (U1) story card has been renamed to ‘Registration’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/>
        </p:nvSpPr>
        <p:spPr>
          <a:xfrm>
            <a:off x="7535860" y="109400"/>
            <a:ext cx="1539300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Must Have</a:t>
            </a:r>
          </a:p>
        </p:txBody>
      </p:sp>
      <p:sp>
        <p:nvSpPr>
          <p:cNvPr id="174" name="Shape 174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 S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75" name="Shape 175"/>
          <p:cNvSpPr/>
          <p:nvPr/>
        </p:nvSpPr>
        <p:spPr>
          <a:xfrm>
            <a:off x="831150" y="109400"/>
            <a:ext cx="66231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Home page</a:t>
            </a:r>
          </a:p>
        </p:txBody>
      </p:sp>
      <p:sp>
        <p:nvSpPr>
          <p:cNvPr id="176" name="Shape 17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user, the home page to the website should 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display relevant information </a:t>
            </a: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u</a:t>
            </a: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 friendly so that 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can navigate through the web page</a:t>
            </a:r>
          </a:p>
        </p:txBody>
      </p:sp>
      <p:sp>
        <p:nvSpPr>
          <p:cNvPr id="177" name="Shape 17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Button to create new account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latin typeface="Calibri"/>
                <a:ea typeface="Calibri"/>
                <a:cs typeface="Calibri"/>
                <a:sym typeface="Calibri"/>
              </a:rPr>
              <a:t>All categories of information presented in tiled format</a:t>
            </a:r>
          </a:p>
        </p:txBody>
      </p:sp>
      <p:sp>
        <p:nvSpPr>
          <p:cNvPr id="178" name="Shape 178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Points: 2</a:t>
            </a:r>
          </a:p>
        </p:txBody>
      </p:sp>
      <p:sp>
        <p:nvSpPr>
          <p:cNvPr id="179" name="Shape 179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Amazing design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Logo</a:t>
            </a:r>
          </a:p>
          <a:p>
            <a:pPr indent="-179387" lvl="0" marL="179387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Aesthetically pleasing to the eyes (font, colour, attractiveness)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/>
        </p:nvSpPr>
        <p:spPr>
          <a:xfrm>
            <a:off x="7535860" y="109400"/>
            <a:ext cx="1539300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Must Have</a:t>
            </a:r>
          </a:p>
        </p:txBody>
      </p:sp>
      <p:sp>
        <p:nvSpPr>
          <p:cNvPr id="185" name="Shape 185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S2</a:t>
            </a:r>
          </a:p>
        </p:txBody>
      </p:sp>
      <p:sp>
        <p:nvSpPr>
          <p:cNvPr id="186" name="Shape 186"/>
          <p:cNvSpPr/>
          <p:nvPr/>
        </p:nvSpPr>
        <p:spPr>
          <a:xfrm>
            <a:off x="831150" y="109400"/>
            <a:ext cx="66231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City information webpages	</a:t>
            </a:r>
          </a:p>
        </p:txBody>
      </p:sp>
      <p:sp>
        <p:nvSpPr>
          <p:cNvPr id="187" name="Shape 187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user, any information I access should have details of their name, address, number,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type and email address.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8" name="Shape 188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information provided displayed on requested page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Accurate and updated regularly</a:t>
            </a:r>
          </a:p>
        </p:txBody>
      </p:sp>
      <p:sp>
        <p:nvSpPr>
          <p:cNvPr id="189" name="Shape 189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Points: 2</a:t>
            </a:r>
          </a:p>
        </p:txBody>
      </p:sp>
      <p:sp>
        <p:nvSpPr>
          <p:cNvPr id="190" name="Shape 190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666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Information is defined by city information, hotel, libraries, industries and colleges.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/>
        </p:nvSpPr>
        <p:spPr>
          <a:xfrm>
            <a:off x="7535860" y="109400"/>
            <a:ext cx="1539300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Should Have</a:t>
            </a:r>
          </a:p>
        </p:txBody>
      </p:sp>
      <p:sp>
        <p:nvSpPr>
          <p:cNvPr id="196" name="Shape 196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S3</a:t>
            </a:r>
          </a:p>
        </p:txBody>
      </p:sp>
      <p:sp>
        <p:nvSpPr>
          <p:cNvPr id="197" name="Shape 197"/>
          <p:cNvSpPr/>
          <p:nvPr/>
        </p:nvSpPr>
        <p:spPr>
          <a:xfrm>
            <a:off x="831150" y="109400"/>
            <a:ext cx="66369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Uploading a map</a:t>
            </a:r>
          </a:p>
        </p:txBody>
      </p:sp>
      <p:sp>
        <p:nvSpPr>
          <p:cNvPr id="198" name="Shape 198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 admin, I should be able to upload a map of the city to the system so that people can see a map.</a:t>
            </a:r>
          </a:p>
        </p:txBody>
      </p:sp>
      <p:sp>
        <p:nvSpPr>
          <p:cNvPr id="199" name="Shape 199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Map should show whole city in any information item page 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Map can pinpoint individual or multiple locations from the category of information chosen</a:t>
            </a:r>
          </a:p>
        </p:txBody>
      </p:sp>
      <p:sp>
        <p:nvSpPr>
          <p:cNvPr id="200" name="Shape 20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Points: 2</a:t>
            </a:r>
          </a:p>
        </p:txBody>
      </p:sp>
      <p:sp>
        <p:nvSpPr>
          <p:cNvPr id="201" name="Shape 201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/>
        </p:nvSpPr>
        <p:spPr>
          <a:xfrm>
            <a:off x="7535860" y="109400"/>
            <a:ext cx="1539300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Could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Have</a:t>
            </a:r>
          </a:p>
        </p:txBody>
      </p:sp>
      <p:sp>
        <p:nvSpPr>
          <p:cNvPr id="207" name="Shape 207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O1</a:t>
            </a: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Shape 208"/>
          <p:cNvSpPr/>
          <p:nvPr/>
        </p:nvSpPr>
        <p:spPr>
          <a:xfrm>
            <a:off x="831150" y="109400"/>
            <a:ext cx="66231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Favourites tool</a:t>
            </a:r>
          </a:p>
        </p:txBody>
      </p:sp>
      <p:sp>
        <p:nvSpPr>
          <p:cNvPr id="209" name="Shape 209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user, 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want to be able to save my favourite information available from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 website so that I can gain easy and quick access to it.</a:t>
            </a:r>
          </a:p>
        </p:txBody>
      </p:sp>
      <p:sp>
        <p:nvSpPr>
          <p:cNvPr id="210" name="Shape 210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duplication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Able to favourite or bookmark specific web page in user account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Easily accessible area to re-select bookmarked item</a:t>
            </a:r>
          </a:p>
        </p:txBody>
      </p:sp>
      <p:sp>
        <p:nvSpPr>
          <p:cNvPr id="211" name="Shape 211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Points: 2</a:t>
            </a:r>
          </a:p>
        </p:txBody>
      </p:sp>
      <p:sp>
        <p:nvSpPr>
          <p:cNvPr id="212" name="Shape 2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/>
        </p:nvSpPr>
        <p:spPr>
          <a:xfrm>
            <a:off x="7535860" y="109400"/>
            <a:ext cx="1539300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Could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Have</a:t>
            </a:r>
          </a:p>
        </p:txBody>
      </p:sp>
      <p:sp>
        <p:nvSpPr>
          <p:cNvPr id="218" name="Shape 218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 O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219" name="Shape 219"/>
          <p:cNvSpPr/>
          <p:nvPr/>
        </p:nvSpPr>
        <p:spPr>
          <a:xfrm>
            <a:off x="831150" y="109400"/>
            <a:ext cx="66462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Language options</a:t>
            </a:r>
          </a:p>
        </p:txBody>
      </p:sp>
      <p:sp>
        <p:nvSpPr>
          <p:cNvPr id="220" name="Shape 220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</a:t>
            </a: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 want 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be able to view the site in my preferred language</a:t>
            </a: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so that 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easier for me to understand the website</a:t>
            </a:r>
          </a:p>
        </p:txBody>
      </p:sp>
      <p:sp>
        <p:nvSpPr>
          <p:cNvPr id="221" name="Shape 221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Majority of site text in selected language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Correctly Translated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Correctly selected language (not in French when Mandarin is selected)</a:t>
            </a:r>
          </a:p>
        </p:txBody>
      </p:sp>
      <p:sp>
        <p:nvSpPr>
          <p:cNvPr id="222" name="Shape 222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Points: 4</a:t>
            </a:r>
          </a:p>
        </p:txBody>
      </p:sp>
      <p:sp>
        <p:nvSpPr>
          <p:cNvPr id="223" name="Shape 223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355600" lvl="0" marL="4572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Language options are limited to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three different types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(specified by client)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 O3</a:t>
            </a:r>
          </a:p>
        </p:txBody>
      </p:sp>
      <p:sp>
        <p:nvSpPr>
          <p:cNvPr id="229" name="Shape 229"/>
          <p:cNvSpPr/>
          <p:nvPr/>
        </p:nvSpPr>
        <p:spPr>
          <a:xfrm>
            <a:off x="831150" y="109400"/>
            <a:ext cx="66276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Feedback Page</a:t>
            </a:r>
          </a:p>
        </p:txBody>
      </p:sp>
      <p:sp>
        <p:nvSpPr>
          <p:cNvPr id="230" name="Shape 230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69850" lvl="0" marL="0" marR="0" rtl="0" algn="l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AU" sz="2400">
                <a:latin typeface="Calibri"/>
                <a:ea typeface="Calibri"/>
                <a:cs typeface="Calibri"/>
                <a:sym typeface="Calibri"/>
              </a:rPr>
              <a:t>As a user, I want to be able to leave feedback so that I can suggest improvements or address an issue.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Shape 231"/>
          <p:cNvSpPr/>
          <p:nvPr/>
        </p:nvSpPr>
        <p:spPr>
          <a:xfrm>
            <a:off x="39150" y="3335522"/>
            <a:ext cx="9828000" cy="24504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7" lvl="0" marL="179387" marR="0" rtl="0" algn="l">
              <a:spcBef>
                <a:spcPts val="0"/>
              </a:spcBef>
              <a:buClr>
                <a:srgbClr val="38761D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Textboxes to take in user details (i.e. email) and message content</a:t>
            </a:r>
          </a:p>
          <a:p>
            <a:pPr indent="-179387" lvl="0" marL="179387" marR="0" rtl="0" algn="l">
              <a:spcBef>
                <a:spcPts val="0"/>
              </a:spcBef>
              <a:buClr>
                <a:srgbClr val="38761D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Buttons for submission and to cancel form</a:t>
            </a:r>
          </a:p>
          <a:p>
            <a:pPr indent="-179387" lvl="0" marL="179387" marR="0" rtl="0" algn="l">
              <a:spcBef>
                <a:spcPts val="0"/>
              </a:spcBef>
              <a:buClr>
                <a:srgbClr val="38761D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Once successfully submitted, user is redirected to homepage</a:t>
            </a:r>
          </a:p>
          <a:p>
            <a:pPr indent="-179387" lvl="0" marL="179387" marR="0" rtl="0" algn="l">
              <a:spcBef>
                <a:spcPts val="0"/>
              </a:spcBef>
              <a:buClr>
                <a:srgbClr val="38761D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Optional: incorporate pop up message to tell user when form has been submitted</a:t>
            </a:r>
          </a:p>
          <a:p>
            <a:pPr indent="-179387" lvl="0" marL="179387" marR="0" rtl="0" algn="l">
              <a:spcBef>
                <a:spcPts val="0"/>
              </a:spcBef>
              <a:buClr>
                <a:srgbClr val="38761D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Create database link to store form submission</a:t>
            </a:r>
          </a:p>
          <a:p>
            <a:pPr indent="-179387" lvl="0" marL="179387" marR="0" rtl="0" algn="l">
              <a:spcBef>
                <a:spcPts val="0"/>
              </a:spcBef>
              <a:buClr>
                <a:srgbClr val="38761D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Ensure admin can access and view messages</a:t>
            </a:r>
          </a:p>
        </p:txBody>
      </p:sp>
      <p:sp>
        <p:nvSpPr>
          <p:cNvPr id="232" name="Shape 232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Points:</a:t>
            </a:r>
            <a:r>
              <a:rPr lang="en-AU" sz="12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 4</a:t>
            </a:r>
          </a:p>
        </p:txBody>
      </p:sp>
      <p:sp>
        <p:nvSpPr>
          <p:cNvPr id="233" name="Shape 233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</a:t>
            </a:r>
          </a:p>
        </p:txBody>
      </p:sp>
      <p:sp>
        <p:nvSpPr>
          <p:cNvPr id="234" name="Shape 234"/>
          <p:cNvSpPr/>
          <p:nvPr/>
        </p:nvSpPr>
        <p:spPr>
          <a:xfrm>
            <a:off x="39150" y="5980045"/>
            <a:ext cx="9828000" cy="7686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</a:p>
        </p:txBody>
      </p:sp>
      <p:sp>
        <p:nvSpPr>
          <p:cNvPr id="235" name="Shape 235"/>
          <p:cNvSpPr/>
          <p:nvPr/>
        </p:nvSpPr>
        <p:spPr>
          <a:xfrm>
            <a:off x="7535860" y="109400"/>
            <a:ext cx="1539300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Could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Have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/>
        </p:nvSpPr>
        <p:spPr>
          <a:xfrm>
            <a:off x="7535860" y="109400"/>
            <a:ext cx="1539300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Should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Have</a:t>
            </a:r>
          </a:p>
        </p:txBody>
      </p:sp>
      <p:sp>
        <p:nvSpPr>
          <p:cNvPr id="241" name="Shape 241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 O4</a:t>
            </a:r>
          </a:p>
        </p:txBody>
      </p:sp>
      <p:sp>
        <p:nvSpPr>
          <p:cNvPr id="242" name="Shape 242"/>
          <p:cNvSpPr/>
          <p:nvPr/>
        </p:nvSpPr>
        <p:spPr>
          <a:xfrm>
            <a:off x="831150" y="109400"/>
            <a:ext cx="66276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More variety of information</a:t>
            </a:r>
          </a:p>
        </p:txBody>
      </p:sp>
      <p:sp>
        <p:nvSpPr>
          <p:cNvPr id="243" name="Shape 243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user</a:t>
            </a: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 want to be able to get access to more variety of inf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ormation on available city services so that I do not have to look for those information elsewhere.</a:t>
            </a:r>
          </a:p>
        </p:txBody>
      </p:sp>
      <p:sp>
        <p:nvSpPr>
          <p:cNvPr id="244" name="Shape 244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Ensure scalability to include variety of services such as public transport services, health services and much more.</a:t>
            </a:r>
          </a:p>
        </p:txBody>
      </p:sp>
      <p:sp>
        <p:nvSpPr>
          <p:cNvPr id="245" name="Shape 245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Points: 2</a:t>
            </a:r>
          </a:p>
        </p:txBody>
      </p:sp>
      <p:sp>
        <p:nvSpPr>
          <p:cNvPr id="246" name="Shape 246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/>
          <p:nvPr/>
        </p:nvSpPr>
        <p:spPr>
          <a:xfrm>
            <a:off x="7535860" y="109400"/>
            <a:ext cx="1539300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Should Have</a:t>
            </a:r>
          </a:p>
        </p:txBody>
      </p:sp>
      <p:sp>
        <p:nvSpPr>
          <p:cNvPr id="252" name="Shape 252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O5</a:t>
            </a:r>
          </a:p>
        </p:txBody>
      </p:sp>
      <p:sp>
        <p:nvSpPr>
          <p:cNvPr id="253" name="Shape 253"/>
          <p:cNvSpPr/>
          <p:nvPr/>
        </p:nvSpPr>
        <p:spPr>
          <a:xfrm>
            <a:off x="831150" y="109400"/>
            <a:ext cx="66369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Other cities</a:t>
            </a:r>
          </a:p>
        </p:txBody>
      </p:sp>
      <p:sp>
        <p:nvSpPr>
          <p:cNvPr id="254" name="Shape 254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user, I should be able to get similar information about other cities so that I can travel the country</a:t>
            </a:r>
          </a:p>
        </p:txBody>
      </p:sp>
      <p:sp>
        <p:nvSpPr>
          <p:cNvPr id="255" name="Shape 255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Includes all information on any cities in Australia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or information presented in the same format as with “Discover Brisbane”</a:t>
            </a:r>
          </a:p>
        </p:txBody>
      </p:sp>
      <p:sp>
        <p:nvSpPr>
          <p:cNvPr id="256" name="Shape 256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Points: 2</a:t>
            </a:r>
          </a:p>
        </p:txBody>
      </p:sp>
      <p:sp>
        <p:nvSpPr>
          <p:cNvPr id="257" name="Shape 257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idx="1" type="body"/>
          </p:nvPr>
        </p:nvSpPr>
        <p:spPr>
          <a:xfrm>
            <a:off x="59340" y="885859"/>
            <a:ext cx="9585600" cy="52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lang="en-AU" sz="2000"/>
              <a:t>Type of roles:</a:t>
            </a:r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AU" sz="2000"/>
              <a:t>Customers - Tourists, Businessmen, Students, Guests</a:t>
            </a:r>
          </a:p>
          <a:p>
            <a:pPr indent="-355600" lvl="0" marL="457200" marR="0" rtl="0" algn="l">
              <a:spcBef>
                <a:spcPts val="900"/>
              </a:spcBef>
              <a:buSzPct val="100000"/>
              <a:buAutoNum type="arabicPeriod"/>
            </a:pPr>
            <a:r>
              <a:rPr lang="en-AU" sz="2000"/>
              <a:t>Administrators</a:t>
            </a:r>
          </a:p>
          <a:p>
            <a:pPr indent="0" lvl="0" marL="0" marR="0" rtl="0" algn="l">
              <a:spcBef>
                <a:spcPts val="900"/>
              </a:spcBef>
              <a:buNone/>
            </a:pPr>
            <a:r>
              <a:t/>
            </a:r>
            <a:endParaRPr sz="2000"/>
          </a:p>
          <a:p>
            <a:pPr indent="0" lvl="0" marL="0" marR="0" rtl="0" algn="l">
              <a:spcBef>
                <a:spcPts val="900"/>
              </a:spcBef>
              <a:buNone/>
            </a:pPr>
            <a:r>
              <a:rPr b="1" lang="en-AU" sz="2000"/>
              <a:t>Story card categories:</a:t>
            </a:r>
          </a:p>
          <a:p>
            <a:pPr indent="0" lvl="0" marL="0" marR="0" rtl="0" algn="l">
              <a:spcBef>
                <a:spcPts val="9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AU" sz="2000"/>
              <a:t>U - User end</a:t>
            </a:r>
          </a:p>
          <a:p>
            <a:pPr indent="0" lvl="0" marL="0" marR="0" rtl="0" algn="l">
              <a:spcBef>
                <a:spcPts val="9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AU" sz="2000"/>
              <a:t>S - System administration end </a:t>
            </a:r>
          </a:p>
          <a:p>
            <a:pPr indent="0" lvl="0" marL="0" marR="0" rtl="0" algn="l">
              <a:spcBef>
                <a:spcPts val="9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AU" sz="2000"/>
              <a:t>O - Additional features</a:t>
            </a:r>
          </a:p>
          <a:p>
            <a:pPr indent="0" lvl="0" marL="0" marR="0" rtl="0" algn="l">
              <a:spcBef>
                <a:spcPts val="9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sz="2000"/>
          </a:p>
        </p:txBody>
      </p:sp>
      <p:sp>
        <p:nvSpPr>
          <p:cNvPr id="91" name="Shape 91"/>
          <p:cNvSpPr/>
          <p:nvPr/>
        </p:nvSpPr>
        <p:spPr>
          <a:xfrm>
            <a:off x="101505" y="109410"/>
            <a:ext cx="9691171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A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System Roles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U1</a:t>
            </a:r>
          </a:p>
        </p:txBody>
      </p:sp>
      <p:sp>
        <p:nvSpPr>
          <p:cNvPr id="97" name="Shape 97"/>
          <p:cNvSpPr/>
          <p:nvPr/>
        </p:nvSpPr>
        <p:spPr>
          <a:xfrm>
            <a:off x="39150" y="822473"/>
            <a:ext cx="9828000" cy="11985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</a:t>
            </a: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 want 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be able to create an account </a:t>
            </a: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 that 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can view personalised city information</a:t>
            </a:r>
          </a:p>
        </p:txBody>
      </p:sp>
      <p:sp>
        <p:nvSpPr>
          <p:cNvPr id="98" name="Shape 98"/>
          <p:cNvSpPr/>
          <p:nvPr/>
        </p:nvSpPr>
        <p:spPr>
          <a:xfrm>
            <a:off x="831150" y="109400"/>
            <a:ext cx="66321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Registration</a:t>
            </a:r>
          </a:p>
        </p:txBody>
      </p:sp>
      <p:sp>
        <p:nvSpPr>
          <p:cNvPr id="99" name="Shape 99"/>
          <p:cNvSpPr/>
          <p:nvPr/>
        </p:nvSpPr>
        <p:spPr>
          <a:xfrm>
            <a:off x="39150" y="2087225"/>
            <a:ext cx="9828000" cy="37107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7" lvl="0" marL="179387" marR="0" rtl="0" algn="l">
              <a:spcBef>
                <a:spcPts val="0"/>
              </a:spcBef>
              <a:buClr>
                <a:srgbClr val="38761D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Ensure webpage design is professional and aesthetically pleasing (consistent with main homepage design)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Account creation requires a name, unique username, password and account type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Account creation should allow mobile number, email, address entry</a:t>
            </a:r>
          </a:p>
          <a:p>
            <a:pPr indent="-179387" lvl="0" marL="179387" marR="0" rtl="0" algn="l">
              <a:spcBef>
                <a:spcPts val="0"/>
              </a:spcBef>
              <a:buClr>
                <a:srgbClr val="38761D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Data entry must be validated for entry format (such as email) and both password entry are identical </a:t>
            </a:r>
          </a:p>
          <a:p>
            <a:pPr indent="-179387" lvl="0" marL="179387" marR="0" rtl="0" algn="l">
              <a:spcBef>
                <a:spcPts val="0"/>
              </a:spcBef>
              <a:buClr>
                <a:srgbClr val="38761D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Account or user details, once successfully submitted, must be stored in the database </a:t>
            </a:r>
          </a:p>
          <a:p>
            <a:pPr indent="-179387" lvl="0" marL="179387" marR="0" rtl="0" algn="l">
              <a:spcBef>
                <a:spcPts val="0"/>
              </a:spcBef>
              <a:buClr>
                <a:srgbClr val="38761D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Message on entry form when an error occurs or when account has been successfully created</a:t>
            </a:r>
          </a:p>
        </p:txBody>
      </p:sp>
      <p:sp>
        <p:nvSpPr>
          <p:cNvPr id="100" name="Shape 10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lang="en-A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Points:</a:t>
            </a:r>
            <a:r>
              <a:rPr lang="en-AU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lang="en-A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101" name="Shape 101"/>
          <p:cNvSpPr/>
          <p:nvPr/>
        </p:nvSpPr>
        <p:spPr>
          <a:xfrm>
            <a:off x="7535860" y="109400"/>
            <a:ext cx="1539300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Must Have</a:t>
            </a:r>
          </a:p>
        </p:txBody>
      </p:sp>
      <p:sp>
        <p:nvSpPr>
          <p:cNvPr id="102" name="Shape 102"/>
          <p:cNvSpPr/>
          <p:nvPr/>
        </p:nvSpPr>
        <p:spPr>
          <a:xfrm>
            <a:off x="39150" y="5797824"/>
            <a:ext cx="9828000" cy="9507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342900" lvl="0" marL="4572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A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Validation</a:t>
            </a:r>
          </a:p>
          <a:p>
            <a:pPr indent="-342900" lvl="0" marL="4572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A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Password encryption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/>
        </p:nvSpPr>
        <p:spPr>
          <a:xfrm>
            <a:off x="7535860" y="109400"/>
            <a:ext cx="1539300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Must Have</a:t>
            </a:r>
          </a:p>
        </p:txBody>
      </p:sp>
      <p:sp>
        <p:nvSpPr>
          <p:cNvPr id="108" name="Shape 108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U2</a:t>
            </a:r>
          </a:p>
        </p:txBody>
      </p:sp>
      <p:sp>
        <p:nvSpPr>
          <p:cNvPr id="109" name="Shape 109"/>
          <p:cNvSpPr/>
          <p:nvPr/>
        </p:nvSpPr>
        <p:spPr>
          <a:xfrm>
            <a:off x="831150" y="109400"/>
            <a:ext cx="66369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Personalised views</a:t>
            </a:r>
          </a:p>
        </p:txBody>
      </p:sp>
      <p:sp>
        <p:nvSpPr>
          <p:cNvPr id="110" name="Shape 110"/>
          <p:cNvSpPr/>
          <p:nvPr/>
        </p:nvSpPr>
        <p:spPr>
          <a:xfrm>
            <a:off x="39150" y="822472"/>
            <a:ext cx="9828000" cy="10992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user, 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want to be able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view personalised information according to my user type after logging into my account </a:t>
            </a:r>
          </a:p>
        </p:txBody>
      </p:sp>
      <p:sp>
        <p:nvSpPr>
          <p:cNvPr id="111" name="Shape 111"/>
          <p:cNvSpPr/>
          <p:nvPr/>
        </p:nvSpPr>
        <p:spPr>
          <a:xfrm>
            <a:off x="39150" y="2004400"/>
            <a:ext cx="9828000" cy="36609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7" lvl="0" marL="179387" rtl="0">
              <a:spcBef>
                <a:spcPts val="0"/>
              </a:spcBef>
              <a:buClr>
                <a:srgbClr val="38761D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Ensure webpage design is professional and aesthetically pleasing (consistent with main homepage design) </a:t>
            </a:r>
          </a:p>
          <a:p>
            <a:pPr indent="-179387" lvl="0" marL="179387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Once logged in, direct users to personalised views:</a:t>
            </a:r>
          </a:p>
          <a:p>
            <a:pPr indent="-228600" lvl="1" marL="914400" rtl="0">
              <a:spcBef>
                <a:spcPts val="0"/>
              </a:spcBef>
              <a:buClr>
                <a:schemeClr val="dk1"/>
              </a:buClr>
              <a:buFont typeface="Calibri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Tourist user - personalised view for city and hotel information</a:t>
            </a:r>
          </a:p>
          <a:p>
            <a:pPr indent="-228600" lvl="1" marL="914400" rtl="0">
              <a:spcBef>
                <a:spcPts val="0"/>
              </a:spcBef>
              <a:buClr>
                <a:schemeClr val="dk1"/>
              </a:buClr>
              <a:buFont typeface="Calibri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user - personalised view for colleges, libraries and city information</a:t>
            </a:r>
          </a:p>
          <a:p>
            <a:pPr indent="-228600" lvl="1" marL="914400" rtl="0">
              <a:spcBef>
                <a:spcPts val="0"/>
              </a:spcBef>
              <a:buClr>
                <a:schemeClr val="dk1"/>
              </a:buClr>
              <a:buFont typeface="Calibri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Businessman - personalised view for hotels, industries and city information</a:t>
            </a:r>
          </a:p>
          <a:p>
            <a:pPr indent="-69850" lvl="0" marL="457200" rtl="0">
              <a:spcBef>
                <a:spcPts val="0"/>
              </a:spcBef>
              <a:buClr>
                <a:srgbClr val="000000"/>
              </a:buClr>
              <a:buSzPct val="55000"/>
              <a:buFont typeface="Arial"/>
              <a:buNone/>
            </a:pPr>
            <a:r>
              <a:rPr lang="en-AU" sz="20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*All users have access to categories of information not personalised to their user type</a:t>
            </a:r>
          </a:p>
          <a:p>
            <a:pPr indent="-179387" lvl="0" marL="179387" marR="0" rtl="0" algn="l">
              <a:spcBef>
                <a:spcPts val="0"/>
              </a:spcBef>
              <a:buClr>
                <a:srgbClr val="38761D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Integrate database to website to display relevant and updated information</a:t>
            </a:r>
          </a:p>
          <a:p>
            <a:pPr indent="-179387" lvl="0" marL="179387" marR="0" rtl="0" algn="l">
              <a:spcBef>
                <a:spcPts val="0"/>
              </a:spcBef>
              <a:buClr>
                <a:srgbClr val="38761D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Breadcrumb links - to guide user back to previous pages (i.e. homepage)</a:t>
            </a:r>
          </a:p>
        </p:txBody>
      </p:sp>
      <p:sp>
        <p:nvSpPr>
          <p:cNvPr id="112" name="Shape 112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Points:</a:t>
            </a:r>
            <a:r>
              <a:rPr lang="en-AU" sz="12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 3</a:t>
            </a:r>
          </a:p>
        </p:txBody>
      </p:sp>
      <p:sp>
        <p:nvSpPr>
          <p:cNvPr id="113" name="Shape 113"/>
          <p:cNvSpPr/>
          <p:nvPr/>
        </p:nvSpPr>
        <p:spPr>
          <a:xfrm>
            <a:off x="39150" y="5748025"/>
            <a:ext cx="9828000" cy="10002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/>
        </p:nvSpPr>
        <p:spPr>
          <a:xfrm>
            <a:off x="7535860" y="109400"/>
            <a:ext cx="1539300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Must Have</a:t>
            </a:r>
          </a:p>
        </p:txBody>
      </p:sp>
      <p:sp>
        <p:nvSpPr>
          <p:cNvPr id="119" name="Shape 119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 U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120" name="Shape 120"/>
          <p:cNvSpPr/>
          <p:nvPr/>
        </p:nvSpPr>
        <p:spPr>
          <a:xfrm>
            <a:off x="831150" y="109400"/>
            <a:ext cx="66369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Admin Account</a:t>
            </a:r>
          </a:p>
        </p:txBody>
      </p:sp>
      <p:sp>
        <p:nvSpPr>
          <p:cNvPr id="121" name="Shape 121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 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Admin</a:t>
            </a: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want absolute control so that I can manage the website</a:t>
            </a:r>
          </a:p>
        </p:txBody>
      </p:sp>
      <p:sp>
        <p:nvSpPr>
          <p:cNvPr id="122" name="Shape 122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Must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log in through a different webpage than normal end-users (sees a different interface)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Admin account can only be created by another admin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Admins can insert and modify information</a:t>
            </a:r>
          </a:p>
        </p:txBody>
      </p:sp>
      <p:sp>
        <p:nvSpPr>
          <p:cNvPr id="123" name="Shape 123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lang="en-A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Points: 4</a:t>
            </a:r>
          </a:p>
        </p:txBody>
      </p:sp>
      <p:sp>
        <p:nvSpPr>
          <p:cNvPr id="124" name="Shape 124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Original admin - Susan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/>
        </p:nvSpPr>
        <p:spPr>
          <a:xfrm>
            <a:off x="7535860" y="109400"/>
            <a:ext cx="1539300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Could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Have</a:t>
            </a:r>
          </a:p>
        </p:txBody>
      </p:sp>
      <p:sp>
        <p:nvSpPr>
          <p:cNvPr id="130" name="Shape 130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U4</a:t>
            </a:r>
          </a:p>
        </p:txBody>
      </p:sp>
      <p:sp>
        <p:nvSpPr>
          <p:cNvPr id="131" name="Shape 131"/>
          <p:cNvSpPr/>
          <p:nvPr/>
        </p:nvSpPr>
        <p:spPr>
          <a:xfrm>
            <a:off x="831150" y="109400"/>
            <a:ext cx="66141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A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earch functions</a:t>
            </a:r>
          </a:p>
        </p:txBody>
      </p:sp>
      <p:sp>
        <p:nvSpPr>
          <p:cNvPr id="132" name="Shape 132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user, I should be able to search by keywords so that the search is narrowed down and more specific to what I am looking for</a:t>
            </a:r>
          </a:p>
        </p:txBody>
      </p:sp>
      <p:sp>
        <p:nvSpPr>
          <p:cNvPr id="133" name="Shape 133"/>
          <p:cNvSpPr/>
          <p:nvPr/>
        </p:nvSpPr>
        <p:spPr>
          <a:xfrm>
            <a:off x="39150" y="3335523"/>
            <a:ext cx="9828000" cy="21189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Ensuring all relevant information associated with the keyword is presented </a:t>
            </a:r>
          </a:p>
          <a:p>
            <a:pPr indent="-179387" lvl="0" marL="179387" marR="0" rtl="0" algn="l">
              <a:spcBef>
                <a:spcPts val="0"/>
              </a:spcBef>
              <a:buClr>
                <a:srgbClr val="38761D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Form for searching information available in any views</a:t>
            </a:r>
          </a:p>
          <a:p>
            <a:pPr indent="-179387" lvl="0" marL="179387" marR="0" rtl="0" algn="l">
              <a:spcBef>
                <a:spcPts val="0"/>
              </a:spcBef>
              <a:buClr>
                <a:srgbClr val="38761D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Search presented in a professional and is aesthetically pleasing (consistent with homepage design)</a:t>
            </a:r>
          </a:p>
          <a:p>
            <a:pPr indent="-179387" lvl="0" marL="179387" marR="0" rtl="0" algn="l">
              <a:spcBef>
                <a:spcPts val="0"/>
              </a:spcBef>
              <a:buClr>
                <a:srgbClr val="38761D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INtegration of database to retrieve correct information</a:t>
            </a:r>
          </a:p>
        </p:txBody>
      </p:sp>
      <p:sp>
        <p:nvSpPr>
          <p:cNvPr id="134" name="Shape 134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Points: </a:t>
            </a:r>
            <a:r>
              <a:rPr lang="en-AU" sz="12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135" name="Shape 135"/>
          <p:cNvSpPr/>
          <p:nvPr/>
        </p:nvSpPr>
        <p:spPr>
          <a:xfrm>
            <a:off x="39150" y="5632172"/>
            <a:ext cx="9828000" cy="11163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REGEX tool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/>
        </p:nvSpPr>
        <p:spPr>
          <a:xfrm>
            <a:off x="7535860" y="109400"/>
            <a:ext cx="1539300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Must Have</a:t>
            </a:r>
          </a:p>
        </p:txBody>
      </p:sp>
      <p:sp>
        <p:nvSpPr>
          <p:cNvPr id="141" name="Shape 141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U5</a:t>
            </a:r>
          </a:p>
        </p:txBody>
      </p:sp>
      <p:sp>
        <p:nvSpPr>
          <p:cNvPr id="142" name="Shape 142"/>
          <p:cNvSpPr/>
          <p:nvPr/>
        </p:nvSpPr>
        <p:spPr>
          <a:xfrm>
            <a:off x="831150" y="109400"/>
            <a:ext cx="66369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Logging out of account</a:t>
            </a:r>
          </a:p>
        </p:txBody>
      </p:sp>
      <p:sp>
        <p:nvSpPr>
          <p:cNvPr id="143" name="Shape 143"/>
          <p:cNvSpPr/>
          <p:nvPr/>
        </p:nvSpPr>
        <p:spPr>
          <a:xfrm>
            <a:off x="39150" y="822478"/>
            <a:ext cx="9828000" cy="19320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user, 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want to be able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log out of my account when needed s</a:t>
            </a: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that my 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privacy is protected</a:t>
            </a:r>
          </a:p>
        </p:txBody>
      </p:sp>
      <p:sp>
        <p:nvSpPr>
          <p:cNvPr id="144" name="Shape 144"/>
          <p:cNvSpPr/>
          <p:nvPr/>
        </p:nvSpPr>
        <p:spPr>
          <a:xfrm>
            <a:off x="39150" y="2882353"/>
            <a:ext cx="9828000" cy="20733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7" lvl="0" marL="179387" rtl="0">
              <a:spcBef>
                <a:spcPts val="0"/>
              </a:spcBef>
              <a:buClr>
                <a:srgbClr val="38761D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Ensure webpage design is professional and aesthetically pleasing (consistent with main homepage design)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Button to logout clearly visible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Refreshes back to homepage after logging out</a:t>
            </a:r>
          </a:p>
        </p:txBody>
      </p:sp>
      <p:sp>
        <p:nvSpPr>
          <p:cNvPr id="145" name="Shape 145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Points: 1</a:t>
            </a:r>
          </a:p>
        </p:txBody>
      </p:sp>
      <p:sp>
        <p:nvSpPr>
          <p:cNvPr id="146" name="Shape 146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/>
        </p:nvSpPr>
        <p:spPr>
          <a:xfrm>
            <a:off x="7535860" y="109400"/>
            <a:ext cx="1539300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Must Have</a:t>
            </a:r>
          </a:p>
        </p:txBody>
      </p:sp>
      <p:sp>
        <p:nvSpPr>
          <p:cNvPr id="152" name="Shape 152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U6</a:t>
            </a:r>
          </a:p>
        </p:txBody>
      </p:sp>
      <p:sp>
        <p:nvSpPr>
          <p:cNvPr id="153" name="Shape 153"/>
          <p:cNvSpPr/>
          <p:nvPr/>
        </p:nvSpPr>
        <p:spPr>
          <a:xfrm>
            <a:off x="831150" y="109400"/>
            <a:ext cx="66369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Logging in to account</a:t>
            </a:r>
          </a:p>
        </p:txBody>
      </p:sp>
      <p:sp>
        <p:nvSpPr>
          <p:cNvPr id="154" name="Shape 154"/>
          <p:cNvSpPr/>
          <p:nvPr/>
        </p:nvSpPr>
        <p:spPr>
          <a:xfrm>
            <a:off x="39150" y="822477"/>
            <a:ext cx="9828000" cy="18942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user, 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want to be able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log in to my account when needed s</a:t>
            </a: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that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 can get personalised view of city information</a:t>
            </a:r>
          </a:p>
        </p:txBody>
      </p:sp>
      <p:sp>
        <p:nvSpPr>
          <p:cNvPr id="155" name="Shape 155"/>
          <p:cNvSpPr/>
          <p:nvPr/>
        </p:nvSpPr>
        <p:spPr>
          <a:xfrm>
            <a:off x="39150" y="2816100"/>
            <a:ext cx="9828000" cy="27003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7" lvl="0" marL="179387" rtl="0">
              <a:spcBef>
                <a:spcPts val="0"/>
              </a:spcBef>
              <a:buClr>
                <a:srgbClr val="38761D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Ensure webpage design is professional and aesthetically pleasing (consistent with main homepage design) </a:t>
            </a:r>
          </a:p>
          <a:p>
            <a:pPr indent="-179387" lvl="0" marL="179387" rtl="0">
              <a:spcBef>
                <a:spcPts val="0"/>
              </a:spcBef>
              <a:buClr>
                <a:srgbClr val="38761D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Textboxes for user inputs, buttons for submit and cancel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Button to login clearly visible on homepage. Login using user’s registered email and password</a:t>
            </a:r>
          </a:p>
          <a:p>
            <a:pPr indent="-179387" lvl="0" marL="179387" marR="0" rtl="0" algn="l">
              <a:spcBef>
                <a:spcPts val="0"/>
              </a:spcBef>
              <a:buClr>
                <a:srgbClr val="38761D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Ensure appropriate security measure (ensure encrypted password)</a:t>
            </a:r>
          </a:p>
          <a:p>
            <a:pPr indent="-179387" lvl="0" marL="179387" marR="0" rtl="0" algn="l">
              <a:spcBef>
                <a:spcPts val="0"/>
              </a:spcBef>
              <a:buClr>
                <a:srgbClr val="38761D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Integrate database to connect and verify login details </a:t>
            </a:r>
          </a:p>
        </p:txBody>
      </p:sp>
      <p:sp>
        <p:nvSpPr>
          <p:cNvPr id="156" name="Shape 156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Points:</a:t>
            </a:r>
            <a:r>
              <a:rPr lang="en-AU" sz="12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 4</a:t>
            </a:r>
          </a:p>
        </p:txBody>
      </p:sp>
      <p:sp>
        <p:nvSpPr>
          <p:cNvPr id="157" name="Shape 157"/>
          <p:cNvSpPr/>
          <p:nvPr/>
        </p:nvSpPr>
        <p:spPr>
          <a:xfrm>
            <a:off x="39150" y="5715000"/>
            <a:ext cx="9828000" cy="10332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/>
        </p:nvSpPr>
        <p:spPr>
          <a:xfrm>
            <a:off x="7535860" y="109400"/>
            <a:ext cx="1539300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Must Have</a:t>
            </a:r>
          </a:p>
        </p:txBody>
      </p:sp>
      <p:sp>
        <p:nvSpPr>
          <p:cNvPr id="163" name="Shape 16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AU" sz="2000" u="none" cap="none" strike="noStrike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Story ID </a:t>
            </a:r>
            <a:r>
              <a:rPr lang="en-AU" sz="20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U7</a:t>
            </a:r>
          </a:p>
        </p:txBody>
      </p:sp>
      <p:sp>
        <p:nvSpPr>
          <p:cNvPr id="164" name="Shape 164"/>
          <p:cNvSpPr/>
          <p:nvPr/>
        </p:nvSpPr>
        <p:spPr>
          <a:xfrm>
            <a:off x="831150" y="109400"/>
            <a:ext cx="66369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Category lists of locations</a:t>
            </a:r>
          </a:p>
        </p:txBody>
      </p:sp>
      <p:sp>
        <p:nvSpPr>
          <p:cNvPr id="165" name="Shape 165"/>
          <p:cNvSpPr/>
          <p:nvPr/>
        </p:nvSpPr>
        <p:spPr>
          <a:xfrm>
            <a:off x="39150" y="822477"/>
            <a:ext cx="9828000" cy="18942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AU" sz="2400" u="none" cap="none" strike="noStrike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As a user, </a:t>
            </a:r>
            <a:r>
              <a:rPr lang="en-AU" sz="24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0" i="0" lang="en-AU" sz="2400" u="none" cap="none" strike="noStrike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 want to be able</a:t>
            </a:r>
            <a:r>
              <a:rPr lang="en-AU" sz="24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 to get a complete list of locations depending on category selected s</a:t>
            </a:r>
            <a:r>
              <a:rPr b="0" i="0" lang="en-AU" sz="2400" u="none" cap="none" strike="noStrike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o that</a:t>
            </a:r>
            <a:r>
              <a:rPr lang="en-AU" sz="24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 I can browse through them</a:t>
            </a:r>
          </a:p>
        </p:txBody>
      </p:sp>
      <p:sp>
        <p:nvSpPr>
          <p:cNvPr id="166" name="Shape 166"/>
          <p:cNvSpPr/>
          <p:nvPr/>
        </p:nvSpPr>
        <p:spPr>
          <a:xfrm>
            <a:off x="39150" y="2816100"/>
            <a:ext cx="9828000" cy="27003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7" lvl="0" marL="179387" rtl="0">
              <a:spcBef>
                <a:spcPts val="0"/>
              </a:spcBef>
              <a:buClr>
                <a:srgbClr val="38761D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Ensure webpage design is professional and aesthetically pleasing (consistent with main homepage design) </a:t>
            </a:r>
          </a:p>
          <a:p>
            <a:pPr indent="-179387" lvl="0" marL="179387" rtl="0">
              <a:spcBef>
                <a:spcPts val="0"/>
              </a:spcBef>
              <a:buClr>
                <a:srgbClr val="38761D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Reuse code for retrieving location result from database across all categories</a:t>
            </a:r>
          </a:p>
          <a:p>
            <a:pPr indent="-179387" lvl="0" marL="179387" marR="0" rtl="0" algn="l">
              <a:spcBef>
                <a:spcPts val="0"/>
              </a:spcBef>
              <a:buClr>
                <a:srgbClr val="38761D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Ensure all information presented are relevant to category selected</a:t>
            </a:r>
          </a:p>
        </p:txBody>
      </p:sp>
      <p:sp>
        <p:nvSpPr>
          <p:cNvPr id="167" name="Shape 167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12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Story Points: 3</a:t>
            </a:r>
          </a:p>
        </p:txBody>
      </p:sp>
      <p:sp>
        <p:nvSpPr>
          <p:cNvPr id="168" name="Shape 168"/>
          <p:cNvSpPr/>
          <p:nvPr/>
        </p:nvSpPr>
        <p:spPr>
          <a:xfrm>
            <a:off x="39150" y="5715000"/>
            <a:ext cx="9828000" cy="10332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