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7" r:id="rId6"/>
    <p:sldId id="260" r:id="rId7"/>
    <p:sldId id="261" r:id="rId8"/>
    <p:sldId id="262" r:id="rId9"/>
    <p:sldId id="263" r:id="rId10"/>
    <p:sldId id="268" r:id="rId11"/>
    <p:sldId id="269" r:id="rId12"/>
    <p:sldId id="264" r:id="rId13"/>
    <p:sldId id="265" r:id="rId14"/>
    <p:sldId id="266"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hhy6dulpXlAcZ7aOL32KkYDqDa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14"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6607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4178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4431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x">
  <p:cSld name="TITLE_AND_BODY">
    <p:spTree>
      <p:nvGrpSpPr>
        <p:cNvPr id="1" name="Shape 10"/>
        <p:cNvGrpSpPr/>
        <p:nvPr/>
      </p:nvGrpSpPr>
      <p:grpSpPr>
        <a:xfrm>
          <a:off x="0" y="0"/>
          <a:ext cx="0" cy="0"/>
          <a:chOff x="0" y="0"/>
          <a:chExt cx="0" cy="0"/>
        </a:xfrm>
      </p:grpSpPr>
      <p:sp>
        <p:nvSpPr>
          <p:cNvPr id="11" name="Google Shape;11;p13"/>
          <p:cNvSpPr/>
          <p:nvPr/>
        </p:nvSpPr>
        <p:spPr>
          <a:xfrm>
            <a:off x="0" y="-2"/>
            <a:ext cx="9144000" cy="565612"/>
          </a:xfrm>
          <a:prstGeom prst="rect">
            <a:avLst/>
          </a:prstGeom>
          <a:solidFill>
            <a:srgbClr val="D9D8DA"/>
          </a:solidFill>
          <a:ln w="19050" cap="flat" cmpd="sng">
            <a:solidFill>
              <a:srgbClr val="FFFFFF"/>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FFFFFF"/>
              </a:buClr>
              <a:buSzPts val="1800"/>
              <a:buFont typeface="Georgia"/>
              <a:buNone/>
            </a:pPr>
            <a:endParaRPr sz="1800" b="0" i="0" u="none" strike="noStrike" cap="none">
              <a:solidFill>
                <a:srgbClr val="000000"/>
              </a:solidFill>
              <a:latin typeface="Calibri"/>
              <a:ea typeface="Calibri"/>
              <a:cs typeface="Calibri"/>
              <a:sym typeface="Calibri"/>
            </a:endParaRPr>
          </a:p>
        </p:txBody>
      </p:sp>
      <p:sp>
        <p:nvSpPr>
          <p:cNvPr id="12" name="Google Shape;12;p13"/>
          <p:cNvSpPr txBox="1"/>
          <p:nvPr/>
        </p:nvSpPr>
        <p:spPr>
          <a:xfrm>
            <a:off x="673737" y="1935443"/>
            <a:ext cx="8050523" cy="733143"/>
          </a:xfrm>
          <a:prstGeom prst="rect">
            <a:avLst/>
          </a:prstGeom>
          <a:noFill/>
          <a:ln>
            <a:noFill/>
          </a:ln>
        </p:spPr>
        <p:txBody>
          <a:bodyPr spcFirstLastPara="1" wrap="square" lIns="45700" tIns="45700" rIns="45700" bIns="45700" anchor="t" anchorCtr="0">
            <a:spAutoFit/>
          </a:bodyPr>
          <a:lstStyle/>
          <a:p>
            <a:pPr marL="0" marR="0" lvl="0" indent="0" algn="ctr" rtl="0">
              <a:lnSpc>
                <a:spcPct val="80000"/>
              </a:lnSpc>
              <a:spcBef>
                <a:spcPts val="0"/>
              </a:spcBef>
              <a:spcAft>
                <a:spcPts val="0"/>
              </a:spcAft>
              <a:buClr>
                <a:srgbClr val="000000"/>
              </a:buClr>
              <a:buSzPts val="4500"/>
              <a:buFont typeface="Arial"/>
              <a:buNone/>
            </a:pPr>
            <a:r>
              <a:rPr lang="en-US" sz="4500" b="0" i="0" u="none" strike="noStrike" cap="none">
                <a:solidFill>
                  <a:srgbClr val="000000"/>
                </a:solidFill>
                <a:latin typeface="Arial"/>
                <a:ea typeface="Arial"/>
                <a:cs typeface="Arial"/>
                <a:sym typeface="Arial"/>
              </a:rPr>
              <a:t>Module 7: Final Project Template</a:t>
            </a:r>
            <a:endParaRPr/>
          </a:p>
        </p:txBody>
      </p:sp>
      <p:sp>
        <p:nvSpPr>
          <p:cNvPr id="13" name="Google Shape;13;p13"/>
          <p:cNvSpPr txBox="1">
            <a:spLocks noGrp="1"/>
          </p:cNvSpPr>
          <p:nvPr>
            <p:ph type="title"/>
          </p:nvPr>
        </p:nvSpPr>
        <p:spPr>
          <a:xfrm>
            <a:off x="685800" y="1822694"/>
            <a:ext cx="7772400" cy="2387602"/>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4000"/>
              <a:buFont typeface="Arial"/>
              <a:buNone/>
              <a:defRPr sz="4000" b="1">
                <a:solidFill>
                  <a:srgbClr val="000000"/>
                </a:solidFill>
                <a:latin typeface="Arial"/>
                <a:ea typeface="Arial"/>
                <a:cs typeface="Arial"/>
                <a:sym typeface="Aria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dirty="0"/>
          </a:p>
        </p:txBody>
      </p:sp>
      <p:sp>
        <p:nvSpPr>
          <p:cNvPr id="14" name="Google Shape;14;p13"/>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lvl="0"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ustom Layout">
  <p:cSld name="Custom Layout">
    <p:spTree>
      <p:nvGrpSpPr>
        <p:cNvPr id="1" name="Shape 74"/>
        <p:cNvGrpSpPr/>
        <p:nvPr/>
      </p:nvGrpSpPr>
      <p:grpSpPr>
        <a:xfrm>
          <a:off x="0" y="0"/>
          <a:ext cx="0" cy="0"/>
          <a:chOff x="0" y="0"/>
          <a:chExt cx="0" cy="0"/>
        </a:xfrm>
      </p:grpSpPr>
      <p:sp>
        <p:nvSpPr>
          <p:cNvPr id="75" name="Google Shape;75;p22"/>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76" name="Google Shape;76;p22"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77" name="Google Shape;77;p22"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pic>
        <p:nvPicPr>
          <p:cNvPr id="78" name="Google Shape;78;p22" descr="Picture 6"/>
          <p:cNvPicPr preferRelativeResize="0"/>
          <p:nvPr/>
        </p:nvPicPr>
        <p:blipFill rotWithShape="1">
          <a:blip r:embed="rId4">
            <a:alphaModFix/>
          </a:blip>
          <a:srcRect/>
          <a:stretch/>
        </p:blipFill>
        <p:spPr>
          <a:xfrm>
            <a:off x="2366940" y="1627907"/>
            <a:ext cx="4410118" cy="3602186"/>
          </a:xfrm>
          <a:prstGeom prst="rect">
            <a:avLst/>
          </a:prstGeom>
          <a:noFill/>
          <a:ln>
            <a:noFill/>
          </a:ln>
        </p:spPr>
      </p:pic>
      <p:sp>
        <p:nvSpPr>
          <p:cNvPr id="79" name="Google Shape;79;p22"/>
          <p:cNvSpPr/>
          <p:nvPr/>
        </p:nvSpPr>
        <p:spPr>
          <a:xfrm>
            <a:off x="0" y="0"/>
            <a:ext cx="9144000" cy="900545"/>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Georgia"/>
              <a:buNone/>
            </a:pPr>
            <a:endParaRPr sz="1800" b="0" i="0" u="none" strike="noStrike" cap="none">
              <a:solidFill>
                <a:srgbClr val="000000"/>
              </a:solidFill>
              <a:latin typeface="Calibri"/>
              <a:ea typeface="Calibri"/>
              <a:cs typeface="Calibri"/>
              <a:sym typeface="Calibri"/>
            </a:endParaRPr>
          </a:p>
        </p:txBody>
      </p:sp>
      <p:sp>
        <p:nvSpPr>
          <p:cNvPr id="80" name="Google Shape;80;p22"/>
          <p:cNvSpPr txBox="1">
            <a:spLocks noGrp="1"/>
          </p:cNvSpPr>
          <p:nvPr>
            <p:ph type="sldNum" idx="12"/>
          </p:nvPr>
        </p:nvSpPr>
        <p:spPr>
          <a:xfrm>
            <a:off x="6290039" y="6221731"/>
            <a:ext cx="263162"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200"/>
              <a:buFont typeface="Georgia"/>
              <a:buNone/>
              <a:defRPr sz="1200"/>
            </a:lvl1pPr>
            <a:lvl2pPr marL="0" lvl="1" indent="0" algn="r">
              <a:lnSpc>
                <a:spcPct val="100000"/>
              </a:lnSpc>
              <a:spcBef>
                <a:spcPts val="0"/>
              </a:spcBef>
              <a:spcAft>
                <a:spcPts val="0"/>
              </a:spcAft>
              <a:buClr>
                <a:srgbClr val="000000"/>
              </a:buClr>
              <a:buSzPts val="1200"/>
              <a:buFont typeface="Georgia"/>
              <a:buNone/>
              <a:defRPr sz="1200"/>
            </a:lvl2pPr>
            <a:lvl3pPr marL="0" lvl="2" indent="0" algn="r">
              <a:lnSpc>
                <a:spcPct val="100000"/>
              </a:lnSpc>
              <a:spcBef>
                <a:spcPts val="0"/>
              </a:spcBef>
              <a:spcAft>
                <a:spcPts val="0"/>
              </a:spcAft>
              <a:buClr>
                <a:srgbClr val="000000"/>
              </a:buClr>
              <a:buSzPts val="1200"/>
              <a:buFont typeface="Georgia"/>
              <a:buNone/>
              <a:defRPr sz="1200"/>
            </a:lvl3pPr>
            <a:lvl4pPr marL="0" lvl="3" indent="0" algn="r">
              <a:lnSpc>
                <a:spcPct val="100000"/>
              </a:lnSpc>
              <a:spcBef>
                <a:spcPts val="0"/>
              </a:spcBef>
              <a:spcAft>
                <a:spcPts val="0"/>
              </a:spcAft>
              <a:buClr>
                <a:srgbClr val="000000"/>
              </a:buClr>
              <a:buSzPts val="1200"/>
              <a:buFont typeface="Georgia"/>
              <a:buNone/>
              <a:defRPr sz="1200"/>
            </a:lvl4pPr>
            <a:lvl5pPr marL="0" lvl="4" indent="0" algn="r">
              <a:lnSpc>
                <a:spcPct val="100000"/>
              </a:lnSpc>
              <a:spcBef>
                <a:spcPts val="0"/>
              </a:spcBef>
              <a:spcAft>
                <a:spcPts val="0"/>
              </a:spcAft>
              <a:buClr>
                <a:srgbClr val="000000"/>
              </a:buClr>
              <a:buSzPts val="1200"/>
              <a:buFont typeface="Georgia"/>
              <a:buNone/>
              <a:defRPr sz="1200"/>
            </a:lvl5pPr>
            <a:lvl6pPr marL="0" lvl="5" indent="0" algn="r">
              <a:lnSpc>
                <a:spcPct val="100000"/>
              </a:lnSpc>
              <a:spcBef>
                <a:spcPts val="0"/>
              </a:spcBef>
              <a:spcAft>
                <a:spcPts val="0"/>
              </a:spcAft>
              <a:buClr>
                <a:srgbClr val="000000"/>
              </a:buClr>
              <a:buSzPts val="1200"/>
              <a:buFont typeface="Georgia"/>
              <a:buNone/>
              <a:defRPr sz="1200"/>
            </a:lvl6pPr>
            <a:lvl7pPr marL="0" lvl="6" indent="0" algn="r">
              <a:lnSpc>
                <a:spcPct val="100000"/>
              </a:lnSpc>
              <a:spcBef>
                <a:spcPts val="0"/>
              </a:spcBef>
              <a:spcAft>
                <a:spcPts val="0"/>
              </a:spcAft>
              <a:buClr>
                <a:srgbClr val="000000"/>
              </a:buClr>
              <a:buSzPts val="1200"/>
              <a:buFont typeface="Georgia"/>
              <a:buNone/>
              <a:defRPr sz="1200"/>
            </a:lvl7pPr>
            <a:lvl8pPr marL="0" lvl="7" indent="0" algn="r">
              <a:lnSpc>
                <a:spcPct val="100000"/>
              </a:lnSpc>
              <a:spcBef>
                <a:spcPts val="0"/>
              </a:spcBef>
              <a:spcAft>
                <a:spcPts val="0"/>
              </a:spcAft>
              <a:buClr>
                <a:srgbClr val="000000"/>
              </a:buClr>
              <a:buSzPts val="1200"/>
              <a:buFont typeface="Georgia"/>
              <a:buNone/>
              <a:defRPr sz="1200"/>
            </a:lvl8pPr>
            <a:lvl9pPr marL="0" lvl="8" indent="0" algn="r">
              <a:lnSpc>
                <a:spcPct val="100000"/>
              </a:lnSpc>
              <a:spcBef>
                <a:spcPts val="0"/>
              </a:spcBef>
              <a:spcAft>
                <a:spcPts val="0"/>
              </a:spcAft>
              <a:buClr>
                <a:srgbClr val="000000"/>
              </a:buClr>
              <a:buSzPts val="1200"/>
              <a:buFont typeface="Georgia"/>
              <a:buNone/>
              <a:defRPr sz="1200"/>
            </a:lvl9pPr>
          </a:lstStyle>
          <a:p>
            <a:pPr marL="0" lvl="0" indent="0" algn="r" rtl="0">
              <a:spcBef>
                <a:spcPts val="0"/>
              </a:spcBef>
              <a:spcAft>
                <a:spcPts val="0"/>
              </a:spcAft>
              <a:buNone/>
            </a:pPr>
            <a:fld id="{00000000-1234-1234-1234-123412341234}" type="slidenum">
              <a:rPr lang="en-US"/>
              <a:t>‹#›</a:t>
            </a:fld>
            <a:endParaRPr b="0" i="0" u="none" strike="noStrike" cap="none">
              <a:solidFill>
                <a:srgbClr val="000000"/>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81"/>
        <p:cNvGrpSpPr/>
        <p:nvPr/>
      </p:nvGrpSpPr>
      <p:grpSpPr>
        <a:xfrm>
          <a:off x="0" y="0"/>
          <a:ext cx="0" cy="0"/>
          <a:chOff x="0" y="0"/>
          <a:chExt cx="0" cy="0"/>
        </a:xfrm>
      </p:grpSpPr>
      <p:pic>
        <p:nvPicPr>
          <p:cNvPr id="82" name="Google Shape;82;p23" descr="Picture 6"/>
          <p:cNvPicPr preferRelativeResize="0"/>
          <p:nvPr/>
        </p:nvPicPr>
        <p:blipFill rotWithShape="1">
          <a:blip r:embed="rId2">
            <a:alphaModFix/>
          </a:blip>
          <a:srcRect/>
          <a:stretch/>
        </p:blipFill>
        <p:spPr>
          <a:xfrm>
            <a:off x="534324" y="569519"/>
            <a:ext cx="4989253" cy="458389"/>
          </a:xfrm>
          <a:prstGeom prst="rect">
            <a:avLst/>
          </a:prstGeom>
          <a:noFill/>
          <a:ln>
            <a:noFill/>
          </a:ln>
        </p:spPr>
      </p:pic>
      <p:sp>
        <p:nvSpPr>
          <p:cNvPr id="83" name="Google Shape;83;p23"/>
          <p:cNvSpPr/>
          <p:nvPr/>
        </p:nvSpPr>
        <p:spPr>
          <a:xfrm>
            <a:off x="0" y="0"/>
            <a:ext cx="9144000" cy="437322"/>
          </a:xfrm>
          <a:prstGeom prst="rect">
            <a:avLst/>
          </a:prstGeom>
          <a:solidFill>
            <a:srgbClr val="0081C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 name="Google Shape;84;p23"/>
          <p:cNvSpPr txBox="1"/>
          <p:nvPr/>
        </p:nvSpPr>
        <p:spPr>
          <a:xfrm>
            <a:off x="2520493" y="1072"/>
            <a:ext cx="3875034" cy="333086"/>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Blockchain in Business: Beyond the Hype</a:t>
            </a:r>
            <a:endParaRPr/>
          </a:p>
        </p:txBody>
      </p:sp>
      <p:sp>
        <p:nvSpPr>
          <p:cNvPr id="85" name="Google Shape;85;p23"/>
          <p:cNvSpPr txBox="1">
            <a:spLocks noGrp="1"/>
          </p:cNvSpPr>
          <p:nvPr>
            <p:ph type="title"/>
          </p:nvPr>
        </p:nvSpPr>
        <p:spPr>
          <a:xfrm>
            <a:off x="1143000" y="1122362"/>
            <a:ext cx="6858000" cy="2387601"/>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6000"/>
              <a:buFont typeface="Calibri"/>
              <a:buNone/>
              <a:defRPr sz="6000">
                <a:solidFill>
                  <a:srgbClr val="000000"/>
                </a:solidFill>
                <a:latin typeface="Calibri"/>
                <a:ea typeface="Calibri"/>
                <a:cs typeface="Calibri"/>
                <a:sym typeface="Calibri"/>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86" name="Google Shape;86;p23"/>
          <p:cNvSpPr txBox="1">
            <a:spLocks noGrp="1"/>
          </p:cNvSpPr>
          <p:nvPr>
            <p:ph type="body" idx="1"/>
          </p:nvPr>
        </p:nvSpPr>
        <p:spPr>
          <a:xfrm>
            <a:off x="1143000" y="3602037"/>
            <a:ext cx="6858000" cy="1655764"/>
          </a:xfrm>
          <a:prstGeom prst="rect">
            <a:avLst/>
          </a:prstGeom>
          <a:noFill/>
          <a:ln>
            <a:noFill/>
          </a:ln>
        </p:spPr>
        <p:txBody>
          <a:bodyPr spcFirstLastPara="1" wrap="square" lIns="45700" tIns="45700" rIns="45700" bIns="45700" anchor="t" anchorCtr="0">
            <a:normAutofit/>
          </a:bodyPr>
          <a:lstStyle>
            <a:lvl1pPr marL="457200" lvl="0"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1pPr>
            <a:lvl2pPr marL="914400" lvl="1"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2pPr>
            <a:lvl3pPr marL="1371600" lvl="2"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3pPr>
            <a:lvl4pPr marL="1828800" lvl="3"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4pPr>
            <a:lvl5pPr marL="2286000" lvl="4"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87" name="Google Shape;87;p23"/>
          <p:cNvSpPr txBox="1">
            <a:spLocks noGrp="1"/>
          </p:cNvSpPr>
          <p:nvPr>
            <p:ph type="sldNum" idx="12"/>
          </p:nvPr>
        </p:nvSpPr>
        <p:spPr>
          <a:xfrm>
            <a:off x="8256728" y="6414761"/>
            <a:ext cx="258623" cy="248303"/>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0" i="0" u="none" strike="noStrike" cap="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FFFFFF"/>
              </a:buClr>
              <a:buSzPts val="1800"/>
              <a:buNone/>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17" name="Google Shape;17;p14"/>
          <p:cNvSpPr txBox="1">
            <a:spLocks noGrp="1"/>
          </p:cNvSpPr>
          <p:nvPr>
            <p:ph type="body" idx="1"/>
          </p:nvPr>
        </p:nvSpPr>
        <p:spPr>
          <a:xfrm>
            <a:off x="628650" y="1825625"/>
            <a:ext cx="78867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8" name="Google Shape;18;p14"/>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lvl="0"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9"/>
        <p:cNvGrpSpPr/>
        <p:nvPr/>
      </p:nvGrpSpPr>
      <p:grpSpPr>
        <a:xfrm>
          <a:off x="0" y="0"/>
          <a:ext cx="0" cy="0"/>
          <a:chOff x="0" y="0"/>
          <a:chExt cx="0" cy="0"/>
        </a:xfrm>
      </p:grpSpPr>
      <p:pic>
        <p:nvPicPr>
          <p:cNvPr id="20" name="Google Shape;20;p15"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21" name="Google Shape;21;p15"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22" name="Google Shape;22;p15"/>
          <p:cNvSpPr txBox="1">
            <a:spLocks noGrp="1"/>
          </p:cNvSpPr>
          <p:nvPr>
            <p:ph type="title"/>
          </p:nvPr>
        </p:nvSpPr>
        <p:spPr>
          <a:xfrm>
            <a:off x="623887" y="1709739"/>
            <a:ext cx="7886701" cy="2852737"/>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6000"/>
              <a:buFont typeface="Georgia"/>
              <a:buNone/>
              <a:defRPr sz="60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23" name="Google Shape;23;p15"/>
          <p:cNvSpPr txBox="1">
            <a:spLocks noGrp="1"/>
          </p:cNvSpPr>
          <p:nvPr>
            <p:ph type="body" idx="1"/>
          </p:nvPr>
        </p:nvSpPr>
        <p:spPr>
          <a:xfrm>
            <a:off x="623887" y="4589464"/>
            <a:ext cx="7886701" cy="1500189"/>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2400"/>
              <a:buFont typeface="Georgia"/>
              <a:buNone/>
              <a:defRPr sz="2400"/>
            </a:lvl1pPr>
            <a:lvl2pPr marL="914400" lvl="1" indent="-228600" algn="l">
              <a:lnSpc>
                <a:spcPct val="90000"/>
              </a:lnSpc>
              <a:spcBef>
                <a:spcPts val="1000"/>
              </a:spcBef>
              <a:spcAft>
                <a:spcPts val="0"/>
              </a:spcAft>
              <a:buClr>
                <a:srgbClr val="000000"/>
              </a:buClr>
              <a:buSzPts val="2400"/>
              <a:buFont typeface="Georgia"/>
              <a:buNone/>
              <a:defRPr sz="2400"/>
            </a:lvl2pPr>
            <a:lvl3pPr marL="1371600" lvl="2" indent="-228600" algn="l">
              <a:lnSpc>
                <a:spcPct val="90000"/>
              </a:lnSpc>
              <a:spcBef>
                <a:spcPts val="1000"/>
              </a:spcBef>
              <a:spcAft>
                <a:spcPts val="0"/>
              </a:spcAft>
              <a:buClr>
                <a:srgbClr val="000000"/>
              </a:buClr>
              <a:buSzPts val="2400"/>
              <a:buFont typeface="Georgia"/>
              <a:buNone/>
              <a:defRPr sz="2400"/>
            </a:lvl3pPr>
            <a:lvl4pPr marL="1828800" lvl="3" indent="-228600" algn="l">
              <a:lnSpc>
                <a:spcPct val="90000"/>
              </a:lnSpc>
              <a:spcBef>
                <a:spcPts val="1000"/>
              </a:spcBef>
              <a:spcAft>
                <a:spcPts val="0"/>
              </a:spcAft>
              <a:buClr>
                <a:srgbClr val="000000"/>
              </a:buClr>
              <a:buSzPts val="2400"/>
              <a:buFont typeface="Georgia"/>
              <a:buNone/>
              <a:defRPr sz="2400"/>
            </a:lvl4pPr>
            <a:lvl5pPr marL="2286000" lvl="4" indent="-228600" algn="l">
              <a:lnSpc>
                <a:spcPct val="90000"/>
              </a:lnSpc>
              <a:spcBef>
                <a:spcPts val="1000"/>
              </a:spcBef>
              <a:spcAft>
                <a:spcPts val="0"/>
              </a:spcAft>
              <a:buClr>
                <a:srgbClr val="000000"/>
              </a:buClr>
              <a:buSzPts val="2400"/>
              <a:buFont typeface="Georgia"/>
              <a:buNone/>
              <a:defRPr sz="24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4" name="Google Shape;24;p15" descr="Picture 6"/>
          <p:cNvPicPr preferRelativeResize="0"/>
          <p:nvPr/>
        </p:nvPicPr>
        <p:blipFill rotWithShape="1">
          <a:blip r:embed="rId3">
            <a:alphaModFix/>
          </a:blip>
          <a:srcRect l="76311" t="88219"/>
          <a:stretch/>
        </p:blipFill>
        <p:spPr>
          <a:xfrm>
            <a:off x="6613862" y="6052939"/>
            <a:ext cx="2166153" cy="606821"/>
          </a:xfrm>
          <a:prstGeom prst="rect">
            <a:avLst/>
          </a:prstGeom>
          <a:noFill/>
          <a:ln>
            <a:noFill/>
          </a:ln>
        </p:spPr>
      </p:pic>
      <p:sp>
        <p:nvSpPr>
          <p:cNvPr id="25" name="Google Shape;25;p15"/>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spTree>
      <p:nvGrpSpPr>
        <p:cNvPr id="1" name="Shape 26"/>
        <p:cNvGrpSpPr/>
        <p:nvPr/>
      </p:nvGrpSpPr>
      <p:grpSpPr>
        <a:xfrm>
          <a:off x="0" y="0"/>
          <a:ext cx="0" cy="0"/>
          <a:chOff x="0" y="0"/>
          <a:chExt cx="0" cy="0"/>
        </a:xfrm>
      </p:grpSpPr>
      <p:sp>
        <p:nvSpPr>
          <p:cNvPr id="27" name="Google Shape;27;p16"/>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28" name="Google Shape;28;p16"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29" name="Google Shape;29;p16"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30" name="Google Shape;30;p16"/>
          <p:cNvSpPr txBox="1">
            <a:spLocks noGrp="1"/>
          </p:cNvSpPr>
          <p:nvPr>
            <p:ph type="title"/>
          </p:nvPr>
        </p:nvSpPr>
        <p:spPr>
          <a:xfrm>
            <a:off x="628650" y="365125"/>
            <a:ext cx="7886700"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31" name="Google Shape;31;p16"/>
          <p:cNvSpPr txBox="1">
            <a:spLocks noGrp="1"/>
          </p:cNvSpPr>
          <p:nvPr>
            <p:ph type="body" idx="1"/>
          </p:nvPr>
        </p:nvSpPr>
        <p:spPr>
          <a:xfrm>
            <a:off x="628650" y="1825625"/>
            <a:ext cx="38862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32" name="Google Shape;32;p16" descr="Picture 7"/>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33" name="Google Shape;33;p16"/>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p:cSld name="Comparison">
    <p:spTree>
      <p:nvGrpSpPr>
        <p:cNvPr id="1" name="Shape 34"/>
        <p:cNvGrpSpPr/>
        <p:nvPr/>
      </p:nvGrpSpPr>
      <p:grpSpPr>
        <a:xfrm>
          <a:off x="0" y="0"/>
          <a:ext cx="0" cy="0"/>
          <a:chOff x="0" y="0"/>
          <a:chExt cx="0" cy="0"/>
        </a:xfrm>
      </p:grpSpPr>
      <p:sp>
        <p:nvSpPr>
          <p:cNvPr id="35" name="Google Shape;35;p17"/>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36" name="Google Shape;36;p17"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37" name="Google Shape;37;p17"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38" name="Google Shape;38;p17"/>
          <p:cNvSpPr txBox="1">
            <a:spLocks noGrp="1"/>
          </p:cNvSpPr>
          <p:nvPr>
            <p:ph type="title"/>
          </p:nvPr>
        </p:nvSpPr>
        <p:spPr>
          <a:xfrm>
            <a:off x="629841" y="365125"/>
            <a:ext cx="7886701"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39" name="Google Shape;39;p17"/>
          <p:cNvSpPr txBox="1">
            <a:spLocks noGrp="1"/>
          </p:cNvSpPr>
          <p:nvPr>
            <p:ph type="body" idx="1"/>
          </p:nvPr>
        </p:nvSpPr>
        <p:spPr>
          <a:xfrm>
            <a:off x="629841" y="1681163"/>
            <a:ext cx="3868342" cy="823914"/>
          </a:xfrm>
          <a:prstGeom prst="rect">
            <a:avLst/>
          </a:prstGeom>
          <a:noFill/>
          <a:ln>
            <a:noFill/>
          </a:ln>
        </p:spPr>
        <p:txBody>
          <a:bodyPr spcFirstLastPara="1" wrap="square" lIns="45700" tIns="45700" rIns="45700" bIns="45700" anchor="b" anchorCtr="0">
            <a:normAutofit/>
          </a:bodyPr>
          <a:lstStyle>
            <a:lvl1pPr marL="457200" lvl="0" indent="-228600" algn="l">
              <a:lnSpc>
                <a:spcPct val="90000"/>
              </a:lnSpc>
              <a:spcBef>
                <a:spcPts val="1000"/>
              </a:spcBef>
              <a:spcAft>
                <a:spcPts val="0"/>
              </a:spcAft>
              <a:buClr>
                <a:srgbClr val="000000"/>
              </a:buClr>
              <a:buSzPts val="2400"/>
              <a:buFont typeface="Georgia"/>
              <a:buNone/>
              <a:defRPr sz="2400" b="1"/>
            </a:lvl1pPr>
            <a:lvl2pPr marL="914400" lvl="1" indent="-228600" algn="l">
              <a:lnSpc>
                <a:spcPct val="90000"/>
              </a:lnSpc>
              <a:spcBef>
                <a:spcPts val="1000"/>
              </a:spcBef>
              <a:spcAft>
                <a:spcPts val="0"/>
              </a:spcAft>
              <a:buClr>
                <a:srgbClr val="000000"/>
              </a:buClr>
              <a:buSzPts val="2400"/>
              <a:buFont typeface="Georgia"/>
              <a:buNone/>
              <a:defRPr sz="2400" b="1"/>
            </a:lvl2pPr>
            <a:lvl3pPr marL="1371600" lvl="2" indent="-228600" algn="l">
              <a:lnSpc>
                <a:spcPct val="90000"/>
              </a:lnSpc>
              <a:spcBef>
                <a:spcPts val="1000"/>
              </a:spcBef>
              <a:spcAft>
                <a:spcPts val="0"/>
              </a:spcAft>
              <a:buClr>
                <a:srgbClr val="000000"/>
              </a:buClr>
              <a:buSzPts val="2400"/>
              <a:buFont typeface="Georgia"/>
              <a:buNone/>
              <a:defRPr sz="2400" b="1"/>
            </a:lvl3pPr>
            <a:lvl4pPr marL="1828800" lvl="3" indent="-228600" algn="l">
              <a:lnSpc>
                <a:spcPct val="90000"/>
              </a:lnSpc>
              <a:spcBef>
                <a:spcPts val="1000"/>
              </a:spcBef>
              <a:spcAft>
                <a:spcPts val="0"/>
              </a:spcAft>
              <a:buClr>
                <a:srgbClr val="000000"/>
              </a:buClr>
              <a:buSzPts val="2400"/>
              <a:buFont typeface="Georgia"/>
              <a:buNone/>
              <a:defRPr sz="2400" b="1"/>
            </a:lvl4pPr>
            <a:lvl5pPr marL="2286000" lvl="4" indent="-228600" algn="l">
              <a:lnSpc>
                <a:spcPct val="90000"/>
              </a:lnSpc>
              <a:spcBef>
                <a:spcPts val="1000"/>
              </a:spcBef>
              <a:spcAft>
                <a:spcPts val="0"/>
              </a:spcAft>
              <a:buClr>
                <a:srgbClr val="000000"/>
              </a:buClr>
              <a:buSzPts val="2400"/>
              <a:buFont typeface="Georgia"/>
              <a:buNone/>
              <a:defRPr sz="24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0" name="Google Shape;40;p17"/>
          <p:cNvSpPr txBox="1">
            <a:spLocks noGrp="1"/>
          </p:cNvSpPr>
          <p:nvPr>
            <p:ph type="body" idx="2"/>
          </p:nvPr>
        </p:nvSpPr>
        <p:spPr>
          <a:xfrm>
            <a:off x="4629150" y="1681163"/>
            <a:ext cx="3887393" cy="823914"/>
          </a:xfrm>
          <a:prstGeom prst="rect">
            <a:avLst/>
          </a:prstGeom>
          <a:noFill/>
          <a:ln>
            <a:noFill/>
          </a:ln>
        </p:spPr>
        <p:txBody>
          <a:bodyPr spcFirstLastPara="1" wrap="square" lIns="45700" tIns="45700" rIns="45700" bIns="45700" anchor="b"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41" name="Google Shape;41;p17" descr="Picture 9"/>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42" name="Google Shape;42;p17"/>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43"/>
        <p:cNvGrpSpPr/>
        <p:nvPr/>
      </p:nvGrpSpPr>
      <p:grpSpPr>
        <a:xfrm>
          <a:off x="0" y="0"/>
          <a:ext cx="0" cy="0"/>
          <a:chOff x="0" y="0"/>
          <a:chExt cx="0" cy="0"/>
        </a:xfrm>
      </p:grpSpPr>
      <p:sp>
        <p:nvSpPr>
          <p:cNvPr id="44" name="Google Shape;44;p18"/>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45" name="Google Shape;45;p18"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46" name="Google Shape;46;p18"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47" name="Google Shape;47;p18"/>
          <p:cNvSpPr txBox="1">
            <a:spLocks noGrp="1"/>
          </p:cNvSpPr>
          <p:nvPr>
            <p:ph type="title"/>
          </p:nvPr>
        </p:nvSpPr>
        <p:spPr>
          <a:xfrm>
            <a:off x="628650" y="365125"/>
            <a:ext cx="7886700"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pic>
        <p:nvPicPr>
          <p:cNvPr id="48" name="Google Shape;48;p18" descr="Picture 5"/>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49" name="Google Shape;49;p18"/>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50"/>
        <p:cNvGrpSpPr/>
        <p:nvPr/>
      </p:nvGrpSpPr>
      <p:grpSpPr>
        <a:xfrm>
          <a:off x="0" y="0"/>
          <a:ext cx="0" cy="0"/>
          <a:chOff x="0" y="0"/>
          <a:chExt cx="0" cy="0"/>
        </a:xfrm>
      </p:grpSpPr>
      <p:sp>
        <p:nvSpPr>
          <p:cNvPr id="51" name="Google Shape;51;p19"/>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52" name="Google Shape;52;p19"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53" name="Google Shape;53;p19"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pic>
        <p:nvPicPr>
          <p:cNvPr id="54" name="Google Shape;54;p19" descr="Picture 4"/>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55" name="Google Shape;55;p19"/>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p:cSld name="Content with Caption">
    <p:spTree>
      <p:nvGrpSpPr>
        <p:cNvPr id="1" name="Shape 56"/>
        <p:cNvGrpSpPr/>
        <p:nvPr/>
      </p:nvGrpSpPr>
      <p:grpSpPr>
        <a:xfrm>
          <a:off x="0" y="0"/>
          <a:ext cx="0" cy="0"/>
          <a:chOff x="0" y="0"/>
          <a:chExt cx="0" cy="0"/>
        </a:xfrm>
      </p:grpSpPr>
      <p:sp>
        <p:nvSpPr>
          <p:cNvPr id="57" name="Google Shape;57;p20"/>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58" name="Google Shape;58;p20"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59" name="Google Shape;59;p20"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60" name="Google Shape;60;p20"/>
          <p:cNvSpPr txBox="1">
            <a:spLocks noGrp="1"/>
          </p:cNvSpPr>
          <p:nvPr>
            <p:ph type="title"/>
          </p:nvPr>
        </p:nvSpPr>
        <p:spPr>
          <a:xfrm>
            <a:off x="629841" y="457200"/>
            <a:ext cx="2949178"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Georgia"/>
              <a:buNone/>
              <a:defRPr sz="32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61" name="Google Shape;61;p20"/>
          <p:cNvSpPr txBox="1">
            <a:spLocks noGrp="1"/>
          </p:cNvSpPr>
          <p:nvPr>
            <p:ph type="body" idx="1"/>
          </p:nvPr>
        </p:nvSpPr>
        <p:spPr>
          <a:xfrm>
            <a:off x="3887391" y="987425"/>
            <a:ext cx="4629152" cy="4873627"/>
          </a:xfrm>
          <a:prstGeom prst="rect">
            <a:avLst/>
          </a:prstGeom>
          <a:noFill/>
          <a:ln>
            <a:noFill/>
          </a:ln>
        </p:spPr>
        <p:txBody>
          <a:bodyPr spcFirstLastPara="1" wrap="square" lIns="45700" tIns="45700" rIns="45700" bIns="45700" anchor="t" anchorCtr="0">
            <a:normAutofit/>
          </a:bodyPr>
          <a:lstStyle>
            <a:lvl1pPr marL="457200" lvl="0" indent="-431800" algn="l">
              <a:lnSpc>
                <a:spcPct val="90000"/>
              </a:lnSpc>
              <a:spcBef>
                <a:spcPts val="1000"/>
              </a:spcBef>
              <a:spcAft>
                <a:spcPts val="0"/>
              </a:spcAft>
              <a:buClr>
                <a:srgbClr val="000000"/>
              </a:buClr>
              <a:buSzPts val="3200"/>
              <a:buChar char="•"/>
              <a:defRPr sz="3200"/>
            </a:lvl1pPr>
            <a:lvl2pPr marL="914400" lvl="1" indent="-431800" algn="l">
              <a:lnSpc>
                <a:spcPct val="90000"/>
              </a:lnSpc>
              <a:spcBef>
                <a:spcPts val="1000"/>
              </a:spcBef>
              <a:spcAft>
                <a:spcPts val="0"/>
              </a:spcAft>
              <a:buClr>
                <a:srgbClr val="000000"/>
              </a:buClr>
              <a:buSzPts val="3200"/>
              <a:buChar char="•"/>
              <a:defRPr sz="3200"/>
            </a:lvl2pPr>
            <a:lvl3pPr marL="1371600" lvl="2" indent="-431800" algn="l">
              <a:lnSpc>
                <a:spcPct val="90000"/>
              </a:lnSpc>
              <a:spcBef>
                <a:spcPts val="1000"/>
              </a:spcBef>
              <a:spcAft>
                <a:spcPts val="0"/>
              </a:spcAft>
              <a:buClr>
                <a:srgbClr val="000000"/>
              </a:buClr>
              <a:buSzPts val="3200"/>
              <a:buChar char="•"/>
              <a:defRPr sz="3200"/>
            </a:lvl3pPr>
            <a:lvl4pPr marL="1828800" lvl="3" indent="-431800" algn="l">
              <a:lnSpc>
                <a:spcPct val="90000"/>
              </a:lnSpc>
              <a:spcBef>
                <a:spcPts val="1000"/>
              </a:spcBef>
              <a:spcAft>
                <a:spcPts val="0"/>
              </a:spcAft>
              <a:buClr>
                <a:srgbClr val="000000"/>
              </a:buClr>
              <a:buSzPts val="3200"/>
              <a:buChar char="•"/>
              <a:defRPr sz="3200"/>
            </a:lvl4pPr>
            <a:lvl5pPr marL="2286000" lvl="4" indent="-431800" algn="l">
              <a:lnSpc>
                <a:spcPct val="90000"/>
              </a:lnSpc>
              <a:spcBef>
                <a:spcPts val="1000"/>
              </a:spcBef>
              <a:spcAft>
                <a:spcPts val="0"/>
              </a:spcAft>
              <a:buClr>
                <a:srgbClr val="000000"/>
              </a:buClr>
              <a:buSzPts val="3200"/>
              <a:buChar char="•"/>
              <a:defRPr sz="32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2" name="Google Shape;62;p20"/>
          <p:cNvSpPr txBox="1">
            <a:spLocks noGrp="1"/>
          </p:cNvSpPr>
          <p:nvPr>
            <p:ph type="body" idx="2"/>
          </p:nvPr>
        </p:nvSpPr>
        <p:spPr>
          <a:xfrm>
            <a:off x="629839" y="2057400"/>
            <a:ext cx="2949182" cy="381158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63" name="Google Shape;63;p20" descr="Picture 7"/>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64" name="Google Shape;64;p20"/>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p:cSld name="Picture with Caption">
    <p:spTree>
      <p:nvGrpSpPr>
        <p:cNvPr id="1" name="Shape 65"/>
        <p:cNvGrpSpPr/>
        <p:nvPr/>
      </p:nvGrpSpPr>
      <p:grpSpPr>
        <a:xfrm>
          <a:off x="0" y="0"/>
          <a:ext cx="0" cy="0"/>
          <a:chOff x="0" y="0"/>
          <a:chExt cx="0" cy="0"/>
        </a:xfrm>
      </p:grpSpPr>
      <p:sp>
        <p:nvSpPr>
          <p:cNvPr id="66" name="Google Shape;66;p21"/>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67" name="Google Shape;67;p21"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68" name="Google Shape;68;p21"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69" name="Google Shape;69;p21"/>
          <p:cNvSpPr txBox="1">
            <a:spLocks noGrp="1"/>
          </p:cNvSpPr>
          <p:nvPr>
            <p:ph type="title"/>
          </p:nvPr>
        </p:nvSpPr>
        <p:spPr>
          <a:xfrm>
            <a:off x="629841" y="457200"/>
            <a:ext cx="2949178"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Georgia"/>
              <a:buNone/>
              <a:defRPr sz="32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70" name="Google Shape;70;p21"/>
          <p:cNvSpPr>
            <a:spLocks noGrp="1"/>
          </p:cNvSpPr>
          <p:nvPr>
            <p:ph type="pic" idx="2"/>
          </p:nvPr>
        </p:nvSpPr>
        <p:spPr>
          <a:xfrm>
            <a:off x="3887391" y="987425"/>
            <a:ext cx="4629152" cy="4873627"/>
          </a:xfrm>
          <a:prstGeom prst="rect">
            <a:avLst/>
          </a:prstGeom>
          <a:noFill/>
          <a:ln>
            <a:noFill/>
          </a:ln>
        </p:spPr>
      </p:sp>
      <p:sp>
        <p:nvSpPr>
          <p:cNvPr id="71" name="Google Shape;71;p21"/>
          <p:cNvSpPr txBox="1">
            <a:spLocks noGrp="1"/>
          </p:cNvSpPr>
          <p:nvPr>
            <p:ph type="body" idx="1"/>
          </p:nvPr>
        </p:nvSpPr>
        <p:spPr>
          <a:xfrm>
            <a:off x="629841" y="2057400"/>
            <a:ext cx="2949178" cy="381158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Georgia"/>
              <a:buNone/>
              <a:defRPr sz="1600"/>
            </a:lvl1pPr>
            <a:lvl2pPr marL="914400" lvl="1" indent="-228600" algn="l">
              <a:lnSpc>
                <a:spcPct val="90000"/>
              </a:lnSpc>
              <a:spcBef>
                <a:spcPts val="1000"/>
              </a:spcBef>
              <a:spcAft>
                <a:spcPts val="0"/>
              </a:spcAft>
              <a:buClr>
                <a:srgbClr val="000000"/>
              </a:buClr>
              <a:buSzPts val="1600"/>
              <a:buFont typeface="Georgia"/>
              <a:buNone/>
              <a:defRPr sz="1600"/>
            </a:lvl2pPr>
            <a:lvl3pPr marL="1371600" lvl="2" indent="-228600" algn="l">
              <a:lnSpc>
                <a:spcPct val="90000"/>
              </a:lnSpc>
              <a:spcBef>
                <a:spcPts val="1000"/>
              </a:spcBef>
              <a:spcAft>
                <a:spcPts val="0"/>
              </a:spcAft>
              <a:buClr>
                <a:srgbClr val="000000"/>
              </a:buClr>
              <a:buSzPts val="1600"/>
              <a:buFont typeface="Georgia"/>
              <a:buNone/>
              <a:defRPr sz="1600"/>
            </a:lvl3pPr>
            <a:lvl4pPr marL="1828800" lvl="3" indent="-228600" algn="l">
              <a:lnSpc>
                <a:spcPct val="90000"/>
              </a:lnSpc>
              <a:spcBef>
                <a:spcPts val="1000"/>
              </a:spcBef>
              <a:spcAft>
                <a:spcPts val="0"/>
              </a:spcAft>
              <a:buClr>
                <a:srgbClr val="000000"/>
              </a:buClr>
              <a:buSzPts val="1600"/>
              <a:buFont typeface="Georgia"/>
              <a:buNone/>
              <a:defRPr sz="1600"/>
            </a:lvl4pPr>
            <a:lvl5pPr marL="2286000" lvl="4" indent="-228600" algn="l">
              <a:lnSpc>
                <a:spcPct val="90000"/>
              </a:lnSpc>
              <a:spcBef>
                <a:spcPts val="1000"/>
              </a:spcBef>
              <a:spcAft>
                <a:spcPts val="0"/>
              </a:spcAft>
              <a:buClr>
                <a:srgbClr val="000000"/>
              </a:buClr>
              <a:buSzPts val="1600"/>
              <a:buFont typeface="Georgia"/>
              <a:buNone/>
              <a:defRPr sz="16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72" name="Google Shape;72;p21" descr="Picture 7"/>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73" name="Google Shape;73;p21"/>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2"/>
          <p:cNvSpPr/>
          <p:nvPr/>
        </p:nvSpPr>
        <p:spPr>
          <a:xfrm>
            <a:off x="0" y="-2"/>
            <a:ext cx="9144000" cy="565612"/>
          </a:xfrm>
          <a:prstGeom prst="rect">
            <a:avLst/>
          </a:prstGeom>
          <a:solidFill>
            <a:schemeClr val="accent3"/>
          </a:solidFill>
          <a:ln w="19050" cap="flat" cmpd="sng">
            <a:solidFill>
              <a:srgbClr val="FFFFFF"/>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FFFFFF"/>
              </a:buClr>
              <a:buSzPts val="1800"/>
              <a:buFont typeface="Georgia"/>
              <a:buNone/>
            </a:pPr>
            <a:endParaRPr sz="1800" b="0" i="0" u="none" strike="noStrike" cap="none">
              <a:solidFill>
                <a:srgbClr val="000000"/>
              </a:solidFill>
              <a:latin typeface="Calibri"/>
              <a:ea typeface="Calibri"/>
              <a:cs typeface="Calibri"/>
              <a:sym typeface="Calibri"/>
            </a:endParaRPr>
          </a:p>
        </p:txBody>
      </p:sp>
      <p:sp>
        <p:nvSpPr>
          <p:cNvPr id="7" name="Google Shape;7;p12"/>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1pPr>
            <a:lvl2pPr marR="0" lvl="1"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2pPr>
            <a:lvl3pPr marR="0" lvl="2"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3pPr>
            <a:lvl4pPr marR="0" lvl="3"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4pPr>
            <a:lvl5pPr marR="0" lvl="4"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5pPr>
            <a:lvl6pPr marR="0" lvl="5"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6pPr>
            <a:lvl7pPr marR="0" lvl="6"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7pPr>
            <a:lvl8pPr marR="0" lvl="7"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8pPr>
            <a:lvl9pPr marR="0" lvl="8"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9pPr>
          </a:lstStyle>
          <a:p>
            <a:endParaRPr/>
          </a:p>
        </p:txBody>
      </p:sp>
      <p:sp>
        <p:nvSpPr>
          <p:cNvPr id="8" name="Google Shape;8;p12"/>
          <p:cNvSpPr txBox="1">
            <a:spLocks noGrp="1"/>
          </p:cNvSpPr>
          <p:nvPr>
            <p:ph type="body" idx="1"/>
          </p:nvPr>
        </p:nvSpPr>
        <p:spPr>
          <a:xfrm>
            <a:off x="628650" y="1825625"/>
            <a:ext cx="7886700" cy="4351338"/>
          </a:xfrm>
          <a:prstGeom prst="rect">
            <a:avLst/>
          </a:prstGeom>
          <a:noFill/>
          <a:ln>
            <a:noFill/>
          </a:ln>
        </p:spPr>
        <p:txBody>
          <a:bodyPr spcFirstLastPara="1" wrap="square" lIns="45700" tIns="45700" rIns="45700" bIns="45700" anchor="t" anchorCtr="0">
            <a:norm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9pPr>
          </a:lstStyle>
          <a:p>
            <a:endParaRPr/>
          </a:p>
        </p:txBody>
      </p:sp>
      <p:sp>
        <p:nvSpPr>
          <p:cNvPr id="9" name="Google Shape;9;p12"/>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marR="0" lvl="0"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1pPr>
            <a:lvl2pPr marL="0" marR="0" lvl="1"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2pPr>
            <a:lvl3pPr marL="0" marR="0" lvl="2"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3pPr>
            <a:lvl4pPr marL="0" marR="0" lvl="3"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4pPr>
            <a:lvl5pPr marL="0" marR="0" lvl="4"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5pPr>
            <a:lvl6pPr marL="0" marR="0" lvl="5"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6pPr>
            <a:lvl7pPr marL="0" marR="0" lvl="6"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7pPr>
            <a:lvl8pPr marL="0" marR="0" lvl="7"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8pPr>
            <a:lvl9pPr marL="0" marR="0" lvl="8"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title"/>
          </p:nvPr>
        </p:nvSpPr>
        <p:spPr>
          <a:xfrm>
            <a:off x="685800" y="1108214"/>
            <a:ext cx="7772400" cy="3205602"/>
          </a:xfrm>
          <a:prstGeom prst="rect">
            <a:avLst/>
          </a:prstGeom>
          <a:noFill/>
          <a:ln>
            <a:noFill/>
          </a:ln>
        </p:spPr>
        <p:txBody>
          <a:bodyPr spcFirstLastPara="1" wrap="square" lIns="45700" tIns="45700" rIns="45700" bIns="45700" anchor="b" anchorCtr="0">
            <a:normAutofit/>
          </a:bodyPr>
          <a:lstStyle/>
          <a:p>
            <a:pPr marL="0" lvl="0" indent="0" algn="ctr" rtl="0">
              <a:lnSpc>
                <a:spcPct val="90000"/>
              </a:lnSpc>
              <a:spcBef>
                <a:spcPts val="0"/>
              </a:spcBef>
              <a:spcAft>
                <a:spcPts val="0"/>
              </a:spcAft>
              <a:buClr>
                <a:srgbClr val="000000"/>
              </a:buClr>
              <a:buSzPts val="4000"/>
              <a:buFont typeface="Arial"/>
              <a:buNone/>
            </a:pPr>
            <a:endParaRPr dirty="0"/>
          </a:p>
          <a:p>
            <a:pPr marL="0" lvl="0" indent="0" algn="ctr" rtl="0">
              <a:lnSpc>
                <a:spcPct val="90000"/>
              </a:lnSpc>
              <a:spcBef>
                <a:spcPts val="0"/>
              </a:spcBef>
              <a:spcAft>
                <a:spcPts val="0"/>
              </a:spcAft>
              <a:buClr>
                <a:srgbClr val="000000"/>
              </a:buClr>
              <a:buSzPts val="4000"/>
              <a:buFont typeface="Arial"/>
              <a:buNone/>
            </a:pPr>
            <a:endParaRPr dirty="0"/>
          </a:p>
          <a:p>
            <a:pPr marL="0" lvl="0" indent="0" algn="ctr" rtl="0">
              <a:lnSpc>
                <a:spcPct val="90000"/>
              </a:lnSpc>
              <a:spcBef>
                <a:spcPts val="0"/>
              </a:spcBef>
              <a:spcAft>
                <a:spcPts val="0"/>
              </a:spcAft>
              <a:buClr>
                <a:srgbClr val="000000"/>
              </a:buClr>
              <a:buSzPts val="2900"/>
              <a:buFont typeface="Arial"/>
              <a:buNone/>
            </a:pPr>
            <a:r>
              <a:rPr lang="en-US" sz="2900" b="0" dirty="0">
                <a:latin typeface="Arial"/>
                <a:ea typeface="Arial"/>
                <a:cs typeface="Arial"/>
                <a:sym typeface="Arial"/>
              </a:rPr>
              <a:t>Title: Housing Price Predictions with Multiple Linear Regression</a:t>
            </a:r>
            <a:endParaRPr dirty="0"/>
          </a:p>
        </p:txBody>
      </p:sp>
      <p:sp>
        <p:nvSpPr>
          <p:cNvPr id="93" name="Google Shape;93;p1"/>
          <p:cNvSpPr txBox="1"/>
          <p:nvPr/>
        </p:nvSpPr>
        <p:spPr>
          <a:xfrm>
            <a:off x="501472" y="5740549"/>
            <a:ext cx="7795260" cy="300042"/>
          </a:xfrm>
          <a:prstGeom prst="rect">
            <a:avLst/>
          </a:prstGeom>
          <a:noFill/>
          <a:ln>
            <a:noFill/>
          </a:ln>
        </p:spPr>
        <p:txBody>
          <a:bodyPr spcFirstLastPara="1" wrap="square" lIns="45700" tIns="45700" rIns="45700" bIns="45700" anchor="t" anchorCtr="0">
            <a:spAutoFit/>
          </a:bodyPr>
          <a:lstStyle/>
          <a:p>
            <a:pPr marL="0" marR="0" lvl="0" indent="0" algn="l" rtl="0">
              <a:lnSpc>
                <a:spcPct val="90000"/>
              </a:lnSpc>
              <a:spcBef>
                <a:spcPts val="0"/>
              </a:spcBef>
              <a:spcAft>
                <a:spcPts val="0"/>
              </a:spcAft>
              <a:buClr>
                <a:srgbClr val="000000"/>
              </a:buClr>
              <a:buSzPts val="1500"/>
              <a:buFont typeface="Arial"/>
              <a:buNone/>
            </a:pPr>
            <a:r>
              <a:rPr lang="en-US" sz="1500" b="0" i="0" u="none" strike="noStrike" cap="none" dirty="0">
                <a:solidFill>
                  <a:srgbClr val="000000"/>
                </a:solidFill>
                <a:latin typeface="Arial"/>
                <a:ea typeface="Arial"/>
                <a:cs typeface="Arial"/>
                <a:sym typeface="Arial"/>
              </a:rPr>
              <a:t>Author: Laine Beatty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Analysis and Results</a:t>
            </a:r>
            <a:endParaRPr/>
          </a:p>
        </p:txBody>
      </p:sp>
      <p:sp>
        <p:nvSpPr>
          <p:cNvPr id="145" name="Google Shape;145;p8"/>
          <p:cNvSpPr txBox="1">
            <a:spLocks noGrp="1"/>
          </p:cNvSpPr>
          <p:nvPr>
            <p:ph type="sldNum" idx="4294967295"/>
          </p:nvPr>
        </p:nvSpPr>
        <p:spPr>
          <a:xfrm>
            <a:off x="4451785" y="6356351"/>
            <a:ext cx="384910"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10</a:t>
            </a:fld>
            <a:endParaRPr dirty="0"/>
          </a:p>
        </p:txBody>
      </p:sp>
      <p:sp>
        <p:nvSpPr>
          <p:cNvPr id="146" name="Google Shape;146;p8"/>
          <p:cNvSpPr txBox="1">
            <a:spLocks noGrp="1"/>
          </p:cNvSpPr>
          <p:nvPr>
            <p:ph type="body" idx="1"/>
          </p:nvPr>
        </p:nvSpPr>
        <p:spPr>
          <a:xfrm>
            <a:off x="606341" y="706043"/>
            <a:ext cx="7931316" cy="2169505"/>
          </a:xfrm>
          <a:prstGeom prst="rect">
            <a:avLst/>
          </a:prstGeom>
          <a:noFill/>
          <a:ln>
            <a:noFill/>
          </a:ln>
        </p:spPr>
        <p:txBody>
          <a:bodyPr spcFirstLastPara="1" wrap="square" lIns="45700" tIns="45700" rIns="45700" bIns="45700" anchor="t" anchorCtr="0">
            <a:normAutofit lnSpcReduction="10000"/>
          </a:bodyPr>
          <a:lstStyle/>
          <a:p>
            <a:pPr marL="0" lvl="0" indent="0" algn="ctr" rtl="0">
              <a:lnSpc>
                <a:spcPct val="110000"/>
              </a:lnSpc>
              <a:spcBef>
                <a:spcPts val="0"/>
              </a:spcBef>
              <a:spcAft>
                <a:spcPts val="0"/>
              </a:spcAft>
              <a:buClr>
                <a:srgbClr val="000000"/>
              </a:buClr>
              <a:buSzPts val="1800"/>
              <a:buNone/>
            </a:pPr>
            <a:r>
              <a:rPr lang="en-US" sz="1800" b="1" dirty="0">
                <a:latin typeface="Arial"/>
                <a:ea typeface="Arial"/>
                <a:cs typeface="Arial"/>
                <a:sym typeface="Arial"/>
              </a:rPr>
              <a:t>Model 2</a:t>
            </a:r>
            <a:endParaRPr lang="en-US" sz="1800" dirty="0">
              <a:latin typeface="Arial"/>
              <a:ea typeface="Arial"/>
              <a:cs typeface="Arial"/>
              <a:sym typeface="Arial"/>
            </a:endParaRPr>
          </a:p>
          <a:p>
            <a:pPr marL="0" lvl="0" indent="0" algn="ctr"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rtl="0">
              <a:lnSpc>
                <a:spcPct val="110000"/>
              </a:lnSpc>
              <a:spcBef>
                <a:spcPts val="0"/>
              </a:spcBef>
              <a:spcAft>
                <a:spcPts val="0"/>
              </a:spcAft>
              <a:buClr>
                <a:srgbClr val="000000"/>
              </a:buClr>
              <a:buSzPts val="1800"/>
              <a:buNone/>
            </a:pPr>
            <a:r>
              <a:rPr lang="en-US" sz="1800" dirty="0">
                <a:latin typeface="Arial"/>
                <a:cs typeface="Arial"/>
                <a:sym typeface="Arial"/>
              </a:rPr>
              <a:t>Correlation threshold: 0.35</a:t>
            </a:r>
          </a:p>
          <a:p>
            <a:pPr marL="0" lvl="0" indent="0" rtl="0">
              <a:lnSpc>
                <a:spcPct val="110000"/>
              </a:lnSpc>
              <a:spcBef>
                <a:spcPts val="0"/>
              </a:spcBef>
              <a:spcAft>
                <a:spcPts val="0"/>
              </a:spcAft>
              <a:buClr>
                <a:srgbClr val="000000"/>
              </a:buClr>
              <a:buSzPts val="1800"/>
              <a:buNone/>
            </a:pPr>
            <a:r>
              <a:rPr lang="en-US" sz="1800" dirty="0">
                <a:latin typeface="Arial"/>
                <a:cs typeface="Arial"/>
                <a:sym typeface="Arial"/>
              </a:rPr>
              <a:t>Number of predictor variables: 19</a:t>
            </a:r>
          </a:p>
          <a:p>
            <a:pPr marL="0" lvl="0" indent="0"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rtl="0">
              <a:lnSpc>
                <a:spcPct val="110000"/>
              </a:lnSpc>
              <a:spcBef>
                <a:spcPts val="0"/>
              </a:spcBef>
              <a:spcAft>
                <a:spcPts val="0"/>
              </a:spcAft>
              <a:buClr>
                <a:srgbClr val="000000"/>
              </a:buClr>
              <a:buSzPts val="1800"/>
              <a:buNone/>
            </a:pPr>
            <a:r>
              <a:rPr lang="en-US" sz="1800" dirty="0">
                <a:latin typeface="Arial"/>
                <a:cs typeface="Arial"/>
                <a:sym typeface="Arial"/>
              </a:rPr>
              <a:t>Training score: 0.921</a:t>
            </a:r>
          </a:p>
          <a:p>
            <a:pPr marL="0" lvl="0" indent="0" rtl="0">
              <a:lnSpc>
                <a:spcPct val="110000"/>
              </a:lnSpc>
              <a:spcBef>
                <a:spcPts val="0"/>
              </a:spcBef>
              <a:spcAft>
                <a:spcPts val="0"/>
              </a:spcAft>
              <a:buClr>
                <a:srgbClr val="000000"/>
              </a:buClr>
              <a:buSzPts val="1800"/>
              <a:buNone/>
            </a:pPr>
            <a:r>
              <a:rPr lang="en-US" sz="1800" dirty="0">
                <a:latin typeface="Arial"/>
                <a:cs typeface="Arial"/>
                <a:sym typeface="Arial"/>
              </a:rPr>
              <a:t>Validation score: 0.782</a:t>
            </a:r>
          </a:p>
        </p:txBody>
      </p:sp>
      <p:pic>
        <p:nvPicPr>
          <p:cNvPr id="4" name="Picture 3">
            <a:extLst>
              <a:ext uri="{FF2B5EF4-FFF2-40B4-BE49-F238E27FC236}">
                <a16:creationId xmlns:a16="http://schemas.microsoft.com/office/drawing/2014/main" id="{123C62D4-F86F-FF17-10FE-88D5E2B38FE6}"/>
              </a:ext>
            </a:extLst>
          </p:cNvPr>
          <p:cNvPicPr>
            <a:picLocks noChangeAspect="1"/>
          </p:cNvPicPr>
          <p:nvPr/>
        </p:nvPicPr>
        <p:blipFill>
          <a:blip r:embed="rId3"/>
          <a:stretch>
            <a:fillRect/>
          </a:stretch>
        </p:blipFill>
        <p:spPr>
          <a:xfrm>
            <a:off x="5297445" y="1393781"/>
            <a:ext cx="3419167" cy="4070437"/>
          </a:xfrm>
          <a:prstGeom prst="rect">
            <a:avLst/>
          </a:prstGeom>
        </p:spPr>
      </p:pic>
      <p:pic>
        <p:nvPicPr>
          <p:cNvPr id="7" name="Picture 6">
            <a:extLst>
              <a:ext uri="{FF2B5EF4-FFF2-40B4-BE49-F238E27FC236}">
                <a16:creationId xmlns:a16="http://schemas.microsoft.com/office/drawing/2014/main" id="{D6EEC88B-75B5-256E-1808-B3BFEDDF78C5}"/>
              </a:ext>
            </a:extLst>
          </p:cNvPr>
          <p:cNvPicPr>
            <a:picLocks noChangeAspect="1"/>
          </p:cNvPicPr>
          <p:nvPr/>
        </p:nvPicPr>
        <p:blipFill>
          <a:blip r:embed="rId4"/>
          <a:stretch>
            <a:fillRect/>
          </a:stretch>
        </p:blipFill>
        <p:spPr>
          <a:xfrm>
            <a:off x="88297" y="3014876"/>
            <a:ext cx="5030193" cy="3202147"/>
          </a:xfrm>
          <a:prstGeom prst="rect">
            <a:avLst/>
          </a:prstGeom>
        </p:spPr>
      </p:pic>
    </p:spTree>
    <p:extLst>
      <p:ext uri="{BB962C8B-B14F-4D97-AF65-F5344CB8AC3E}">
        <p14:creationId xmlns:p14="http://schemas.microsoft.com/office/powerpoint/2010/main" val="1098564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Analysis and Results</a:t>
            </a:r>
            <a:endParaRPr/>
          </a:p>
        </p:txBody>
      </p:sp>
      <p:sp>
        <p:nvSpPr>
          <p:cNvPr id="145" name="Google Shape;145;p8"/>
          <p:cNvSpPr txBox="1">
            <a:spLocks noGrp="1"/>
          </p:cNvSpPr>
          <p:nvPr>
            <p:ph type="sldNum" idx="4294967295"/>
          </p:nvPr>
        </p:nvSpPr>
        <p:spPr>
          <a:xfrm>
            <a:off x="4451785" y="6356351"/>
            <a:ext cx="384910"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11</a:t>
            </a:fld>
            <a:endParaRPr/>
          </a:p>
        </p:txBody>
      </p:sp>
      <p:sp>
        <p:nvSpPr>
          <p:cNvPr id="146" name="Google Shape;146;p8"/>
          <p:cNvSpPr txBox="1">
            <a:spLocks noGrp="1"/>
          </p:cNvSpPr>
          <p:nvPr>
            <p:ph type="body" idx="1"/>
          </p:nvPr>
        </p:nvSpPr>
        <p:spPr>
          <a:xfrm>
            <a:off x="606341" y="706043"/>
            <a:ext cx="7931316" cy="2169505"/>
          </a:xfrm>
          <a:prstGeom prst="rect">
            <a:avLst/>
          </a:prstGeom>
          <a:noFill/>
          <a:ln>
            <a:noFill/>
          </a:ln>
        </p:spPr>
        <p:txBody>
          <a:bodyPr spcFirstLastPara="1" wrap="square" lIns="45700" tIns="45700" rIns="45700" bIns="45700" anchor="t" anchorCtr="0">
            <a:normAutofit lnSpcReduction="10000"/>
          </a:bodyPr>
          <a:lstStyle/>
          <a:p>
            <a:pPr marL="0" lvl="0" indent="0" algn="ctr" rtl="0">
              <a:lnSpc>
                <a:spcPct val="110000"/>
              </a:lnSpc>
              <a:spcBef>
                <a:spcPts val="0"/>
              </a:spcBef>
              <a:spcAft>
                <a:spcPts val="0"/>
              </a:spcAft>
              <a:buClr>
                <a:srgbClr val="000000"/>
              </a:buClr>
              <a:buSzPts val="1800"/>
              <a:buNone/>
            </a:pPr>
            <a:r>
              <a:rPr lang="en-US" sz="1800" b="1" dirty="0">
                <a:latin typeface="Arial"/>
                <a:ea typeface="Arial"/>
                <a:cs typeface="Arial"/>
                <a:sym typeface="Arial"/>
              </a:rPr>
              <a:t>Model 3</a:t>
            </a:r>
            <a:endParaRPr lang="en-US" sz="1800" dirty="0">
              <a:latin typeface="Arial"/>
              <a:ea typeface="Arial"/>
              <a:cs typeface="Arial"/>
              <a:sym typeface="Arial"/>
            </a:endParaRPr>
          </a:p>
          <a:p>
            <a:pPr marL="0" lvl="0" indent="0" algn="ctr"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rtl="0">
              <a:lnSpc>
                <a:spcPct val="110000"/>
              </a:lnSpc>
              <a:spcBef>
                <a:spcPts val="0"/>
              </a:spcBef>
              <a:spcAft>
                <a:spcPts val="0"/>
              </a:spcAft>
              <a:buClr>
                <a:srgbClr val="000000"/>
              </a:buClr>
              <a:buSzPts val="1800"/>
              <a:buNone/>
            </a:pPr>
            <a:r>
              <a:rPr lang="en-US" sz="1800" dirty="0">
                <a:latin typeface="Arial"/>
                <a:cs typeface="Arial"/>
                <a:sym typeface="Arial"/>
              </a:rPr>
              <a:t>Correlation threshold: 0.65</a:t>
            </a:r>
          </a:p>
          <a:p>
            <a:pPr marL="0" lvl="0" indent="0" rtl="0">
              <a:lnSpc>
                <a:spcPct val="110000"/>
              </a:lnSpc>
              <a:spcBef>
                <a:spcPts val="0"/>
              </a:spcBef>
              <a:spcAft>
                <a:spcPts val="0"/>
              </a:spcAft>
              <a:buClr>
                <a:srgbClr val="000000"/>
              </a:buClr>
              <a:buSzPts val="1800"/>
              <a:buNone/>
            </a:pPr>
            <a:r>
              <a:rPr lang="en-US" sz="1800" dirty="0">
                <a:latin typeface="Arial"/>
                <a:cs typeface="Arial"/>
                <a:sym typeface="Arial"/>
              </a:rPr>
              <a:t>Number of predictor variables: 8</a:t>
            </a:r>
          </a:p>
          <a:p>
            <a:pPr marL="0" lvl="0" indent="0"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rtl="0">
              <a:lnSpc>
                <a:spcPct val="110000"/>
              </a:lnSpc>
              <a:spcBef>
                <a:spcPts val="0"/>
              </a:spcBef>
              <a:spcAft>
                <a:spcPts val="0"/>
              </a:spcAft>
              <a:buClr>
                <a:srgbClr val="000000"/>
              </a:buClr>
              <a:buSzPts val="1800"/>
              <a:buNone/>
            </a:pPr>
            <a:r>
              <a:rPr lang="en-US" sz="1800" dirty="0">
                <a:latin typeface="Arial"/>
                <a:cs typeface="Arial"/>
                <a:sym typeface="Arial"/>
              </a:rPr>
              <a:t>Training score: 0.871</a:t>
            </a:r>
          </a:p>
          <a:p>
            <a:pPr marL="0" lvl="0" indent="0" rtl="0">
              <a:lnSpc>
                <a:spcPct val="110000"/>
              </a:lnSpc>
              <a:spcBef>
                <a:spcPts val="0"/>
              </a:spcBef>
              <a:spcAft>
                <a:spcPts val="0"/>
              </a:spcAft>
              <a:buClr>
                <a:srgbClr val="000000"/>
              </a:buClr>
              <a:buSzPts val="1800"/>
              <a:buNone/>
            </a:pPr>
            <a:r>
              <a:rPr lang="en-US" sz="1800" dirty="0">
                <a:latin typeface="Arial"/>
                <a:cs typeface="Arial"/>
                <a:sym typeface="Arial"/>
              </a:rPr>
              <a:t>Validation score: 0.741</a:t>
            </a:r>
          </a:p>
        </p:txBody>
      </p:sp>
      <p:pic>
        <p:nvPicPr>
          <p:cNvPr id="4" name="Picture 3">
            <a:extLst>
              <a:ext uri="{FF2B5EF4-FFF2-40B4-BE49-F238E27FC236}">
                <a16:creationId xmlns:a16="http://schemas.microsoft.com/office/drawing/2014/main" id="{1971C8FB-465B-1AF0-F7C9-2ADBF24C337F}"/>
              </a:ext>
            </a:extLst>
          </p:cNvPr>
          <p:cNvPicPr>
            <a:picLocks noChangeAspect="1"/>
          </p:cNvPicPr>
          <p:nvPr/>
        </p:nvPicPr>
        <p:blipFill>
          <a:blip r:embed="rId3"/>
          <a:stretch>
            <a:fillRect/>
          </a:stretch>
        </p:blipFill>
        <p:spPr>
          <a:xfrm>
            <a:off x="5266329" y="1349293"/>
            <a:ext cx="3577373" cy="2169504"/>
          </a:xfrm>
          <a:prstGeom prst="rect">
            <a:avLst/>
          </a:prstGeom>
        </p:spPr>
      </p:pic>
      <p:pic>
        <p:nvPicPr>
          <p:cNvPr id="7" name="Picture 6">
            <a:extLst>
              <a:ext uri="{FF2B5EF4-FFF2-40B4-BE49-F238E27FC236}">
                <a16:creationId xmlns:a16="http://schemas.microsoft.com/office/drawing/2014/main" id="{48C921AB-C03A-32BB-8C93-C97F4E2214F4}"/>
              </a:ext>
            </a:extLst>
          </p:cNvPr>
          <p:cNvPicPr>
            <a:picLocks noChangeAspect="1"/>
          </p:cNvPicPr>
          <p:nvPr/>
        </p:nvPicPr>
        <p:blipFill>
          <a:blip r:embed="rId4"/>
          <a:stretch>
            <a:fillRect/>
          </a:stretch>
        </p:blipFill>
        <p:spPr>
          <a:xfrm>
            <a:off x="300298" y="2987653"/>
            <a:ext cx="4953352" cy="3164304"/>
          </a:xfrm>
          <a:prstGeom prst="rect">
            <a:avLst/>
          </a:prstGeom>
        </p:spPr>
      </p:pic>
    </p:spTree>
    <p:extLst>
      <p:ext uri="{BB962C8B-B14F-4D97-AF65-F5344CB8AC3E}">
        <p14:creationId xmlns:p14="http://schemas.microsoft.com/office/powerpoint/2010/main" val="831535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Verification</a:t>
            </a:r>
            <a:endParaRPr/>
          </a:p>
        </p:txBody>
      </p:sp>
      <p:sp>
        <p:nvSpPr>
          <p:cNvPr id="153" name="Google Shape;153;p9"/>
          <p:cNvSpPr txBox="1">
            <a:spLocks noGrp="1"/>
          </p:cNvSpPr>
          <p:nvPr>
            <p:ph type="sldNum" idx="4294967295"/>
          </p:nvPr>
        </p:nvSpPr>
        <p:spPr>
          <a:xfrm>
            <a:off x="4455245" y="6356351"/>
            <a:ext cx="477701"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12</a:t>
            </a:fld>
            <a:endParaRPr/>
          </a:p>
        </p:txBody>
      </p:sp>
      <p:sp>
        <p:nvSpPr>
          <p:cNvPr id="154" name="Google Shape;154;p9"/>
          <p:cNvSpPr txBox="1">
            <a:spLocks noGrp="1"/>
          </p:cNvSpPr>
          <p:nvPr>
            <p:ph type="body" idx="1"/>
          </p:nvPr>
        </p:nvSpPr>
        <p:spPr>
          <a:xfrm>
            <a:off x="606342" y="732612"/>
            <a:ext cx="7931316" cy="3117493"/>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The models achieved similar results between the training and validation steps. Model 3, with the lowest number of predictor variables, achieved the lowest training and validation scores. Model 2, with the highest number of predictor variables, achieved the highest training and validation scores.</a:t>
            </a: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r>
              <a:rPr lang="en-US" sz="1800" dirty="0">
                <a:latin typeface="Arial"/>
                <a:cs typeface="Arial"/>
                <a:sym typeface="Arial"/>
              </a:rPr>
              <a:t>The testing score for Model 2, 0.846, was higher than the validation score, but lower than the initial training score. This is the expected result of machine learning algorithms achieving higher training metrics as they fit the given data, with validation and testing scores dependent on the level of over- or underfitting.</a:t>
            </a:r>
            <a:endParaRPr dirty="0"/>
          </a:p>
        </p:txBody>
      </p:sp>
      <p:pic>
        <p:nvPicPr>
          <p:cNvPr id="3" name="Picture 2">
            <a:extLst>
              <a:ext uri="{FF2B5EF4-FFF2-40B4-BE49-F238E27FC236}">
                <a16:creationId xmlns:a16="http://schemas.microsoft.com/office/drawing/2014/main" id="{AE9EB908-31F5-A703-5D14-6F4538271A8C}"/>
              </a:ext>
            </a:extLst>
          </p:cNvPr>
          <p:cNvPicPr>
            <a:picLocks noChangeAspect="1"/>
          </p:cNvPicPr>
          <p:nvPr/>
        </p:nvPicPr>
        <p:blipFill>
          <a:blip r:embed="rId3"/>
          <a:stretch>
            <a:fillRect/>
          </a:stretch>
        </p:blipFill>
        <p:spPr>
          <a:xfrm>
            <a:off x="2057817" y="3693600"/>
            <a:ext cx="4794856" cy="303204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Conclusion</a:t>
            </a:r>
            <a:endParaRPr/>
          </a:p>
        </p:txBody>
      </p:sp>
      <p:sp>
        <p:nvSpPr>
          <p:cNvPr id="161" name="Google Shape;161;p10"/>
          <p:cNvSpPr txBox="1">
            <a:spLocks noGrp="1"/>
          </p:cNvSpPr>
          <p:nvPr>
            <p:ph type="sldNum" idx="4294967295"/>
          </p:nvPr>
        </p:nvSpPr>
        <p:spPr>
          <a:xfrm>
            <a:off x="4400663" y="6356351"/>
            <a:ext cx="34267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13</a:t>
            </a:fld>
            <a:endParaRPr/>
          </a:p>
        </p:txBody>
      </p:sp>
      <p:sp>
        <p:nvSpPr>
          <p:cNvPr id="162" name="Google Shape;162;p10"/>
          <p:cNvSpPr txBox="1">
            <a:spLocks noGrp="1"/>
          </p:cNvSpPr>
          <p:nvPr>
            <p:ph type="body" idx="1"/>
          </p:nvPr>
        </p:nvSpPr>
        <p:spPr>
          <a:xfrm>
            <a:off x="667252" y="1370286"/>
            <a:ext cx="7931316" cy="4148199"/>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The model with the lowest correlation threshold and highest number of predictor variables was able to achieve the highest </a:t>
            </a:r>
            <a:r>
              <a:rPr lang="en-US" sz="1800" b="1" i="1" dirty="0">
                <a:latin typeface="Arial"/>
                <a:ea typeface="Arial"/>
                <a:cs typeface="Arial"/>
                <a:sym typeface="Arial"/>
              </a:rPr>
              <a:t>R</a:t>
            </a:r>
            <a:r>
              <a:rPr lang="en-US" sz="1800" b="1" i="1" baseline="30000" dirty="0">
                <a:latin typeface="Arial"/>
                <a:ea typeface="Arial"/>
                <a:cs typeface="Arial"/>
                <a:sym typeface="Arial"/>
              </a:rPr>
              <a:t>2</a:t>
            </a:r>
            <a:r>
              <a:rPr lang="en-US" sz="1800" dirty="0">
                <a:latin typeface="Arial"/>
                <a:ea typeface="Arial"/>
                <a:cs typeface="Arial"/>
                <a:sym typeface="Arial"/>
              </a:rPr>
              <a:t>. These results may not apply to other machine learning algorithms or scoring metrics due to issues such as multicollinearity among the independent variables.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1"/>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References</a:t>
            </a:r>
            <a:endParaRPr/>
          </a:p>
        </p:txBody>
      </p:sp>
      <p:sp>
        <p:nvSpPr>
          <p:cNvPr id="169" name="Google Shape;169;p11"/>
          <p:cNvSpPr txBox="1">
            <a:spLocks noGrp="1"/>
          </p:cNvSpPr>
          <p:nvPr>
            <p:ph type="sldNum" idx="4294967295"/>
          </p:nvPr>
        </p:nvSpPr>
        <p:spPr>
          <a:xfrm>
            <a:off x="4421703" y="6356351"/>
            <a:ext cx="535307" cy="369291"/>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14</a:t>
            </a:fld>
            <a:endParaRPr dirty="0"/>
          </a:p>
        </p:txBody>
      </p:sp>
      <p:sp>
        <p:nvSpPr>
          <p:cNvPr id="170" name="Google Shape;170;p11"/>
          <p:cNvSpPr txBox="1">
            <a:spLocks noGrp="1"/>
          </p:cNvSpPr>
          <p:nvPr>
            <p:ph type="body" idx="1"/>
          </p:nvPr>
        </p:nvSpPr>
        <p:spPr>
          <a:xfrm>
            <a:off x="667252" y="1370286"/>
            <a:ext cx="7931316" cy="4148199"/>
          </a:xfrm>
          <a:prstGeom prst="rect">
            <a:avLst/>
          </a:prstGeom>
          <a:noFill/>
          <a:ln>
            <a:noFill/>
          </a:ln>
        </p:spPr>
        <p:txBody>
          <a:bodyPr spcFirstLastPara="1" wrap="square" lIns="45700" tIns="45700" rIns="45700" bIns="45700" anchor="t" anchorCtr="0">
            <a:normAutofit/>
          </a:bodyPr>
          <a:lstStyle/>
          <a:p>
            <a:pPr marL="0" lvl="0" indent="0" algn="l" rtl="0">
              <a:lnSpc>
                <a:spcPct val="99000"/>
              </a:lnSpc>
              <a:spcBef>
                <a:spcPts val="0"/>
              </a:spcBef>
              <a:spcAft>
                <a:spcPts val="0"/>
              </a:spcAft>
              <a:buClr>
                <a:srgbClr val="000000"/>
              </a:buClr>
              <a:buSzPts val="1800"/>
              <a:buNone/>
            </a:pPr>
            <a:r>
              <a:rPr lang="en-US" sz="1800" b="1" dirty="0" err="1">
                <a:latin typeface="Arial"/>
                <a:ea typeface="Arial"/>
                <a:cs typeface="Arial"/>
                <a:sym typeface="Arial"/>
              </a:rPr>
              <a:t>Pedregosa</a:t>
            </a:r>
            <a:r>
              <a:rPr lang="en-US" sz="1800" b="1" dirty="0">
                <a:latin typeface="Arial"/>
                <a:ea typeface="Arial"/>
                <a:cs typeface="Arial"/>
                <a:sym typeface="Arial"/>
              </a:rPr>
              <a:t>, F., et al. “Linear Models - Scikit-Learn 1.2.1 Documentation.” Scikit-learn: Machine Learning in Python. February 7, 2023. https://scikit-learn.org/stable/modules/linear_model.html.</a:t>
            </a:r>
          </a:p>
          <a:p>
            <a:pPr marL="0" lvl="0" indent="0" algn="l" rtl="0">
              <a:lnSpc>
                <a:spcPct val="99000"/>
              </a:lnSpc>
              <a:spcBef>
                <a:spcPts val="0"/>
              </a:spcBef>
              <a:spcAft>
                <a:spcPts val="0"/>
              </a:spcAft>
              <a:buClr>
                <a:srgbClr val="000000"/>
              </a:buClr>
              <a:buSzPts val="1800"/>
              <a:buNone/>
            </a:pPr>
            <a:endParaRPr lang="en-US" sz="1800" b="1" dirty="0">
              <a:latin typeface="Arial"/>
              <a:ea typeface="Arial"/>
              <a:cs typeface="Arial"/>
              <a:sym typeface="Arial"/>
            </a:endParaRPr>
          </a:p>
          <a:p>
            <a:pPr marL="0" lvl="0" indent="0" algn="l" rtl="0">
              <a:lnSpc>
                <a:spcPct val="99000"/>
              </a:lnSpc>
              <a:spcBef>
                <a:spcPts val="0"/>
              </a:spcBef>
              <a:spcAft>
                <a:spcPts val="0"/>
              </a:spcAft>
              <a:buClr>
                <a:srgbClr val="000000"/>
              </a:buClr>
              <a:buSzPts val="1800"/>
              <a:buNone/>
            </a:pPr>
            <a:r>
              <a:rPr lang="en-US" sz="1800" b="1" dirty="0" err="1">
                <a:latin typeface="Arial"/>
                <a:ea typeface="Arial"/>
                <a:cs typeface="Arial"/>
                <a:sym typeface="Arial"/>
              </a:rPr>
              <a:t>Pedregosa</a:t>
            </a:r>
            <a:r>
              <a:rPr lang="en-US" sz="1800" b="1" dirty="0">
                <a:latin typeface="Arial"/>
                <a:ea typeface="Arial"/>
                <a:cs typeface="Arial"/>
                <a:sym typeface="Arial"/>
              </a:rPr>
              <a:t>, F., et al. “Scikit-learn: Machine Learning in Python.” Journal of Machine Learning Research Volume 12 (2011): 2825-2830.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Introduction</a:t>
            </a:r>
            <a:endParaRPr/>
          </a:p>
        </p:txBody>
      </p:sp>
      <p:sp>
        <p:nvSpPr>
          <p:cNvPr id="99" name="Google Shape;99;p2"/>
          <p:cNvSpPr txBox="1">
            <a:spLocks noGrp="1"/>
          </p:cNvSpPr>
          <p:nvPr>
            <p:ph type="sldNum" idx="4294967295"/>
          </p:nvPr>
        </p:nvSpPr>
        <p:spPr>
          <a:xfrm>
            <a:off x="4456083" y="6356351"/>
            <a:ext cx="231833"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2</a:t>
            </a:fld>
            <a:endParaRPr/>
          </a:p>
        </p:txBody>
      </p:sp>
      <p:sp>
        <p:nvSpPr>
          <p:cNvPr id="100" name="Google Shape;100;p2"/>
          <p:cNvSpPr txBox="1">
            <a:spLocks noGrp="1"/>
          </p:cNvSpPr>
          <p:nvPr>
            <p:ph type="body" idx="1"/>
          </p:nvPr>
        </p:nvSpPr>
        <p:spPr>
          <a:xfrm>
            <a:off x="667252" y="1370286"/>
            <a:ext cx="7931316" cy="4148199"/>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b="0" i="0" u="none" strike="noStrike" cap="none" dirty="0">
                <a:solidFill>
                  <a:srgbClr val="000000"/>
                </a:solidFill>
                <a:latin typeface="Arial"/>
                <a:ea typeface="Arial"/>
                <a:cs typeface="Arial"/>
                <a:sym typeface="Arial"/>
              </a:rPr>
              <a:t>The goal of this analysis was to select the most accurate multiple linear regression model for housing price predictions. </a:t>
            </a: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r>
              <a:rPr lang="en-US" sz="1800" b="0" i="0" u="none" strike="noStrike" cap="none" dirty="0">
                <a:solidFill>
                  <a:srgbClr val="000000"/>
                </a:solidFill>
                <a:latin typeface="Arial"/>
                <a:ea typeface="Arial"/>
                <a:cs typeface="Arial"/>
                <a:sym typeface="Arial"/>
              </a:rPr>
              <a:t>Correlation thresholds: 0.50, 0.65, 0.35</a:t>
            </a:r>
          </a:p>
          <a:p>
            <a:pPr marL="0" lvl="0" indent="0" algn="l" rtl="0">
              <a:lnSpc>
                <a:spcPct val="110000"/>
              </a:lnSpc>
              <a:spcBef>
                <a:spcPts val="0"/>
              </a:spcBef>
              <a:spcAft>
                <a:spcPts val="0"/>
              </a:spcAft>
              <a:buClr>
                <a:srgbClr val="000000"/>
              </a:buClr>
              <a:buSzPts val="1800"/>
              <a:buNone/>
            </a:pPr>
            <a:endParaRPr lang="en-US" sz="1800" b="0" i="0" u="none" strike="noStrike" cap="none" dirty="0">
              <a:solidFill>
                <a:srgbClr val="000000"/>
              </a:solidFill>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Number of predictor variables: 12, 19, 8</a:t>
            </a:r>
            <a:endParaRPr lang="en-US" sz="1800" b="0" i="0" u="none" strike="noStrike" cap="none" dirty="0">
              <a:solidFill>
                <a:srgbClr val="000000"/>
              </a:solidFill>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r>
              <a:rPr lang="en-US" sz="1800" b="0" i="0" u="none" strike="noStrike" cap="none" dirty="0">
                <a:solidFill>
                  <a:srgbClr val="000000"/>
                </a:solidFill>
                <a:latin typeface="Arial"/>
                <a:ea typeface="Arial"/>
                <a:cs typeface="Arial"/>
                <a:sym typeface="Arial"/>
              </a:rPr>
              <a:t>All linear regression models used the correlation with sale price as the basis for the selection of predictor variables.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The Data</a:t>
            </a:r>
            <a:endParaRPr/>
          </a:p>
        </p:txBody>
      </p:sp>
      <p:sp>
        <p:nvSpPr>
          <p:cNvPr id="107" name="Google Shape;107;p3"/>
          <p:cNvSpPr txBox="1">
            <a:spLocks noGrp="1"/>
          </p:cNvSpPr>
          <p:nvPr>
            <p:ph type="sldNum" idx="4294967295"/>
          </p:nvPr>
        </p:nvSpPr>
        <p:spPr>
          <a:xfrm>
            <a:off x="4456865" y="6356351"/>
            <a:ext cx="230270"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3</a:t>
            </a:fld>
            <a:endParaRPr/>
          </a:p>
        </p:txBody>
      </p:sp>
      <p:sp>
        <p:nvSpPr>
          <p:cNvPr id="108" name="Google Shape;108;p3"/>
          <p:cNvSpPr txBox="1">
            <a:spLocks noGrp="1"/>
          </p:cNvSpPr>
          <p:nvPr>
            <p:ph type="body" idx="1"/>
          </p:nvPr>
        </p:nvSpPr>
        <p:spPr>
          <a:xfrm>
            <a:off x="606342" y="1354901"/>
            <a:ext cx="7931316" cy="4148198"/>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b="1" dirty="0">
                <a:latin typeface="Arial"/>
                <a:ea typeface="Arial"/>
                <a:cs typeface="Arial"/>
                <a:sym typeface="Arial"/>
              </a:rPr>
              <a:t>Data description:</a:t>
            </a: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 Training File: houseSmallData.csv</a:t>
            </a:r>
          </a:p>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 Testing File: jtest.csv</a:t>
            </a:r>
          </a:p>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 Source: Emeritus</a:t>
            </a: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The training and testing data sets each include 100 observations with 81 fields. The fields include one identification column, 79 features and the target variable, sale price.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Exploration</a:t>
            </a:r>
            <a:endParaRPr/>
          </a:p>
        </p:txBody>
      </p:sp>
      <p:sp>
        <p:nvSpPr>
          <p:cNvPr id="115" name="Google Shape;115;p4"/>
          <p:cNvSpPr txBox="1">
            <a:spLocks noGrp="1"/>
          </p:cNvSpPr>
          <p:nvPr>
            <p:ph type="body" idx="1"/>
          </p:nvPr>
        </p:nvSpPr>
        <p:spPr>
          <a:xfrm>
            <a:off x="628650" y="1321653"/>
            <a:ext cx="7886700" cy="63624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800"/>
              <a:buNone/>
            </a:pPr>
            <a:r>
              <a:rPr lang="en-US" sz="1800" dirty="0">
                <a:latin typeface="Arial"/>
                <a:ea typeface="Arial"/>
                <a:cs typeface="Arial"/>
                <a:sym typeface="Arial"/>
              </a:rPr>
              <a:t>The target variable, sale price, approximately follows a log-normal distribution.</a:t>
            </a:r>
            <a:endParaRPr sz="1800" dirty="0">
              <a:latin typeface="Arial"/>
              <a:ea typeface="Arial"/>
              <a:cs typeface="Arial"/>
              <a:sym typeface="Arial"/>
            </a:endParaRPr>
          </a:p>
        </p:txBody>
      </p:sp>
      <p:sp>
        <p:nvSpPr>
          <p:cNvPr id="116" name="Google Shape;116;p4"/>
          <p:cNvSpPr txBox="1">
            <a:spLocks noGrp="1"/>
          </p:cNvSpPr>
          <p:nvPr>
            <p:ph type="sldNum" idx="4294967295"/>
          </p:nvPr>
        </p:nvSpPr>
        <p:spPr>
          <a:xfrm>
            <a:off x="4455358" y="6356351"/>
            <a:ext cx="23328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4</a:t>
            </a:fld>
            <a:endParaRPr/>
          </a:p>
        </p:txBody>
      </p:sp>
      <p:pic>
        <p:nvPicPr>
          <p:cNvPr id="3" name="Picture 2">
            <a:extLst>
              <a:ext uri="{FF2B5EF4-FFF2-40B4-BE49-F238E27FC236}">
                <a16:creationId xmlns:a16="http://schemas.microsoft.com/office/drawing/2014/main" id="{DFEB87CA-2914-B150-7078-236A1C8871BD}"/>
              </a:ext>
            </a:extLst>
          </p:cNvPr>
          <p:cNvPicPr>
            <a:picLocks noChangeAspect="1"/>
          </p:cNvPicPr>
          <p:nvPr/>
        </p:nvPicPr>
        <p:blipFill>
          <a:blip r:embed="rId3"/>
          <a:stretch>
            <a:fillRect/>
          </a:stretch>
        </p:blipFill>
        <p:spPr>
          <a:xfrm>
            <a:off x="1039028" y="1957893"/>
            <a:ext cx="6832660" cy="438514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Exploration</a:t>
            </a:r>
            <a:endParaRPr/>
          </a:p>
        </p:txBody>
      </p:sp>
      <p:sp>
        <p:nvSpPr>
          <p:cNvPr id="115" name="Google Shape;115;p4"/>
          <p:cNvSpPr txBox="1">
            <a:spLocks noGrp="1"/>
          </p:cNvSpPr>
          <p:nvPr>
            <p:ph type="body" idx="1"/>
          </p:nvPr>
        </p:nvSpPr>
        <p:spPr>
          <a:xfrm>
            <a:off x="628650" y="1321652"/>
            <a:ext cx="7886700" cy="657755"/>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800"/>
              <a:buNone/>
            </a:pPr>
            <a:r>
              <a:rPr lang="en-US" sz="1800" dirty="0">
                <a:latin typeface="Arial"/>
                <a:ea typeface="Arial"/>
                <a:cs typeface="Arial"/>
                <a:sym typeface="Arial"/>
              </a:rPr>
              <a:t>The sale price has a strong correlation with variables such as overall quality and a weaker correlation with variables such as the construction year.</a:t>
            </a:r>
            <a:endParaRPr sz="1800" dirty="0">
              <a:latin typeface="Arial"/>
              <a:ea typeface="Arial"/>
              <a:cs typeface="Arial"/>
              <a:sym typeface="Arial"/>
            </a:endParaRPr>
          </a:p>
        </p:txBody>
      </p:sp>
      <p:sp>
        <p:nvSpPr>
          <p:cNvPr id="116" name="Google Shape;116;p4"/>
          <p:cNvSpPr txBox="1">
            <a:spLocks noGrp="1"/>
          </p:cNvSpPr>
          <p:nvPr>
            <p:ph type="sldNum" idx="4294967295"/>
          </p:nvPr>
        </p:nvSpPr>
        <p:spPr>
          <a:xfrm>
            <a:off x="4455358" y="6356351"/>
            <a:ext cx="23328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5</a:t>
            </a:fld>
            <a:endParaRPr/>
          </a:p>
        </p:txBody>
      </p:sp>
      <p:pic>
        <p:nvPicPr>
          <p:cNvPr id="3" name="Picture 2">
            <a:extLst>
              <a:ext uri="{FF2B5EF4-FFF2-40B4-BE49-F238E27FC236}">
                <a16:creationId xmlns:a16="http://schemas.microsoft.com/office/drawing/2014/main" id="{2F1209D7-651B-147C-6752-935F29336E34}"/>
              </a:ext>
            </a:extLst>
          </p:cNvPr>
          <p:cNvPicPr>
            <a:picLocks noChangeAspect="1"/>
          </p:cNvPicPr>
          <p:nvPr/>
        </p:nvPicPr>
        <p:blipFill>
          <a:blip r:embed="rId3"/>
          <a:stretch>
            <a:fillRect/>
          </a:stretch>
        </p:blipFill>
        <p:spPr>
          <a:xfrm>
            <a:off x="487387" y="2934219"/>
            <a:ext cx="4086795" cy="2467319"/>
          </a:xfrm>
          <a:prstGeom prst="rect">
            <a:avLst/>
          </a:prstGeom>
        </p:spPr>
      </p:pic>
      <p:pic>
        <p:nvPicPr>
          <p:cNvPr id="5" name="Picture 4">
            <a:extLst>
              <a:ext uri="{FF2B5EF4-FFF2-40B4-BE49-F238E27FC236}">
                <a16:creationId xmlns:a16="http://schemas.microsoft.com/office/drawing/2014/main" id="{C394B5AD-7FC5-2532-A8A0-8B11A8E4401C}"/>
              </a:ext>
            </a:extLst>
          </p:cNvPr>
          <p:cNvPicPr>
            <a:picLocks noChangeAspect="1"/>
          </p:cNvPicPr>
          <p:nvPr/>
        </p:nvPicPr>
        <p:blipFill>
          <a:blip r:embed="rId4"/>
          <a:stretch>
            <a:fillRect/>
          </a:stretch>
        </p:blipFill>
        <p:spPr>
          <a:xfrm>
            <a:off x="4741292" y="2943745"/>
            <a:ext cx="3915321" cy="2457793"/>
          </a:xfrm>
          <a:prstGeom prst="rect">
            <a:avLst/>
          </a:prstGeom>
        </p:spPr>
      </p:pic>
    </p:spTree>
    <p:extLst>
      <p:ext uri="{BB962C8B-B14F-4D97-AF65-F5344CB8AC3E}">
        <p14:creationId xmlns:p14="http://schemas.microsoft.com/office/powerpoint/2010/main" val="1814893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Preparation</a:t>
            </a:r>
            <a:endParaRPr/>
          </a:p>
        </p:txBody>
      </p:sp>
      <p:sp>
        <p:nvSpPr>
          <p:cNvPr id="123" name="Google Shape;123;p5"/>
          <p:cNvSpPr txBox="1">
            <a:spLocks noGrp="1"/>
          </p:cNvSpPr>
          <p:nvPr>
            <p:ph type="sldNum" idx="4294967295"/>
          </p:nvPr>
        </p:nvSpPr>
        <p:spPr>
          <a:xfrm>
            <a:off x="4459543" y="6356351"/>
            <a:ext cx="22491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6</a:t>
            </a:fld>
            <a:endParaRPr/>
          </a:p>
        </p:txBody>
      </p:sp>
      <p:sp>
        <p:nvSpPr>
          <p:cNvPr id="124" name="Google Shape;124;p5"/>
          <p:cNvSpPr txBox="1">
            <a:spLocks noGrp="1"/>
          </p:cNvSpPr>
          <p:nvPr>
            <p:ph type="body" idx="1"/>
          </p:nvPr>
        </p:nvSpPr>
        <p:spPr>
          <a:xfrm>
            <a:off x="606342" y="1354901"/>
            <a:ext cx="7931316" cy="2786793"/>
          </a:xfrm>
          <a:prstGeom prst="rect">
            <a:avLst/>
          </a:prstGeom>
          <a:noFill/>
          <a:ln>
            <a:noFill/>
          </a:ln>
        </p:spPr>
        <p:txBody>
          <a:bodyPr spcFirstLastPara="1" wrap="square" lIns="45700" tIns="45700" rIns="45700" bIns="45700" anchor="t" anchorCtr="0">
            <a:normAutofit lnSpcReduction="10000"/>
          </a:bodyPr>
          <a:lstStyle/>
          <a:p>
            <a:pPr marL="0" lvl="0" indent="0" algn="l" rtl="0">
              <a:lnSpc>
                <a:spcPct val="110000"/>
              </a:lnSpc>
              <a:spcBef>
                <a:spcPts val="0"/>
              </a:spcBef>
              <a:spcAft>
                <a:spcPts val="0"/>
              </a:spcAft>
              <a:buClr>
                <a:srgbClr val="000000"/>
              </a:buClr>
              <a:buSzPts val="1800"/>
              <a:buNone/>
            </a:pPr>
            <a:r>
              <a:rPr lang="en-US" sz="1800" b="0" i="0" u="none" strike="noStrike" cap="none" dirty="0">
                <a:solidFill>
                  <a:srgbClr val="000000"/>
                </a:solidFill>
                <a:latin typeface="Arial"/>
                <a:ea typeface="Arial"/>
                <a:cs typeface="Arial"/>
                <a:sym typeface="Arial"/>
              </a:rPr>
              <a:t>Because a linear regression model requires continuous predictor and target variables, all categorical features were removed from consideration.</a:t>
            </a: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r>
              <a:rPr lang="en-US" sz="1800" dirty="0">
                <a:latin typeface="Arial"/>
                <a:cs typeface="Arial"/>
                <a:sym typeface="Arial"/>
              </a:rPr>
              <a:t>Pool quality, pool area due to missing values. ‘Id’ was removed from consideration due to the lack of relationship with sale price.</a:t>
            </a: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r>
              <a:rPr lang="en-US" sz="1800" dirty="0">
                <a:latin typeface="Arial"/>
                <a:cs typeface="Arial"/>
                <a:sym typeface="Arial"/>
              </a:rPr>
              <a:t>The training data was divided into training and validation sets with 75 and 25 observations, respectively. The log transformation of sale price was used to achieve an approximately normal distribution for the target variable.</a:t>
            </a:r>
            <a:endParaRPr lang="en-US" dirty="0"/>
          </a:p>
        </p:txBody>
      </p:sp>
      <p:pic>
        <p:nvPicPr>
          <p:cNvPr id="3" name="Picture 2">
            <a:extLst>
              <a:ext uri="{FF2B5EF4-FFF2-40B4-BE49-F238E27FC236}">
                <a16:creationId xmlns:a16="http://schemas.microsoft.com/office/drawing/2014/main" id="{65D5F628-51BD-14F5-57C4-B8081F7429A8}"/>
              </a:ext>
            </a:extLst>
          </p:cNvPr>
          <p:cNvPicPr>
            <a:picLocks noChangeAspect="1"/>
          </p:cNvPicPr>
          <p:nvPr/>
        </p:nvPicPr>
        <p:blipFill>
          <a:blip r:embed="rId3"/>
          <a:stretch>
            <a:fillRect/>
          </a:stretch>
        </p:blipFill>
        <p:spPr>
          <a:xfrm>
            <a:off x="2611435" y="3890037"/>
            <a:ext cx="3696216" cy="24958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Correlation</a:t>
            </a:r>
            <a:endParaRPr/>
          </a:p>
        </p:txBody>
      </p:sp>
      <p:sp>
        <p:nvSpPr>
          <p:cNvPr id="131" name="Google Shape;131;p6"/>
          <p:cNvSpPr txBox="1">
            <a:spLocks noGrp="1"/>
          </p:cNvSpPr>
          <p:nvPr>
            <p:ph type="body" idx="1"/>
          </p:nvPr>
        </p:nvSpPr>
        <p:spPr>
          <a:xfrm>
            <a:off x="628650" y="1253331"/>
            <a:ext cx="7886700" cy="1285474"/>
          </a:xfrm>
          <a:prstGeom prst="rect">
            <a:avLst/>
          </a:prstGeom>
          <a:noFill/>
          <a:ln>
            <a:noFill/>
          </a:ln>
        </p:spPr>
        <p:txBody>
          <a:bodyPr spcFirstLastPara="1" wrap="square" lIns="45700" tIns="45700" rIns="45700" bIns="45700" anchor="t" anchorCtr="0">
            <a:normAutofit lnSpcReduction="10000"/>
          </a:bodyPr>
          <a:lstStyle/>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The three sets of predictor variables were selected based on correlation thresholds of 0.5, 0.65 and 0.35. The 8 variables with the highest correlation to sale price showed some multicollinearity that would likely be removed in models based on statistical significance.</a:t>
            </a:r>
            <a:endParaRPr lang="en-US" dirty="0"/>
          </a:p>
        </p:txBody>
      </p:sp>
      <p:pic>
        <p:nvPicPr>
          <p:cNvPr id="3" name="Picture 2">
            <a:extLst>
              <a:ext uri="{FF2B5EF4-FFF2-40B4-BE49-F238E27FC236}">
                <a16:creationId xmlns:a16="http://schemas.microsoft.com/office/drawing/2014/main" id="{EA3D56B1-E8D0-80CC-D6BD-662569210214}"/>
              </a:ext>
            </a:extLst>
          </p:cNvPr>
          <p:cNvPicPr>
            <a:picLocks noChangeAspect="1"/>
          </p:cNvPicPr>
          <p:nvPr/>
        </p:nvPicPr>
        <p:blipFill>
          <a:blip r:embed="rId3"/>
          <a:stretch>
            <a:fillRect/>
          </a:stretch>
        </p:blipFill>
        <p:spPr>
          <a:xfrm>
            <a:off x="1785621" y="2434212"/>
            <a:ext cx="5572757" cy="424014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Project Description</a:t>
            </a:r>
            <a:endParaRPr/>
          </a:p>
        </p:txBody>
      </p:sp>
      <p:sp>
        <p:nvSpPr>
          <p:cNvPr id="137" name="Google Shape;137;p7"/>
          <p:cNvSpPr txBox="1">
            <a:spLocks noGrp="1"/>
          </p:cNvSpPr>
          <p:nvPr>
            <p:ph type="sldNum" idx="4294967295"/>
          </p:nvPr>
        </p:nvSpPr>
        <p:spPr>
          <a:xfrm>
            <a:off x="4462499" y="6356351"/>
            <a:ext cx="218998"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8</a:t>
            </a:fld>
            <a:endParaRPr/>
          </a:p>
        </p:txBody>
      </p:sp>
      <p:sp>
        <p:nvSpPr>
          <p:cNvPr id="138" name="Google Shape;138;p7"/>
          <p:cNvSpPr txBox="1">
            <a:spLocks noGrp="1"/>
          </p:cNvSpPr>
          <p:nvPr>
            <p:ph type="body" idx="1"/>
          </p:nvPr>
        </p:nvSpPr>
        <p:spPr>
          <a:xfrm>
            <a:off x="606342" y="1354901"/>
            <a:ext cx="7931316" cy="4148198"/>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b="0" i="0" u="none" strike="noStrike" cap="none" dirty="0">
                <a:solidFill>
                  <a:srgbClr val="000000"/>
                </a:solidFill>
                <a:latin typeface="Arial"/>
                <a:ea typeface="Arial"/>
                <a:cs typeface="Arial"/>
                <a:sym typeface="Arial"/>
              </a:rPr>
              <a:t>All models used multiple linear regression to predict sale price based on the selected predictor variables.</a:t>
            </a: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r>
              <a:rPr lang="en-US" sz="1800" b="0" i="0" u="none" strike="noStrike" cap="none" dirty="0">
                <a:solidFill>
                  <a:srgbClr val="000000"/>
                </a:solidFill>
                <a:latin typeface="Arial"/>
                <a:ea typeface="Arial"/>
                <a:cs typeface="Arial"/>
                <a:sym typeface="Arial"/>
              </a:rPr>
              <a:t>Based on the provided variable selection method of correlation with the target variable, this analysis identifies the approximate optimal correlation threshold for variable selection. The three models used sets of predictor variables based on sale price correlation thresholds of 0.5, 0.65 and 0.35. These thresholds resulted in sets of 12, 19 and 8 predictor variables, respectively.</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Analysis and Results</a:t>
            </a:r>
            <a:endParaRPr/>
          </a:p>
        </p:txBody>
      </p:sp>
      <p:sp>
        <p:nvSpPr>
          <p:cNvPr id="145" name="Google Shape;145;p8"/>
          <p:cNvSpPr txBox="1">
            <a:spLocks noGrp="1"/>
          </p:cNvSpPr>
          <p:nvPr>
            <p:ph type="sldNum" idx="4294967295"/>
          </p:nvPr>
        </p:nvSpPr>
        <p:spPr>
          <a:xfrm>
            <a:off x="4451785" y="6356351"/>
            <a:ext cx="240428"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9</a:t>
            </a:fld>
            <a:endParaRPr/>
          </a:p>
        </p:txBody>
      </p:sp>
      <p:sp>
        <p:nvSpPr>
          <p:cNvPr id="146" name="Google Shape;146;p8"/>
          <p:cNvSpPr txBox="1">
            <a:spLocks noGrp="1"/>
          </p:cNvSpPr>
          <p:nvPr>
            <p:ph type="body" idx="1"/>
          </p:nvPr>
        </p:nvSpPr>
        <p:spPr>
          <a:xfrm>
            <a:off x="606341" y="706043"/>
            <a:ext cx="7931316" cy="2169505"/>
          </a:xfrm>
          <a:prstGeom prst="rect">
            <a:avLst/>
          </a:prstGeom>
          <a:noFill/>
          <a:ln>
            <a:noFill/>
          </a:ln>
        </p:spPr>
        <p:txBody>
          <a:bodyPr spcFirstLastPara="1" wrap="square" lIns="45700" tIns="45700" rIns="45700" bIns="45700" anchor="t" anchorCtr="0">
            <a:normAutofit lnSpcReduction="10000"/>
          </a:bodyPr>
          <a:lstStyle/>
          <a:p>
            <a:pPr marL="0" lvl="0" indent="0" algn="ctr" rtl="0">
              <a:lnSpc>
                <a:spcPct val="110000"/>
              </a:lnSpc>
              <a:spcBef>
                <a:spcPts val="0"/>
              </a:spcBef>
              <a:spcAft>
                <a:spcPts val="0"/>
              </a:spcAft>
              <a:buClr>
                <a:srgbClr val="000000"/>
              </a:buClr>
              <a:buSzPts val="1800"/>
              <a:buNone/>
            </a:pPr>
            <a:r>
              <a:rPr lang="en-US" sz="1800" b="1" dirty="0">
                <a:latin typeface="Arial"/>
                <a:ea typeface="Arial"/>
                <a:cs typeface="Arial"/>
                <a:sym typeface="Arial"/>
              </a:rPr>
              <a:t>Model 1</a:t>
            </a:r>
            <a:endParaRPr lang="en-US" sz="1800" dirty="0">
              <a:latin typeface="Arial"/>
              <a:ea typeface="Arial"/>
              <a:cs typeface="Arial"/>
              <a:sym typeface="Arial"/>
            </a:endParaRPr>
          </a:p>
          <a:p>
            <a:pPr marL="0" lvl="0" indent="0" algn="ctr"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rtl="0">
              <a:lnSpc>
                <a:spcPct val="110000"/>
              </a:lnSpc>
              <a:spcBef>
                <a:spcPts val="0"/>
              </a:spcBef>
              <a:spcAft>
                <a:spcPts val="0"/>
              </a:spcAft>
              <a:buClr>
                <a:srgbClr val="000000"/>
              </a:buClr>
              <a:buSzPts val="1800"/>
              <a:buNone/>
            </a:pPr>
            <a:r>
              <a:rPr lang="en-US" sz="1800" dirty="0">
                <a:latin typeface="Arial"/>
                <a:cs typeface="Arial"/>
                <a:sym typeface="Arial"/>
              </a:rPr>
              <a:t>Correlation threshold: 0.50</a:t>
            </a:r>
          </a:p>
          <a:p>
            <a:pPr marL="0" lvl="0" indent="0" rtl="0">
              <a:lnSpc>
                <a:spcPct val="110000"/>
              </a:lnSpc>
              <a:spcBef>
                <a:spcPts val="0"/>
              </a:spcBef>
              <a:spcAft>
                <a:spcPts val="0"/>
              </a:spcAft>
              <a:buClr>
                <a:srgbClr val="000000"/>
              </a:buClr>
              <a:buSzPts val="1800"/>
              <a:buNone/>
            </a:pPr>
            <a:r>
              <a:rPr lang="en-US" sz="1800" dirty="0">
                <a:latin typeface="Arial"/>
                <a:cs typeface="Arial"/>
                <a:sym typeface="Arial"/>
              </a:rPr>
              <a:t>Number of predictor variables: 12</a:t>
            </a:r>
          </a:p>
          <a:p>
            <a:pPr marL="0" lvl="0" indent="0"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rtl="0">
              <a:lnSpc>
                <a:spcPct val="110000"/>
              </a:lnSpc>
              <a:spcBef>
                <a:spcPts val="0"/>
              </a:spcBef>
              <a:spcAft>
                <a:spcPts val="0"/>
              </a:spcAft>
              <a:buClr>
                <a:srgbClr val="000000"/>
              </a:buClr>
              <a:buSzPts val="1800"/>
              <a:buNone/>
            </a:pPr>
            <a:r>
              <a:rPr lang="en-US" sz="1800" dirty="0">
                <a:latin typeface="Arial"/>
                <a:cs typeface="Arial"/>
                <a:sym typeface="Arial"/>
              </a:rPr>
              <a:t>Training score: 0.890</a:t>
            </a:r>
          </a:p>
          <a:p>
            <a:pPr marL="0" lvl="0" indent="0" rtl="0">
              <a:lnSpc>
                <a:spcPct val="110000"/>
              </a:lnSpc>
              <a:spcBef>
                <a:spcPts val="0"/>
              </a:spcBef>
              <a:spcAft>
                <a:spcPts val="0"/>
              </a:spcAft>
              <a:buClr>
                <a:srgbClr val="000000"/>
              </a:buClr>
              <a:buSzPts val="1800"/>
              <a:buNone/>
            </a:pPr>
            <a:r>
              <a:rPr lang="en-US" sz="1800" dirty="0">
                <a:latin typeface="Arial"/>
                <a:cs typeface="Arial"/>
                <a:sym typeface="Arial"/>
              </a:rPr>
              <a:t>Validation score: 0.770</a:t>
            </a:r>
          </a:p>
        </p:txBody>
      </p:sp>
      <p:pic>
        <p:nvPicPr>
          <p:cNvPr id="3" name="Picture 2">
            <a:extLst>
              <a:ext uri="{FF2B5EF4-FFF2-40B4-BE49-F238E27FC236}">
                <a16:creationId xmlns:a16="http://schemas.microsoft.com/office/drawing/2014/main" id="{6A777B58-EBE5-06DB-8852-CFDCFC3FB54E}"/>
              </a:ext>
            </a:extLst>
          </p:cNvPr>
          <p:cNvPicPr>
            <a:picLocks noChangeAspect="1"/>
          </p:cNvPicPr>
          <p:nvPr/>
        </p:nvPicPr>
        <p:blipFill>
          <a:blip r:embed="rId3"/>
          <a:stretch>
            <a:fillRect/>
          </a:stretch>
        </p:blipFill>
        <p:spPr>
          <a:xfrm>
            <a:off x="5430089" y="1919328"/>
            <a:ext cx="3544062" cy="2850902"/>
          </a:xfrm>
          <a:prstGeom prst="rect">
            <a:avLst/>
          </a:prstGeom>
        </p:spPr>
      </p:pic>
      <p:pic>
        <p:nvPicPr>
          <p:cNvPr id="5" name="Picture 4">
            <a:extLst>
              <a:ext uri="{FF2B5EF4-FFF2-40B4-BE49-F238E27FC236}">
                <a16:creationId xmlns:a16="http://schemas.microsoft.com/office/drawing/2014/main" id="{A6D96E86-8E0F-834A-0EE8-27289F208966}"/>
              </a:ext>
            </a:extLst>
          </p:cNvPr>
          <p:cNvPicPr>
            <a:picLocks noChangeAspect="1"/>
          </p:cNvPicPr>
          <p:nvPr/>
        </p:nvPicPr>
        <p:blipFill>
          <a:blip r:embed="rId4"/>
          <a:stretch>
            <a:fillRect/>
          </a:stretch>
        </p:blipFill>
        <p:spPr>
          <a:xfrm>
            <a:off x="312330" y="3129961"/>
            <a:ext cx="4823747" cy="297197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688</Words>
  <Application>Microsoft Office PowerPoint</Application>
  <PresentationFormat>On-screen Show (4:3)</PresentationFormat>
  <Paragraphs>82</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Georgia</vt:lpstr>
      <vt:lpstr>Office Theme</vt:lpstr>
      <vt:lpstr>  Title: Housing Price Predictions with Multiple Linear Regression</vt:lpstr>
      <vt:lpstr>Introduction</vt:lpstr>
      <vt:lpstr>The Data</vt:lpstr>
      <vt:lpstr>Data Exploration</vt:lpstr>
      <vt:lpstr>Data Exploration</vt:lpstr>
      <vt:lpstr>Data Preparation</vt:lpstr>
      <vt:lpstr>Correlation</vt:lpstr>
      <vt:lpstr>Project Description</vt:lpstr>
      <vt:lpstr>Analysis and Results</vt:lpstr>
      <vt:lpstr>Analysis and Results</vt:lpstr>
      <vt:lpstr>Analysis and Results</vt:lpstr>
      <vt:lpstr>Verification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Title: Housing Price Predictions with Multiple Linear Regression</dc:title>
  <dc:creator>Britni Epstein</dc:creator>
  <cp:lastModifiedBy>L C</cp:lastModifiedBy>
  <cp:revision>1</cp:revision>
  <dcterms:modified xsi:type="dcterms:W3CDTF">2023-02-08T03:09:56Z</dcterms:modified>
</cp:coreProperties>
</file>