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1"/>
  </p:notesMasterIdLst>
  <p:handoutMasterIdLst>
    <p:handoutMasterId r:id="rId12"/>
  </p:handoutMasterIdLst>
  <p:sldIdLst>
    <p:sldId id="265" r:id="rId3"/>
    <p:sldId id="270" r:id="rId4"/>
    <p:sldId id="340" r:id="rId5"/>
    <p:sldId id="343" r:id="rId6"/>
    <p:sldId id="341" r:id="rId7"/>
    <p:sldId id="345" r:id="rId8"/>
    <p:sldId id="346" r:id="rId9"/>
    <p:sldId id="34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79E"/>
    <a:srgbClr val="003A69"/>
    <a:srgbClr val="FFFFFF"/>
    <a:srgbClr val="000000"/>
    <a:srgbClr val="0230AC"/>
    <a:srgbClr val="EC0B43"/>
    <a:srgbClr val="FF0434"/>
    <a:srgbClr val="CC3300"/>
    <a:srgbClr val="FF5669"/>
    <a:srgbClr val="FF74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8" autoAdjust="0"/>
    <p:restoredTop sz="92891" autoAdjust="0"/>
  </p:normalViewPr>
  <p:slideViewPr>
    <p:cSldViewPr snapToGrid="0" snapToObjects="1" showGuides="1">
      <p:cViewPr varScale="1">
        <p:scale>
          <a:sx n="93" d="100"/>
          <a:sy n="93" d="100"/>
        </p:scale>
        <p:origin x="798" y="66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0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4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16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45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9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86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8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49711C-DB87-6342-8123-FE7E39EB00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1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A7C2B0B-B320-420D-A967-DC1BDF58D8C9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3C9913D-E691-4C0E-A54B-31C88DB98B60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9D227C4-5DF1-41BB-B306-3AA13E793F1F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9287AEE-7C15-4CC6-8F28-601B937ECC42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FAD2831-BBBF-423D-9A68-85A85F7B200E}"/>
              </a:ext>
            </a:extLst>
          </p:cNvPr>
          <p:cNvSpPr txBox="1"/>
          <p:nvPr userDrawn="1"/>
        </p:nvSpPr>
        <p:spPr>
          <a:xfrm>
            <a:off x="8387255" y="4685512"/>
            <a:ext cx="59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143C1140-A3B1-43FB-88DD-4A5160684FB7}" type="slidenum">
              <a:rPr lang="ru-RU" smtClean="0"/>
              <a:pPr algn="r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xmlns="" id="{DB3548E4-C03B-4539-943F-4D34B51D909F}"/>
              </a:ext>
            </a:extLst>
          </p:cNvPr>
          <p:cNvSpPr txBox="1">
            <a:spLocks/>
          </p:cNvSpPr>
          <p:nvPr/>
        </p:nvSpPr>
        <p:spPr>
          <a:xfrm>
            <a:off x="457200" y="2351035"/>
            <a:ext cx="8229600" cy="10218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579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 smtClean="0">
                <a:solidFill>
                  <a:srgbClr val="00579E"/>
                </a:solidFill>
              </a:rPr>
              <a:t>Принятие решений в условиях неопределенности</a:t>
            </a:r>
            <a:endParaRPr lang="ru-RU" sz="2000" b="1" spc="-1" dirty="0">
              <a:solidFill>
                <a:srgbClr val="00579E"/>
              </a:solidFill>
              <a:latin typeface="Aria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xmlns="" id="{3E22FEA6-438B-4395-A553-98801890D475}"/>
              </a:ext>
            </a:extLst>
          </p:cNvPr>
          <p:cNvSpPr txBox="1">
            <a:spLocks/>
          </p:cNvSpPr>
          <p:nvPr/>
        </p:nvSpPr>
        <p:spPr>
          <a:xfrm>
            <a:off x="300057" y="4463954"/>
            <a:ext cx="8745054" cy="743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1800" dirty="0" smtClean="0">
                <a:solidFill>
                  <a:schemeClr val="bg1">
                    <a:lumMod val="95000"/>
                  </a:schemeClr>
                </a:solidFill>
              </a:rPr>
              <a:t>Потапова Ивана Алексеевича</a:t>
            </a:r>
            <a:endParaRPr 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xmlns="" id="{19A8DA81-38E7-4A3F-870F-67D074D86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142632"/>
            <a:ext cx="8229600" cy="620483"/>
          </a:xfrm>
        </p:spPr>
        <p:txBody>
          <a:bodyPr>
            <a:normAutofit/>
          </a:bodyPr>
          <a:lstStyle/>
          <a:p>
            <a:pPr algn="ctr"/>
            <a:r>
              <a:rPr lang="ru-RU" sz="2800" b="0" dirty="0">
                <a:solidFill>
                  <a:schemeClr val="bg1"/>
                </a:solidFill>
              </a:rPr>
              <a:t>Факультет цифровых трансформаций</a:t>
            </a:r>
            <a:endParaRPr lang="en-US" sz="2800" b="0" dirty="0">
              <a:solidFill>
                <a:schemeClr val="bg1"/>
              </a:solidFill>
            </a:endParaRPr>
          </a:p>
        </p:txBody>
      </p:sp>
      <p:sp>
        <p:nvSpPr>
          <p:cNvPr id="7" name="Заголовок 2">
            <a:extLst>
              <a:ext uri="{FF2B5EF4-FFF2-40B4-BE49-F238E27FC236}">
                <a16:creationId xmlns:a16="http://schemas.microsoft.com/office/drawing/2014/main" xmlns="" id="{A2CB20CA-B80A-42E8-866D-814514A6A27F}"/>
              </a:ext>
            </a:extLst>
          </p:cNvPr>
          <p:cNvSpPr txBox="1">
            <a:spLocks/>
          </p:cNvSpPr>
          <p:nvPr/>
        </p:nvSpPr>
        <p:spPr>
          <a:xfrm>
            <a:off x="557784" y="1746498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Отчет по практической работе </a:t>
            </a:r>
            <a:r>
              <a:rPr lang="ru-RU" sz="2000" b="0" dirty="0" smtClean="0">
                <a:solidFill>
                  <a:schemeClr val="bg1"/>
                </a:solidFill>
              </a:rPr>
              <a:t>№</a:t>
            </a:r>
            <a:r>
              <a:rPr lang="en-US" sz="2000" b="0" dirty="0" smtClean="0">
                <a:solidFill>
                  <a:schemeClr val="bg1"/>
                </a:solidFill>
              </a:rPr>
              <a:t> </a:t>
            </a:r>
            <a:r>
              <a:rPr lang="en-US" sz="2000" b="0" dirty="0" smtClean="0">
                <a:solidFill>
                  <a:schemeClr val="bg1"/>
                </a:solidFill>
              </a:rPr>
              <a:t>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9" name="Заголовок 2">
            <a:extLst>
              <a:ext uri="{FF2B5EF4-FFF2-40B4-BE49-F238E27FC236}">
                <a16:creationId xmlns:a16="http://schemas.microsoft.com/office/drawing/2014/main" xmlns="" id="{79C9A0F9-C6A9-490A-BC60-D50605F41327}"/>
              </a:ext>
            </a:extLst>
          </p:cNvPr>
          <p:cNvSpPr txBox="1">
            <a:spLocks/>
          </p:cNvSpPr>
          <p:nvPr/>
        </p:nvSpPr>
        <p:spPr>
          <a:xfrm>
            <a:off x="557784" y="415371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b="0" dirty="0">
                <a:solidFill>
                  <a:schemeClr val="bg1"/>
                </a:solidFill>
              </a:rPr>
              <a:t>Студента группы </a:t>
            </a:r>
            <a:r>
              <a:rPr lang="en-US" sz="2000" b="0" dirty="0" smtClean="0">
                <a:solidFill>
                  <a:schemeClr val="bg1"/>
                </a:solidFill>
              </a:rPr>
              <a:t>J42</a:t>
            </a:r>
            <a:r>
              <a:rPr lang="ru-RU" sz="2000" b="0" dirty="0" smtClean="0">
                <a:solidFill>
                  <a:schemeClr val="bg1"/>
                </a:solidFill>
              </a:rPr>
              <a:t>113</a:t>
            </a:r>
            <a:endParaRPr lang="en-US" sz="2000" b="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B5523EB-5418-4A6F-B4FE-0044261F18A3}"/>
              </a:ext>
            </a:extLst>
          </p:cNvPr>
          <p:cNvSpPr txBox="1"/>
          <p:nvPr/>
        </p:nvSpPr>
        <p:spPr>
          <a:xfrm>
            <a:off x="894145" y="3549846"/>
            <a:ext cx="75568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0" i="0" dirty="0">
                <a:solidFill>
                  <a:schemeClr val="bg1"/>
                </a:solidFill>
                <a:effectLst/>
                <a:latin typeface="OpenSans"/>
              </a:rPr>
              <a:t>По дисциплине: </a:t>
            </a:r>
            <a:r>
              <a:rPr lang="ru-RU" b="0" i="0" dirty="0">
                <a:solidFill>
                  <a:schemeClr val="bg1"/>
                </a:solidFill>
                <a:effectLst/>
                <a:latin typeface="OpenSans"/>
              </a:rPr>
              <a:t/>
            </a:r>
            <a:br>
              <a:rPr lang="ru-RU" b="0" i="0" dirty="0">
                <a:solidFill>
                  <a:schemeClr val="bg1"/>
                </a:solidFill>
                <a:effectLst/>
                <a:latin typeface="OpenSans"/>
              </a:rPr>
            </a:br>
            <a:r>
              <a:rPr lang="ru-RU" sz="1600" b="1" i="1" dirty="0">
                <a:solidFill>
                  <a:schemeClr val="bg1"/>
                </a:solidFill>
                <a:effectLst/>
                <a:latin typeface="OpenSans"/>
              </a:rPr>
              <a:t>Технологии поддержки принятия решений на финансовых рынках</a:t>
            </a:r>
            <a:endParaRPr lang="en-U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Цель работы и постановка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48A973AF-57A9-4C50-9A15-F4BD40663BD0}"/>
              </a:ext>
            </a:extLst>
          </p:cNvPr>
          <p:cNvSpPr txBox="1">
            <a:spLocks/>
          </p:cNvSpPr>
          <p:nvPr/>
        </p:nvSpPr>
        <p:spPr>
          <a:xfrm>
            <a:off x="73760" y="949983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900" b="1" dirty="0">
                <a:solidFill>
                  <a:srgbClr val="00579E"/>
                </a:solidFill>
              </a:rPr>
              <a:t>Целью </a:t>
            </a:r>
            <a:r>
              <a:rPr lang="ru-RU" sz="1900" dirty="0" smtClean="0">
                <a:solidFill>
                  <a:srgbClr val="000000"/>
                </a:solidFill>
              </a:rPr>
              <a:t>отработать навыки расчетов для выбора дискретной стратегии в случае неопределённости.</a:t>
            </a:r>
            <a:endParaRPr lang="ru-RU" sz="1900" dirty="0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xmlns="" id="{C24F04B9-E03C-4B72-8BC4-E5E800850209}"/>
              </a:ext>
            </a:extLst>
          </p:cNvPr>
          <p:cNvSpPr txBox="1">
            <a:spLocks/>
          </p:cNvSpPr>
          <p:nvPr/>
        </p:nvSpPr>
        <p:spPr>
          <a:xfrm>
            <a:off x="94308" y="1662168"/>
            <a:ext cx="6578430" cy="7837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1" dirty="0">
                <a:solidFill>
                  <a:srgbClr val="00579E"/>
                </a:solidFill>
              </a:rPr>
              <a:t>Постановка задачи</a:t>
            </a:r>
            <a:endParaRPr lang="en-US" sz="2400" b="1" dirty="0">
              <a:solidFill>
                <a:srgbClr val="00579E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362EDAD4-6AE3-487B-B5BD-D6467CCCDC45}"/>
              </a:ext>
            </a:extLst>
          </p:cNvPr>
          <p:cNvSpPr txBox="1">
            <a:spLocks/>
          </p:cNvSpPr>
          <p:nvPr/>
        </p:nvSpPr>
        <p:spPr>
          <a:xfrm>
            <a:off x="94307" y="2652078"/>
            <a:ext cx="8535890" cy="16329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dirty="0">
                <a:solidFill>
                  <a:srgbClr val="000000"/>
                </a:solidFill>
              </a:rPr>
              <a:t>Разработка на языке программирования высокого уровня (</a:t>
            </a:r>
            <a:r>
              <a:rPr lang="ru-RU" sz="2000" dirty="0" err="1">
                <a:solidFill>
                  <a:srgbClr val="000000"/>
                </a:solidFill>
              </a:rPr>
              <a:t>Python</a:t>
            </a:r>
            <a:r>
              <a:rPr lang="ru-RU" sz="2000" dirty="0">
                <a:solidFill>
                  <a:srgbClr val="000000"/>
                </a:solidFill>
              </a:rPr>
              <a:t>) </a:t>
            </a:r>
            <a:r>
              <a:rPr lang="ru-RU" sz="2000" dirty="0" smtClean="0">
                <a:solidFill>
                  <a:srgbClr val="000000"/>
                </a:solidFill>
              </a:rPr>
              <a:t>программу </a:t>
            </a:r>
            <a:r>
              <a:rPr lang="ru-RU" sz="2000" dirty="0">
                <a:solidFill>
                  <a:srgbClr val="000000"/>
                </a:solidFill>
              </a:rPr>
              <a:t>для ЭВМ, </a:t>
            </a:r>
            <a:r>
              <a:rPr lang="ru-RU" sz="2000" dirty="0" smtClean="0">
                <a:solidFill>
                  <a:srgbClr val="000000"/>
                </a:solidFill>
              </a:rPr>
              <a:t>на основе входной матрицы и дополнительных данных предлагает выбор по каждому из 5 критериев (</a:t>
            </a:r>
            <a:r>
              <a:rPr lang="ru-RU" sz="2000" dirty="0" err="1" smtClean="0">
                <a:solidFill>
                  <a:srgbClr val="000000"/>
                </a:solidFill>
              </a:rPr>
              <a:t>Вальда</a:t>
            </a:r>
            <a:r>
              <a:rPr lang="ru-RU" sz="2000" dirty="0" smtClean="0">
                <a:solidFill>
                  <a:srgbClr val="000000"/>
                </a:solidFill>
              </a:rPr>
              <a:t>, </a:t>
            </a:r>
            <a:r>
              <a:rPr lang="ru-RU" sz="2000" dirty="0" err="1" smtClean="0">
                <a:solidFill>
                  <a:srgbClr val="000000"/>
                </a:solidFill>
              </a:rPr>
              <a:t>Лапласса</a:t>
            </a:r>
            <a:r>
              <a:rPr lang="ru-RU" sz="2000" dirty="0" smtClean="0">
                <a:solidFill>
                  <a:srgbClr val="000000"/>
                </a:solidFill>
              </a:rPr>
              <a:t>, Байеса, Гурвица, </a:t>
            </a:r>
            <a:r>
              <a:rPr lang="ru-RU" sz="2000" dirty="0" err="1" smtClean="0">
                <a:solidFill>
                  <a:srgbClr val="000000"/>
                </a:solidFill>
              </a:rPr>
              <a:t>Сэвиджа</a:t>
            </a:r>
            <a:r>
              <a:rPr lang="ru-RU" sz="2000" dirty="0" smtClean="0">
                <a:solidFill>
                  <a:srgbClr val="000000"/>
                </a:solidFill>
              </a:rPr>
              <a:t>).</a:t>
            </a:r>
            <a:endParaRPr lang="ru-RU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6D020BA-2777-45DF-873F-47F8AD756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714" y="410656"/>
                <a:ext cx="8919722" cy="4058292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 lnSpcReduction="100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</a:t>
                </a:r>
                <a:r>
                  <a:rPr lang="en-US" sz="12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wald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():</a:t>
                </a:r>
                <a:endParaRPr lang="en-US" sz="1250" b="1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 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effect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matrix</a:t>
                </a:r>
                <a:r>
                  <a:rPr lang="ru-RU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payment matrix</a:t>
                </a:r>
                <a:r>
                  <a:rPr lang="ru-RU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recommended strategy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</a:t>
                </a:r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sz="125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unc>
                        <m:funcPr>
                          <m:ctrlP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50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2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2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2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  <m:r>
                                <a:rPr lang="en-US" sz="12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2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2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50" b="0" i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25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</a:t>
                </a:r>
                <a:r>
                  <a:rPr lang="en-US" sz="12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laplace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():</a:t>
                </a:r>
                <a:endParaRPr lang="en-US" sz="125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 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effect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matrix</a:t>
                </a:r>
                <a:r>
                  <a:rPr lang="ru-RU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payment matrix</a:t>
                </a:r>
                <a:r>
                  <a:rPr lang="ru-RU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recommended strategy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1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sz="1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sz="1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unc>
                        <m:funcPr>
                          <m:ctrlPr>
                            <a:rPr lang="en-US" sz="1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5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m</m:t>
                              </m:r>
                              <m:r>
                                <a:rPr lang="en-US" sz="12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𝑒𝑎𝑛</m:t>
                              </m:r>
                            </m:e>
                            <m:lim>
                              <m:r>
                                <a:rPr lang="en-US" sz="1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  <m:r>
                                <a:rPr lang="en-US" sz="1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2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2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2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</a:t>
                </a:r>
                <a:r>
                  <a:rPr lang="en-US" sz="1250" dirty="0" err="1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bayes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():</a:t>
                </a:r>
                <a:endParaRPr lang="en-US" sz="125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 </a:t>
                </a:r>
                <a:r>
                  <a:rPr lang="en-US" sz="125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effect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matrix</a:t>
                </a:r>
                <a:r>
                  <a:rPr lang="ru-RU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payment </a:t>
                </a:r>
                <a:r>
                  <a:rPr lang="en-US" sz="125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matrix), p: probabilities of states</a:t>
                </a:r>
                <a:endParaRPr lang="ru-RU" sz="12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recommended strategy </a:t>
                </a:r>
                <a:r>
                  <a:rPr lang="en-US" sz="125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1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sz="12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sz="12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sz="125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𝑗</m:t>
                          </m:r>
                          <m: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=1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2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2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25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𝑎</m:t>
                          </m:r>
                        </m:e>
                        <m:sub>
                          <m: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  <m: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r>
                            <a:rPr lang="en-US" sz="125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12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5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5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12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D020BA-2777-45DF-873F-47F8AD75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" y="410656"/>
                <a:ext cx="8919722" cy="4058292"/>
              </a:xfrm>
              <a:prstGeom prst="rect">
                <a:avLst/>
              </a:prstGeom>
              <a:blipFill rotWithShape="0">
                <a:blip r:embed="rId3"/>
                <a:stretch>
                  <a:fillRect l="-1504" b="-156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92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Алгоритм решения задачи</a:t>
            </a:r>
            <a:endParaRPr lang="en-US" sz="2500" b="1" dirty="0">
              <a:solidFill>
                <a:srgbClr val="0230A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id="{D6D020BA-2777-45DF-873F-47F8AD7560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483" y="282364"/>
                <a:ext cx="8846050" cy="3647325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200" b="0" i="0" kern="1200" baseline="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2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</a:t>
                </a:r>
                <a:r>
                  <a:rPr lang="en-US" sz="1200" dirty="0" err="1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hurwitz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():</a:t>
                </a:r>
                <a:endParaRPr lang="en-US" sz="12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 </a:t>
                </a:r>
                <a:r>
                  <a:rPr lang="en-US" sz="12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effect matrix</a:t>
                </a:r>
                <a:r>
                  <a:rPr lang="ru-RU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payment matrix</a:t>
                </a:r>
                <a:r>
                  <a:rPr lang="ru-RU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 lamb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share of </a:t>
                </a:r>
                <a:r>
                  <a:rPr lang="en-US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pessimism</a:t>
                </a:r>
                <a:r>
                  <a:rPr lang="ru-RU" sz="12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ru-RU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[0, 1]</m:t>
                    </m:r>
                  </m:oMath>
                </a14:m>
                <a:endParaRPr lang="ru-RU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 </a:t>
                </a:r>
                <a:r>
                  <a:rPr lang="en-US" sz="12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recommended strategy number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sz="10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sz="10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sz="105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𝑙𝑎𝑚𝑏</m:t>
                      </m:r>
                      <m:r>
                        <a:rPr lang="en-US" sz="105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 ∗ </m:t>
                      </m:r>
                      <m:func>
                        <m:funcPr>
                          <m:ctrlPr>
                            <a:rPr lang="en-US" sz="11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1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1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d>
                        <m:dPr>
                          <m:ctrlPr>
                            <a:rPr lang="en-US" sz="1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1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1−</m:t>
                          </m:r>
                          <m:r>
                            <a:rPr lang="en-US" sz="11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𝑙𝑎𝑚𝑏</m:t>
                          </m:r>
                        </m:e>
                      </m:d>
                      <m:r>
                        <a:rPr lang="en-US" sz="11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∗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m</m:t>
                              </m:r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11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115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 </a:t>
                </a:r>
                <a:r>
                  <a:rPr lang="en-US" sz="11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savage </a:t>
                </a:r>
                <a:r>
                  <a:rPr lang="en-US" sz="11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():</a:t>
                </a:r>
                <a:endParaRPr lang="en-US" sz="1100" b="1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 </a:t>
                </a:r>
                <a:r>
                  <a:rPr lang="en-US" sz="1100" i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lang="en-US" sz="11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effect matrix</a:t>
                </a:r>
                <a:r>
                  <a:rPr lang="ru-RU" sz="11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</a:t>
                </a:r>
                <a:r>
                  <a:rPr lang="en-US" sz="11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payment matrix</a:t>
                </a:r>
                <a:r>
                  <a:rPr lang="ru-RU" sz="11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sz="11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</a:t>
                </a:r>
                <a:r>
                  <a:rPr lang="en-US" sz="11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  <a:r>
                  <a:rPr lang="en-US" sz="1100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recommended strategy </a:t>
                </a:r>
                <a:r>
                  <a:rPr lang="en-US" sz="11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number</a:t>
                </a:r>
                <a:endParaRPr lang="ru-RU" sz="1100" dirty="0" smtClean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e>
                      <m:sub>
                        <m:r>
                          <a:rPr lang="en-US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  <m:r>
                          <a:rPr lang="en-US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r>
                          <a:rPr lang="en-US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sz="11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sz="1100" dirty="0" smtClean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𝑎𝑥</m:t>
                            </m:r>
                          </m:e>
                          <m:lim>
                            <m:r>
                              <a:rPr lang="en-US" sz="11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1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</m:t>
                            </m:r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𝑗</m:t>
                            </m:r>
                          </m:sub>
                        </m:sSub>
                      </m:e>
                    </m:func>
                  </m:oMath>
                </a14:m>
                <a:endParaRPr lang="en-US" sz="11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uncPr>
                        <m:fName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−</m:t>
                          </m:r>
                          <m:limLow>
                            <m:limLow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m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𝑎𝑥</m:t>
                              </m:r>
                            </m:e>
                            <m:lim>
                              <m:r>
                                <a:rPr lang="en-US" sz="1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,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1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1150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6D020BA-2777-45DF-873F-47F8AD756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83" y="282364"/>
                <a:ext cx="8846050" cy="3647325"/>
              </a:xfrm>
              <a:prstGeom prst="rect">
                <a:avLst/>
              </a:prstGeom>
              <a:blipFill rotWithShape="0">
                <a:blip r:embed="rId3"/>
                <a:stretch>
                  <a:fillRect l="-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26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1032203" y="649861"/>
            <a:ext cx="190002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Исходная задача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82193" y="3812405"/>
            <a:ext cx="8487681" cy="4642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rgbClr val="000000"/>
                </a:solidFill>
              </a:rPr>
              <a:t>Сравним решения, которые представлены в методичке, сделанные с помощью калькулятора, с работой собственной программы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203" y="919878"/>
            <a:ext cx="6138460" cy="270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44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Демонстрация работы программы</a:t>
            </a:r>
            <a:endParaRPr lang="en-US" sz="2500" b="1" dirty="0">
              <a:solidFill>
                <a:srgbClr val="0230AC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03" y="2951352"/>
            <a:ext cx="4207301" cy="356869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204588" y="2303166"/>
            <a:ext cx="5484279" cy="4303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>
                <a:solidFill>
                  <a:srgbClr val="000000"/>
                </a:solidFill>
              </a:rPr>
              <a:t>Результаты </a:t>
            </a:r>
            <a:r>
              <a:rPr lang="ru-RU" sz="1400" b="1" dirty="0" smtClean="0">
                <a:solidFill>
                  <a:srgbClr val="000000"/>
                </a:solidFill>
              </a:rPr>
              <a:t>из методички с помощью калькулятора: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130840" y="742742"/>
            <a:ext cx="2817843" cy="277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b="1" dirty="0" smtClean="0">
                <a:solidFill>
                  <a:srgbClr val="000000"/>
                </a:solidFill>
              </a:rPr>
              <a:t>Результаты работы </a:t>
            </a:r>
            <a:r>
              <a:rPr lang="ru-RU" sz="1400" b="1" dirty="0" smtClean="0">
                <a:solidFill>
                  <a:srgbClr val="000000"/>
                </a:solidFill>
              </a:rPr>
              <a:t>программы</a:t>
            </a:r>
            <a:r>
              <a:rPr lang="en-US" sz="1400" b="1" dirty="0">
                <a:solidFill>
                  <a:srgbClr val="000000"/>
                </a:solidFill>
              </a:rPr>
              <a:t>:</a:t>
            </a:r>
            <a:endParaRPr lang="en-US" sz="1400" b="1" dirty="0">
              <a:solidFill>
                <a:srgbClr val="000000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003" y="1564856"/>
            <a:ext cx="1019317" cy="51442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870" y="1562286"/>
            <a:ext cx="1209844" cy="47631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2903" y="1539357"/>
            <a:ext cx="1552792" cy="485843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8884" y="1530381"/>
            <a:ext cx="1790950" cy="457264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5582" y="1533707"/>
            <a:ext cx="1133633" cy="504895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204588" y="1184099"/>
            <a:ext cx="1370899" cy="277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 smtClean="0">
                <a:solidFill>
                  <a:srgbClr val="000000"/>
                </a:solidFill>
              </a:rPr>
              <a:t>Критерий </a:t>
            </a:r>
            <a:r>
              <a:rPr lang="ru-RU" sz="1200" dirty="0" err="1" smtClean="0">
                <a:solidFill>
                  <a:srgbClr val="000000"/>
                </a:solidFill>
              </a:rPr>
              <a:t>Вальда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1706361" y="1194122"/>
            <a:ext cx="1516861" cy="277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 smtClean="0">
                <a:solidFill>
                  <a:srgbClr val="000000"/>
                </a:solidFill>
              </a:rPr>
              <a:t>Критерий </a:t>
            </a:r>
            <a:r>
              <a:rPr lang="ru-RU" sz="1200" dirty="0" err="1" smtClean="0">
                <a:solidFill>
                  <a:srgbClr val="000000"/>
                </a:solidFill>
              </a:rPr>
              <a:t>Лапласса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3686015" y="1184098"/>
            <a:ext cx="1516861" cy="277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 smtClean="0">
                <a:solidFill>
                  <a:srgbClr val="000000"/>
                </a:solidFill>
              </a:rPr>
              <a:t>Критерий Байеса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5705928" y="1194121"/>
            <a:ext cx="1516861" cy="277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 smtClean="0">
                <a:solidFill>
                  <a:srgbClr val="000000"/>
                </a:solidFill>
              </a:rPr>
              <a:t>Критерий Гурвица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7620181" y="1184097"/>
            <a:ext cx="1516861" cy="2774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dirty="0" smtClean="0">
                <a:solidFill>
                  <a:srgbClr val="000000"/>
                </a:solidFill>
              </a:rPr>
              <a:t>Критерий </a:t>
            </a:r>
            <a:r>
              <a:rPr lang="ru-RU" sz="1200" dirty="0" err="1" smtClean="0">
                <a:solidFill>
                  <a:srgbClr val="000000"/>
                </a:solidFill>
              </a:rPr>
              <a:t>Сэвиджа</a:t>
            </a:r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322003" y="3565175"/>
            <a:ext cx="3750068" cy="4642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dirty="0" smtClean="0">
                <a:solidFill>
                  <a:srgbClr val="000000"/>
                </a:solidFill>
              </a:rPr>
              <a:t>Получены одинаковые результаты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70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 smtClean="0">
                <a:solidFill>
                  <a:srgbClr val="0230AC"/>
                </a:solidFill>
              </a:rPr>
              <a:t>Задача о </a:t>
            </a:r>
            <a:r>
              <a:rPr lang="ru-RU" sz="2500" b="1" dirty="0" smtClean="0">
                <a:solidFill>
                  <a:srgbClr val="0230AC"/>
                </a:solidFill>
              </a:rPr>
              <a:t>покупке акций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421240" y="777727"/>
            <a:ext cx="4941870" cy="24227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1400" dirty="0" smtClean="0">
                <a:solidFill>
                  <a:srgbClr val="000000"/>
                </a:solidFill>
              </a:rPr>
              <a:t>Пусть инвестор может купить акции трёх компаний </a:t>
            </a:r>
            <a:r>
              <a:rPr lang="en-US" sz="1400" dirty="0">
                <a:solidFill>
                  <a:srgbClr val="000000"/>
                </a:solidFill>
              </a:rPr>
              <a:t>A</a:t>
            </a:r>
            <a:r>
              <a:rPr lang="ru-RU" sz="1400" dirty="0" smtClean="0">
                <a:solidFill>
                  <a:srgbClr val="000000"/>
                </a:solidFill>
              </a:rPr>
              <a:t>1, </a:t>
            </a:r>
            <a:r>
              <a:rPr lang="en-US" sz="1400" dirty="0" smtClean="0">
                <a:solidFill>
                  <a:srgbClr val="000000"/>
                </a:solidFill>
              </a:rPr>
              <a:t>A</a:t>
            </a:r>
            <a:r>
              <a:rPr lang="ru-RU" sz="1400" dirty="0" smtClean="0">
                <a:solidFill>
                  <a:srgbClr val="000000"/>
                </a:solidFill>
              </a:rPr>
              <a:t>2, </a:t>
            </a:r>
            <a:r>
              <a:rPr lang="en-US" sz="1400" dirty="0" smtClean="0">
                <a:solidFill>
                  <a:srgbClr val="000000"/>
                </a:solidFill>
              </a:rPr>
              <a:t>A</a:t>
            </a:r>
            <a:r>
              <a:rPr lang="ru-RU" sz="1400" dirty="0" smtClean="0">
                <a:solidFill>
                  <a:srgbClr val="000000"/>
                </a:solidFill>
              </a:rPr>
              <a:t>3, руководствуясь показателем доходности акций. </a:t>
            </a:r>
            <a:r>
              <a:rPr lang="ru-RU" sz="1400" dirty="0" smtClean="0">
                <a:solidFill>
                  <a:srgbClr val="000000"/>
                </a:solidFill>
              </a:rPr>
              <a:t>Ситуация на фондовом рынке меняется со временем, что сказывается на показателях доходности.</a:t>
            </a:r>
          </a:p>
          <a:p>
            <a:pPr algn="just"/>
            <a:r>
              <a:rPr lang="ru-RU" sz="1400" dirty="0">
                <a:solidFill>
                  <a:srgbClr val="000000"/>
                </a:solidFill>
              </a:rPr>
              <a:t>	</a:t>
            </a:r>
            <a:r>
              <a:rPr lang="ru-RU" sz="1400" dirty="0" smtClean="0">
                <a:solidFill>
                  <a:srgbClr val="000000"/>
                </a:solidFill>
              </a:rPr>
              <a:t>В качестве игрока будет выступать инвестор, а в качестве природы – ситуацию на рынке в различные моменты </a:t>
            </a:r>
            <a:r>
              <a:rPr lang="ru-RU" sz="1400" dirty="0" err="1" smtClean="0">
                <a:solidFill>
                  <a:srgbClr val="000000"/>
                </a:solidFill>
              </a:rPr>
              <a:t>времени.Пусть</a:t>
            </a:r>
            <a:r>
              <a:rPr lang="ru-RU" sz="1400" dirty="0" smtClean="0">
                <a:solidFill>
                  <a:srgbClr val="000000"/>
                </a:solidFill>
              </a:rPr>
              <a:t> известны показатели доходности акций за 4 последовательных месяца (январь - апрель).</a:t>
            </a:r>
          </a:p>
          <a:p>
            <a:pPr algn="just"/>
            <a:endParaRPr lang="ru-RU" sz="1400" dirty="0">
              <a:solidFill>
                <a:srgbClr val="000000"/>
              </a:solidFill>
            </a:endParaRPr>
          </a:p>
          <a:p>
            <a:pPr algn="just"/>
            <a:r>
              <a:rPr lang="ru-RU" sz="1400" b="1" i="1" dirty="0" smtClean="0">
                <a:solidFill>
                  <a:srgbClr val="000000"/>
                </a:solidFill>
              </a:rPr>
              <a:t>Вопрос: </a:t>
            </a:r>
            <a:r>
              <a:rPr lang="ru-RU" sz="1400" dirty="0" smtClean="0">
                <a:solidFill>
                  <a:srgbClr val="000000"/>
                </a:solidFill>
              </a:rPr>
              <a:t>Какие акции целесообразно купить акционеру?</a:t>
            </a:r>
            <a:endParaRPr lang="ru-RU" sz="1400" b="1" i="1" dirty="0" smtClean="0">
              <a:solidFill>
                <a:srgbClr val="000000"/>
              </a:solidFill>
            </a:endParaRPr>
          </a:p>
          <a:p>
            <a:pPr algn="just"/>
            <a:endParaRPr 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421240" y="3344748"/>
            <a:ext cx="2438740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600" b="1" dirty="0" smtClean="0">
                <a:solidFill>
                  <a:srgbClr val="000000"/>
                </a:solidFill>
              </a:rPr>
              <a:t>Результаты работы программы</a:t>
            </a:r>
            <a:endParaRPr lang="en-US" sz="1600" b="1" dirty="0">
              <a:solidFill>
                <a:srgbClr val="000000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395" y="1830768"/>
            <a:ext cx="2559659" cy="1334792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xmlns="" id="{1CC35EA4-EA8F-41C2-B782-26AFCEB2EAF3}"/>
              </a:ext>
            </a:extLst>
          </p:cNvPr>
          <p:cNvSpPr txBox="1">
            <a:spLocks/>
          </p:cNvSpPr>
          <p:nvPr/>
        </p:nvSpPr>
        <p:spPr>
          <a:xfrm>
            <a:off x="6664203" y="1401240"/>
            <a:ext cx="1788537" cy="27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200" b="1" dirty="0" smtClean="0">
                <a:solidFill>
                  <a:srgbClr val="000000"/>
                </a:solidFill>
              </a:rPr>
              <a:t>Платёжная матрица</a:t>
            </a:r>
            <a:endParaRPr lang="en-US" sz="1200" b="1" dirty="0">
              <a:solidFill>
                <a:srgbClr val="00000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61" y="3787011"/>
            <a:ext cx="464884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8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xmlns="" id="{290FAFEE-B028-44A8-8F57-9D774A87E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1604"/>
            <a:ext cx="8745054" cy="441520"/>
          </a:xfrm>
        </p:spPr>
        <p:txBody>
          <a:bodyPr>
            <a:noAutofit/>
          </a:bodyPr>
          <a:lstStyle/>
          <a:p>
            <a:r>
              <a:rPr lang="ru-RU" sz="2500" b="1" dirty="0">
                <a:solidFill>
                  <a:srgbClr val="0230AC"/>
                </a:solidFill>
              </a:rPr>
              <a:t>Вывод</a:t>
            </a:r>
            <a:endParaRPr lang="en-US" sz="2500" b="1" dirty="0">
              <a:solidFill>
                <a:srgbClr val="0230AC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53A38F7F-0C84-441F-A3C0-BC06B513898C}"/>
              </a:ext>
            </a:extLst>
          </p:cNvPr>
          <p:cNvSpPr txBox="1">
            <a:spLocks/>
          </p:cNvSpPr>
          <p:nvPr/>
        </p:nvSpPr>
        <p:spPr>
          <a:xfrm>
            <a:off x="94308" y="1306286"/>
            <a:ext cx="8556437" cy="5067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SzPct val="100000"/>
              <a:buFontTx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16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Большинство </a:t>
            </a:r>
            <a:r>
              <a:rPr lang="ru-RU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задач планирования зависит от ряда не известных заранее и неуправляемых факторов. Эти задачи обладают той или иной степенью неопределенности, которая может быть как объективной, так и субъективной, зависящей от индивидуальных психофизических параметров ЛПР. В таких задачах неизвестно распределение </a:t>
            </a:r>
            <a:r>
              <a:rPr lang="ru-RU" altLang="ru-RU" sz="16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вероятностей</a:t>
            </a:r>
            <a:r>
              <a:rPr lang="en-US" altLang="ru-RU" sz="16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с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которыми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внешняя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среда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может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находиться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в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одном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из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возможных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состояний</a:t>
            </a:r>
            <a:r>
              <a:rPr lang="en-US" altLang="ru-RU" sz="16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. В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этом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случае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ЛПР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выдвигает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только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определенные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гипотезы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относительно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состояний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внешней</a:t>
            </a:r>
            <a:r>
              <a:rPr lang="en-US" altLang="ru-RU" sz="1600" dirty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ru-RU" sz="1600" dirty="0" err="1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среды</a:t>
            </a:r>
            <a:r>
              <a:rPr lang="en-US" altLang="ru-RU" sz="1600" baseline="-30000" dirty="0">
                <a:latin typeface="+mj-lt"/>
              </a:rPr>
              <a:t> </a:t>
            </a:r>
            <a:endParaRPr lang="ru-RU" sz="1600" dirty="0" smtClean="0">
              <a:solidFill>
                <a:srgbClr val="000000"/>
              </a:solidFill>
              <a:latin typeface="+mj-lt"/>
            </a:endParaRPr>
          </a:p>
          <a:p>
            <a:r>
              <a:rPr lang="ru-RU" sz="1600" dirty="0" smtClean="0">
                <a:solidFill>
                  <a:srgbClr val="000000"/>
                </a:solidFill>
                <a:latin typeface="+mj-lt"/>
              </a:rPr>
              <a:t>Методами принятия решений в условиях неопределённости могут служить: критерий </a:t>
            </a:r>
            <a:r>
              <a:rPr lang="ru-RU" sz="1600" dirty="0" err="1" smtClean="0">
                <a:solidFill>
                  <a:srgbClr val="000000"/>
                </a:solidFill>
                <a:latin typeface="+mj-lt"/>
              </a:rPr>
              <a:t>Вальда</a:t>
            </a:r>
            <a:r>
              <a:rPr lang="ru-RU" sz="1600" dirty="0" smtClean="0">
                <a:solidFill>
                  <a:srgbClr val="000000"/>
                </a:solidFill>
                <a:latin typeface="+mj-lt"/>
              </a:rPr>
              <a:t>, критерий </a:t>
            </a:r>
            <a:r>
              <a:rPr lang="ru-RU" sz="1600" dirty="0" err="1" smtClean="0">
                <a:solidFill>
                  <a:srgbClr val="000000"/>
                </a:solidFill>
                <a:latin typeface="+mj-lt"/>
              </a:rPr>
              <a:t>Лапласса</a:t>
            </a:r>
            <a:r>
              <a:rPr lang="ru-RU" sz="1600" dirty="0" smtClean="0">
                <a:solidFill>
                  <a:srgbClr val="000000"/>
                </a:solidFill>
                <a:latin typeface="+mj-lt"/>
              </a:rPr>
              <a:t>, критерий Гурвица, критерий Байеса, критерий </a:t>
            </a:r>
            <a:r>
              <a:rPr lang="ru-RU" sz="1600" dirty="0" err="1" smtClean="0">
                <a:solidFill>
                  <a:srgbClr val="000000"/>
                </a:solidFill>
                <a:latin typeface="+mj-lt"/>
              </a:rPr>
              <a:t>Сэвиджа</a:t>
            </a:r>
            <a:r>
              <a:rPr lang="ru-RU" sz="1600" dirty="0" smtClean="0">
                <a:solidFill>
                  <a:srgbClr val="000000"/>
                </a:solidFill>
                <a:latin typeface="+mj-lt"/>
              </a:rPr>
              <a:t>.</a:t>
            </a:r>
            <a:endParaRPr lang="ru-RU" sz="16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030" name="Picture 6" descr="http://www.e-biblio.ru/book/bib/02_estestv_nauki/metod_optim_resheniy/sg.files/image064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100" y="0"/>
            <a:ext cx="73342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40539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11798</TotalTime>
  <Words>331</Words>
  <Application>Microsoft Office PowerPoint</Application>
  <PresentationFormat>Экран (16:9)</PresentationFormat>
  <Paragraphs>72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Calibri</vt:lpstr>
      <vt:lpstr>Cambria Math</vt:lpstr>
      <vt:lpstr>Courier New</vt:lpstr>
      <vt:lpstr>OpenSans</vt:lpstr>
      <vt:lpstr>Times New Roman</vt:lpstr>
      <vt:lpstr>Cover</vt:lpstr>
      <vt:lpstr>1_Cover</vt:lpstr>
      <vt:lpstr>Факультет цифровых трансформаций</vt:lpstr>
      <vt:lpstr>Цель работы и постановка задачи</vt:lpstr>
      <vt:lpstr>Алгоритм решения задачи</vt:lpstr>
      <vt:lpstr>Алгоритм решения задачи</vt:lpstr>
      <vt:lpstr>Демонстрация работы программы</vt:lpstr>
      <vt:lpstr>Демонстрация работы программы</vt:lpstr>
      <vt:lpstr>Задача о покупке акций</vt:lpstr>
      <vt:lpstr>Вывод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Учетная запись Майкрософт</cp:lastModifiedBy>
  <cp:revision>681</cp:revision>
  <dcterms:created xsi:type="dcterms:W3CDTF">2014-06-27T12:30:22Z</dcterms:created>
  <dcterms:modified xsi:type="dcterms:W3CDTF">2021-11-02T10:59:34Z</dcterms:modified>
</cp:coreProperties>
</file>