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1"/>
  </p:notesMasterIdLst>
  <p:handoutMasterIdLst>
    <p:handoutMasterId r:id="rId12"/>
  </p:handoutMasterIdLst>
  <p:sldIdLst>
    <p:sldId id="265" r:id="rId3"/>
    <p:sldId id="270" r:id="rId4"/>
    <p:sldId id="340" r:id="rId5"/>
    <p:sldId id="343" r:id="rId6"/>
    <p:sldId id="344" r:id="rId7"/>
    <p:sldId id="341" r:id="rId8"/>
    <p:sldId id="345" r:id="rId9"/>
    <p:sldId id="34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9E"/>
    <a:srgbClr val="003A69"/>
    <a:srgbClr val="FFFFFF"/>
    <a:srgbClr val="000000"/>
    <a:srgbClr val="0230AC"/>
    <a:srgbClr val="EC0B43"/>
    <a:srgbClr val="FF0434"/>
    <a:srgbClr val="CC3300"/>
    <a:srgbClr val="FF5669"/>
    <a:srgbClr val="FF7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8" autoAdjust="0"/>
    <p:restoredTop sz="92891" autoAdjust="0"/>
  </p:normalViewPr>
  <p:slideViewPr>
    <p:cSldViewPr snapToGrid="0" snapToObjects="1" showGuides="1">
      <p:cViewPr varScale="1">
        <p:scale>
          <a:sx n="93" d="100"/>
          <a:sy n="93" d="100"/>
        </p:scale>
        <p:origin x="798" y="8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0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5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97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39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8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A7C2B0B-B320-420D-A967-DC1BDF58D8C9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C9913D-E691-4C0E-A54B-31C88DB98B60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D227C4-5DF1-41BB-B306-3AA13E793F1F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287AEE-7C15-4CC6-8F28-601B937ECC42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AD2831-BBBF-423D-9A68-85A85F7B200E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xmlns="" id="{DB3548E4-C03B-4539-943F-4D34B51D909F}"/>
              </a:ext>
            </a:extLst>
          </p:cNvPr>
          <p:cNvSpPr txBox="1">
            <a:spLocks/>
          </p:cNvSpPr>
          <p:nvPr/>
        </p:nvSpPr>
        <p:spPr>
          <a:xfrm>
            <a:off x="457200" y="2351035"/>
            <a:ext cx="8229600" cy="10218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579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 smtClean="0">
                <a:solidFill>
                  <a:srgbClr val="00579E"/>
                </a:solidFill>
              </a:rPr>
              <a:t>Решение задачи линейного программирования Симплекс-методом</a:t>
            </a:r>
            <a:endParaRPr lang="ru-RU" sz="2000" b="1" spc="-1" dirty="0">
              <a:solidFill>
                <a:srgbClr val="00579E"/>
              </a:solidFill>
              <a:latin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22FEA6-438B-4395-A553-98801890D475}"/>
              </a:ext>
            </a:extLst>
          </p:cNvPr>
          <p:cNvSpPr txBox="1">
            <a:spLocks/>
          </p:cNvSpPr>
          <p:nvPr/>
        </p:nvSpPr>
        <p:spPr>
          <a:xfrm>
            <a:off x="300057" y="4463954"/>
            <a:ext cx="8745054" cy="74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Потапова Ивана Алексеевича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19A8DA81-38E7-4A3F-870F-67D074D8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1142632"/>
            <a:ext cx="8229600" cy="620483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>
                <a:solidFill>
                  <a:schemeClr val="bg1"/>
                </a:solidFill>
              </a:rPr>
              <a:t>Факультет цифровых трансформаций</a:t>
            </a: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xmlns="" id="{A2CB20CA-B80A-42E8-866D-814514A6A27F}"/>
              </a:ext>
            </a:extLst>
          </p:cNvPr>
          <p:cNvSpPr txBox="1">
            <a:spLocks/>
          </p:cNvSpPr>
          <p:nvPr/>
        </p:nvSpPr>
        <p:spPr>
          <a:xfrm>
            <a:off x="557784" y="1746498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Отчет по практической работе </a:t>
            </a:r>
            <a:r>
              <a:rPr lang="ru-RU" sz="2000" b="0" dirty="0" smtClean="0">
                <a:solidFill>
                  <a:schemeClr val="bg1"/>
                </a:solidFill>
              </a:rPr>
              <a:t>№</a:t>
            </a:r>
            <a:r>
              <a:rPr lang="en-US" sz="2000" b="0" dirty="0" smtClean="0">
                <a:solidFill>
                  <a:schemeClr val="bg1"/>
                </a:solidFill>
              </a:rPr>
              <a:t> 2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9" name="Заголовок 2">
            <a:extLst>
              <a:ext uri="{FF2B5EF4-FFF2-40B4-BE49-F238E27FC236}">
                <a16:creationId xmlns:a16="http://schemas.microsoft.com/office/drawing/2014/main" xmlns="" id="{79C9A0F9-C6A9-490A-BC60-D50605F41327}"/>
              </a:ext>
            </a:extLst>
          </p:cNvPr>
          <p:cNvSpPr txBox="1">
            <a:spLocks/>
          </p:cNvSpPr>
          <p:nvPr/>
        </p:nvSpPr>
        <p:spPr>
          <a:xfrm>
            <a:off x="557784" y="415371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Студента группы </a:t>
            </a:r>
            <a:r>
              <a:rPr lang="en-US" sz="2000" b="0" dirty="0" smtClean="0">
                <a:solidFill>
                  <a:schemeClr val="bg1"/>
                </a:solidFill>
              </a:rPr>
              <a:t>J42</a:t>
            </a:r>
            <a:r>
              <a:rPr lang="ru-RU" sz="2000" b="0" dirty="0" smtClean="0">
                <a:solidFill>
                  <a:schemeClr val="bg1"/>
                </a:solidFill>
              </a:rPr>
              <a:t>113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B5523EB-5418-4A6F-B4FE-0044261F18A3}"/>
              </a:ext>
            </a:extLst>
          </p:cNvPr>
          <p:cNvSpPr txBox="1"/>
          <p:nvPr/>
        </p:nvSpPr>
        <p:spPr>
          <a:xfrm>
            <a:off x="894145" y="3549846"/>
            <a:ext cx="75568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0" i="0" dirty="0">
                <a:solidFill>
                  <a:schemeClr val="bg1"/>
                </a:solidFill>
                <a:effectLst/>
                <a:latin typeface="OpenSans"/>
              </a:rPr>
              <a:t>По дисциплине: </a:t>
            </a:r>
            <a:r>
              <a:rPr lang="ru-RU" b="0" i="0" dirty="0">
                <a:solidFill>
                  <a:schemeClr val="bg1"/>
                </a:solidFill>
                <a:effectLst/>
                <a:latin typeface="OpenSans"/>
              </a:rPr>
              <a:t/>
            </a:r>
            <a:br>
              <a:rPr lang="ru-RU" b="0" i="0" dirty="0">
                <a:solidFill>
                  <a:schemeClr val="bg1"/>
                </a:solidFill>
                <a:effectLst/>
                <a:latin typeface="OpenSans"/>
              </a:rPr>
            </a:br>
            <a:r>
              <a:rPr lang="ru-RU" sz="1600" b="1" i="1" dirty="0">
                <a:solidFill>
                  <a:schemeClr val="bg1"/>
                </a:solidFill>
                <a:effectLst/>
                <a:latin typeface="OpenSans"/>
              </a:rPr>
              <a:t>Технологии поддержки принятия решений на финансовых рынках</a:t>
            </a:r>
            <a:endParaRPr lang="en-US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Цель работы и постановка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48A973AF-57A9-4C50-9A15-F4BD40663BD0}"/>
              </a:ext>
            </a:extLst>
          </p:cNvPr>
          <p:cNvSpPr txBox="1">
            <a:spLocks/>
          </p:cNvSpPr>
          <p:nvPr/>
        </p:nvSpPr>
        <p:spPr>
          <a:xfrm>
            <a:off x="73760" y="949983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b="1" dirty="0">
                <a:solidFill>
                  <a:srgbClr val="00579E"/>
                </a:solidFill>
              </a:rPr>
              <a:t>Целью </a:t>
            </a:r>
            <a:r>
              <a:rPr lang="ru-RU" sz="1900" dirty="0">
                <a:solidFill>
                  <a:srgbClr val="000000"/>
                </a:solidFill>
              </a:rPr>
              <a:t>работы </a:t>
            </a:r>
            <a:r>
              <a:rPr lang="ru-RU" sz="1900" dirty="0" smtClean="0">
                <a:solidFill>
                  <a:srgbClr val="000000"/>
                </a:solidFill>
              </a:rPr>
              <a:t>является отработка навыков решения задачи линейного программирования (ЗЛП) с помощью Симплекс-метода.</a:t>
            </a:r>
            <a:endParaRPr lang="ru-RU" sz="1900" dirty="0">
              <a:solidFill>
                <a:srgbClr val="00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24F04B9-E03C-4B72-8BC4-E5E800850209}"/>
              </a:ext>
            </a:extLst>
          </p:cNvPr>
          <p:cNvSpPr txBox="1">
            <a:spLocks/>
          </p:cNvSpPr>
          <p:nvPr/>
        </p:nvSpPr>
        <p:spPr>
          <a:xfrm>
            <a:off x="94308" y="1662168"/>
            <a:ext cx="6578430" cy="78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rgbClr val="00579E"/>
                </a:solidFill>
              </a:rPr>
              <a:t>Постановка задачи</a:t>
            </a:r>
            <a:endParaRPr lang="en-US" sz="2400" b="1" dirty="0">
              <a:solidFill>
                <a:srgbClr val="00579E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62EDAD4-6AE3-487B-B5BD-D6467CCCDC45}"/>
              </a:ext>
            </a:extLst>
          </p:cNvPr>
          <p:cNvSpPr txBox="1">
            <a:spLocks/>
          </p:cNvSpPr>
          <p:nvPr/>
        </p:nvSpPr>
        <p:spPr>
          <a:xfrm>
            <a:off x="94307" y="2652078"/>
            <a:ext cx="8535890" cy="16329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0000"/>
                </a:solidFill>
              </a:rPr>
              <a:t>Разработка на языке программирования высокого уровня (</a:t>
            </a:r>
            <a:r>
              <a:rPr lang="ru-RU" sz="2000" dirty="0" err="1">
                <a:solidFill>
                  <a:srgbClr val="000000"/>
                </a:solidFill>
              </a:rPr>
              <a:t>Python</a:t>
            </a:r>
            <a:r>
              <a:rPr lang="ru-RU" sz="2000" dirty="0">
                <a:solidFill>
                  <a:srgbClr val="000000"/>
                </a:solidFill>
              </a:rPr>
              <a:t>) программы для ЭВМ, которая решает </a:t>
            </a:r>
            <a:r>
              <a:rPr lang="ru-RU" sz="2000" dirty="0" smtClean="0">
                <a:solidFill>
                  <a:srgbClr val="000000"/>
                </a:solidFill>
              </a:rPr>
              <a:t>задачу линейного программирования (поиск минимума или максимума линейной функции конечного числа переменных при условии, что переменные удовлетворяют конечному числу ограничений, имеющих вид линейных уравнение или неравенств) Симплекс-Методом.</a:t>
            </a:r>
            <a:endParaRPr lang="ru-RU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5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Алгоритм решения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D020BA-2777-45DF-873F-47F8AD7560C2}"/>
              </a:ext>
            </a:extLst>
          </p:cNvPr>
          <p:cNvSpPr txBox="1">
            <a:spLocks/>
          </p:cNvSpPr>
          <p:nvPr/>
        </p:nvSpPr>
        <p:spPr>
          <a:xfrm>
            <a:off x="181428" y="636998"/>
            <a:ext cx="8563626" cy="35548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simplex_opt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target_vars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coefficients of target function, </a:t>
            </a:r>
            <a:r>
              <a:rPr lang="en-US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target_q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 number of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function, </a:t>
            </a:r>
            <a:r>
              <a:rPr lang="en-US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target_direction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 or max of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function, </a:t>
            </a:r>
            <a:r>
              <a:rPr lang="en-US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 of coefficients in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constrains, </a:t>
            </a:r>
            <a:r>
              <a:rPr lang="en-US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const_b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 of right part of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constraints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 </a:t>
            </a:r>
            <a:r>
              <a:rPr lang="en-US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12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optimal value of variables, </a:t>
            </a:r>
            <a:r>
              <a:rPr lang="en-US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optimal value of target function</a:t>
            </a:r>
          </a:p>
          <a:p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Reducing the problem to the canonical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inequality with equality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initializing simplex table</a:t>
            </a:r>
          </a:p>
          <a:p>
            <a:r>
              <a:rPr lang="en-US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target_q</a:t>
            </a:r>
            <a:endParaRPr lang="en-US" sz="1200" i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solution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not found and the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of steps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doesn’t exceed 10,000: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selected_column</a:t>
            </a:r>
            <a:r>
              <a:rPr lang="en-US" sz="12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index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minimum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negative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of </a:t>
            </a:r>
            <a:r>
              <a:rPr lang="en-US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target_vars</a:t>
            </a:r>
            <a:endParaRPr lang="ru-RU" sz="1200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selected_row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minimum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list </a:t>
            </a:r>
            <a:r>
              <a:rPr lang="en-US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const_b</a:t>
            </a:r>
            <a:r>
              <a:rPr lang="en-US" sz="12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divided by elements of </a:t>
            </a:r>
            <a:r>
              <a:rPr lang="en-US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const_a</a:t>
            </a:r>
            <a:r>
              <a:rPr lang="ru-RU" sz="12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a </a:t>
            </a:r>
            <a:r>
              <a:rPr lang="en-US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selected_column</a:t>
            </a:r>
            <a:endParaRPr lang="en-US" sz="1200" i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200" i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recalculate_table</a:t>
            </a:r>
            <a:r>
              <a:rPr lang="en-US" sz="1200" i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i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selected_row</a:t>
            </a:r>
            <a:r>
              <a:rPr lang="en-US" sz="12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selected_column</a:t>
            </a:r>
            <a:r>
              <a:rPr lang="en-US" sz="1200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i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st.answer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3592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Алгоритм решения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D6D020BA-2777-45DF-873F-47F8AD7560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83" y="791111"/>
                <a:ext cx="8846050" cy="364732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200" b="0" i="0" kern="12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1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recalculate_table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():</a:t>
                </a:r>
              </a:p>
              <a:p>
                <a:r>
                  <a:rPr lang="en-US" sz="11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INPUT: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selected_row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selected_column</a:t>
                </a:r>
                <a:endParaRPr lang="en-US" sz="11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prev_a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prev_b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15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prev_c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copies of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const_a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const_b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target_vars</a:t>
                </a:r>
                <a:endParaRPr lang="en-US" sz="11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en-US" sz="11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selected_a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 of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const_a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by </a:t>
                </a:r>
                <a:r>
                  <a:rPr lang="en-US" sz="1150" i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selected_row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selected_column</a:t>
                </a:r>
                <a:endParaRPr lang="en-US" sz="11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const_a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const_b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change selected row </a:t>
                </a:r>
                <a:r>
                  <a:rPr lang="en-US" sz="11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values by dividing by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selected_a</a:t>
                </a:r>
                <a:endParaRPr lang="ru-RU" sz="11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const_a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const_c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change selected column values by dividing by -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selected_a</a:t>
                </a:r>
                <a:endParaRPr lang="en-US" sz="11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</a:p>
              <a:p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1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prev_a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doesn’t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equal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selected_row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doesn’t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equal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selected_column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:</a:t>
                </a:r>
              </a:p>
              <a:p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 </m:t>
                        </m:r>
                      </m:sub>
                    </m:sSub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𝑝𝑟𝑒𝑣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𝑠𝑒𝑙𝑒𝑐𝑡𝑒𝑑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𝑟𝑜𝑤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∗</m:t>
                    </m:r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𝑝𝑟𝑒𝑣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𝑠𝑒𝑙𝑒𝑐𝑡𝑒𝑑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𝑐𝑜𝑙𝑢𝑚𝑛</m:t>
                        </m:r>
                      </m:sub>
                    </m:sSub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)/</m:t>
                    </m:r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𝑠𝑒𝑙𝑒𝑐𝑡𝑒𝑑</m:t>
                    </m:r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</a:p>
              <a:p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1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prev_b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𝑖</m:t>
                    </m:r>
                  </m:oMath>
                </a14:m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doesn’t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equal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selected_row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𝑝𝑟𝑒𝑣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𝑠𝑒𝑙𝑒𝑐𝑡𝑒𝑑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𝑟𝑜𝑤</m:t>
                        </m:r>
                      </m:sub>
                    </m:sSub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∗</m:t>
                    </m:r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𝑝𝑟𝑒𝑣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𝑠𝑒𝑙𝑒𝑐𝑡𝑒𝑑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𝑐𝑜𝑙𝑢𝑚𝑛</m:t>
                        </m:r>
                      </m:sub>
                    </m:sSub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)/</m:t>
                    </m:r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𝑠𝑒𝑙𝑒𝑐𝑡𝑒𝑑</m:t>
                    </m:r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endParaRPr lang="en-US" sz="11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1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11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1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prev_c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</m:oMath>
                </a14:m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doesn’t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equal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selected_column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endParaRPr lang="en-US" sz="1150" i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 </m:t>
                    </m:r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𝑝𝑟𝑒𝑣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𝑠𝑒𝑙𝑒𝑐𝑡𝑒𝑑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𝑟𝑜𝑤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 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∗</m:t>
                    </m:r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𝑝𝑟𝑒𝑣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𝑠𝑒𝑙𝑒𝑐𝑡𝑒𝑑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𝑐𝑜𝑙𝑢𝑚𝑛</m:t>
                        </m:r>
                      </m:sub>
                    </m:sSub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)/</m:t>
                    </m:r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𝑠𝑒𝑙𝑒𝑐𝑡𝑒𝑑</m:t>
                    </m:r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endParaRPr lang="en-US" sz="11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endParaRPr lang="en-US" sz="11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cur_F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150" i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cur_F</a:t>
                </a:r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–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𝑝𝑟𝑒𝑣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𝑠𝑒𝑙𝑒𝑐𝑡𝑒𝑑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𝑟𝑜𝑤</m:t>
                        </m:r>
                      </m:sub>
                    </m:sSub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sSub>
                      <m:sSubPr>
                        <m:ctrlP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𝑝𝑟𝑒𝑣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𝑠𝑒𝑙𝑒𝑐𝑡𝑒𝑑</m:t>
                        </m:r>
                        <m:r>
                          <a:rPr lang="en-US" sz="1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en-US" sz="11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𝑐𝑜𝑙𝑢𝑚𝑛</m:t>
                        </m:r>
                      </m:sub>
                    </m:sSub>
                    <m:r>
                      <a:rPr lang="en-US" sz="115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/</m:t>
                    </m:r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𝑠𝑒𝑙𝑒𝑐𝑡𝑒𝑑</m:t>
                    </m:r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</m:oMath>
                </a14:m>
                <a:endParaRPr lang="en-US" sz="1150" i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r>
                  <a:rPr lang="en-US" sz="11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swap</a:t>
                </a:r>
                <a:r>
                  <a:rPr lang="en-US" sz="115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index of basis </a:t>
                </a:r>
                <a:r>
                  <a:rPr lang="en-US" sz="115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vars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</a:t>
                </a:r>
                <a:r>
                  <a:rPr lang="en-US" sz="115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selected_row</a:t>
                </a:r>
                <a:r>
                  <a:rPr lang="ru-RU" sz="11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and index of free </a:t>
                </a:r>
                <a:r>
                  <a:rPr lang="en-US" sz="115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vars</a:t>
                </a:r>
                <a:r>
                  <a:rPr lang="en-US" sz="11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</a:t>
                </a:r>
                <a:r>
                  <a:rPr lang="en-US" sz="115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selected_column</a:t>
                </a:r>
                <a:endParaRPr lang="en-US" sz="11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D6D020BA-2777-45DF-873F-47F8AD756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83" y="791111"/>
                <a:ext cx="8846050" cy="3647325"/>
              </a:xfrm>
              <a:prstGeom prst="rect">
                <a:avLst/>
              </a:prstGeom>
              <a:blipFill rotWithShape="0">
                <a:blip r:embed="rId3"/>
                <a:stretch>
                  <a:fillRect t="-502" b="-13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6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Алгоритм решения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D6D020BA-2777-45DF-873F-47F8AD7560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83" y="1099335"/>
                <a:ext cx="6308333" cy="216784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200" b="0" i="0" kern="12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answer():</a:t>
                </a:r>
              </a:p>
              <a:p>
                <a:r>
                  <a:rPr lang="en-US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OUTPUT: </a:t>
                </a:r>
                <a:r>
                  <a:rPr lang="en-US" sz="1400" i="1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xs</a:t>
                </a:r>
                <a:r>
                  <a:rPr lang="en-US" sz="140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lang="en-US" sz="14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4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optimal value of variables, </a:t>
                </a:r>
                <a:endParaRPr lang="en-US" sz="14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cur_F</a:t>
                </a:r>
                <a:r>
                  <a:rPr lang="en-US" sz="14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optimal value of target 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</a:t>
                </a:r>
              </a:p>
              <a:p>
                <a:endParaRPr lang="en-US" sz="140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4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r>
                  <a:rPr lang="en-US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 all </a:t>
                </a:r>
                <a:r>
                  <a:rPr lang="en-US" sz="14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400" i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b</a:t>
                </a:r>
                <a:r>
                  <a:rPr lang="en-US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in (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indices of basis </a:t>
                </a:r>
                <a:r>
                  <a:rPr lang="en-US" sz="140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vars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40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prev_b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endParaRPr lang="en-US" sz="1400" b="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400" b="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4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</a:t>
                </a:r>
                <a:r>
                  <a:rPr lang="en-US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eturn 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1400" i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cur_F</a:t>
                </a:r>
                <a:r>
                  <a:rPr lang="en-US" sz="14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endParaRPr lang="en-US" sz="14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D6D020BA-2777-45DF-873F-47F8AD756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83" y="1099335"/>
                <a:ext cx="6308333" cy="2167847"/>
              </a:xfrm>
              <a:prstGeom prst="rect">
                <a:avLst/>
              </a:prstGeom>
              <a:blipFill rotWithShape="0">
                <a:blip r:embed="rId3"/>
                <a:stretch>
                  <a:fillRect l="-290" t="-28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23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Демонстрация работы программы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607212" y="974883"/>
            <a:ext cx="1900020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 smtClean="0">
                <a:solidFill>
                  <a:srgbClr val="000000"/>
                </a:solidFill>
              </a:rPr>
              <a:t>Исходная задача</a:t>
            </a:r>
            <a:endParaRPr lang="en-US" sz="1600" b="1" dirty="0">
              <a:solidFill>
                <a:srgbClr val="0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23" y="1443041"/>
            <a:ext cx="2229828" cy="166843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3223362" y="974882"/>
            <a:ext cx="2438740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 smtClean="0">
                <a:solidFill>
                  <a:srgbClr val="000000"/>
                </a:solidFill>
              </a:rPr>
              <a:t>Результаты работы программы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6229393" y="973307"/>
            <a:ext cx="2438740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 smtClean="0">
                <a:solidFill>
                  <a:srgbClr val="000000"/>
                </a:solidFill>
              </a:rPr>
              <a:t>Результаты работы решения </a:t>
            </a:r>
            <a:r>
              <a:rPr lang="en-US" sz="1600" b="1" dirty="0" err="1">
                <a:solidFill>
                  <a:srgbClr val="000000"/>
                </a:solidFill>
              </a:rPr>
              <a:t>PuLP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257373" y="3171804"/>
            <a:ext cx="8487681" cy="10877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>
                <a:solidFill>
                  <a:srgbClr val="000000"/>
                </a:solidFill>
              </a:rPr>
              <a:t>На примере данной задачи произведено сравнение результатов собственной программы и решения с помощью библиотеки </a:t>
            </a:r>
            <a:r>
              <a:rPr lang="en-US" sz="1600" dirty="0" err="1">
                <a:solidFill>
                  <a:srgbClr val="000000"/>
                </a:solidFill>
              </a:rPr>
              <a:t>PuLP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ru-RU" sz="1600" dirty="0" smtClean="0">
                <a:solidFill>
                  <a:srgbClr val="000000"/>
                </a:solidFill>
              </a:rPr>
              <a:t>которые оказались одинаковыми</a:t>
            </a:r>
            <a:r>
              <a:rPr lang="en-US" sz="1600" dirty="0" smtClean="0">
                <a:solidFill>
                  <a:srgbClr val="000000"/>
                </a:solidFill>
              </a:rPr>
              <a:t>. </a:t>
            </a:r>
            <a:r>
              <a:rPr lang="ru-RU" sz="1600" dirty="0" smtClean="0">
                <a:solidFill>
                  <a:srgbClr val="000000"/>
                </a:solidFill>
              </a:rPr>
              <a:t> Также приведено время решения</a:t>
            </a:r>
            <a:r>
              <a:rPr lang="en-US" sz="1600" dirty="0" smtClean="0">
                <a:solidFill>
                  <a:srgbClr val="000000"/>
                </a:solidFill>
              </a:rPr>
              <a:t>. </a:t>
            </a:r>
            <a:r>
              <a:rPr lang="ru-RU" sz="1600" dirty="0" smtClean="0">
                <a:solidFill>
                  <a:srgbClr val="000000"/>
                </a:solidFill>
              </a:rPr>
              <a:t>Работа библиотеки </a:t>
            </a:r>
            <a:r>
              <a:rPr lang="en-US" sz="1600" dirty="0" err="1" smtClean="0">
                <a:solidFill>
                  <a:srgbClr val="000000"/>
                </a:solidFill>
              </a:rPr>
              <a:t>PuLP</a:t>
            </a:r>
            <a:r>
              <a:rPr lang="ru-RU" sz="1600" dirty="0" smtClean="0">
                <a:solidFill>
                  <a:srgbClr val="000000"/>
                </a:solidFill>
              </a:rPr>
              <a:t> заняла в 2 раза больше времени, но это только для данного случая (существует много вариантов закодировать решение с помощью </a:t>
            </a:r>
            <a:r>
              <a:rPr lang="en-US" sz="1600" dirty="0" err="1" smtClean="0">
                <a:solidFill>
                  <a:srgbClr val="000000"/>
                </a:solidFill>
              </a:rPr>
              <a:t>PuLP</a:t>
            </a:r>
            <a:r>
              <a:rPr lang="en-US" sz="1600" dirty="0" smtClean="0">
                <a:solidFill>
                  <a:srgbClr val="000000"/>
                </a:solidFill>
              </a:rPr>
              <a:t>,</a:t>
            </a:r>
            <a:r>
              <a:rPr lang="ru-RU" sz="1600" dirty="0" smtClean="0">
                <a:solidFill>
                  <a:srgbClr val="000000"/>
                </a:solidFill>
              </a:rPr>
              <a:t> которые, возможно, будут более оптимизированы)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578" y="1525450"/>
            <a:ext cx="2495898" cy="118126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315" y="1443041"/>
            <a:ext cx="1228896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4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Демонстрация работы программы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607212" y="974883"/>
            <a:ext cx="1900020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 smtClean="0">
                <a:solidFill>
                  <a:srgbClr val="000000"/>
                </a:solidFill>
              </a:rPr>
              <a:t>Исходная задача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3223362" y="974882"/>
            <a:ext cx="2438740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 smtClean="0">
                <a:solidFill>
                  <a:srgbClr val="000000"/>
                </a:solidFill>
              </a:rPr>
              <a:t>Результаты работы программы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6229393" y="973307"/>
            <a:ext cx="2438740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 smtClean="0">
                <a:solidFill>
                  <a:srgbClr val="000000"/>
                </a:solidFill>
              </a:rPr>
              <a:t>Результаты работы решения </a:t>
            </a:r>
            <a:r>
              <a:rPr lang="en-US" sz="1600" b="1" dirty="0" err="1">
                <a:solidFill>
                  <a:srgbClr val="000000"/>
                </a:solidFill>
              </a:rPr>
              <a:t>PuLP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257373" y="3407179"/>
            <a:ext cx="7047553" cy="601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>
                <a:solidFill>
                  <a:srgbClr val="000000"/>
                </a:solidFill>
              </a:rPr>
              <a:t>Аналогично предыдущему примеру построено решение для другой задачи. Снова собственная программа отработала быстрее и результаты сошлись.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47" y="1252286"/>
            <a:ext cx="2019164" cy="17530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493" y="1519137"/>
            <a:ext cx="2524477" cy="121937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841" y="1501545"/>
            <a:ext cx="120984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Вывод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53A38F7F-0C84-441F-A3C0-BC06B513898C}"/>
              </a:ext>
            </a:extLst>
          </p:cNvPr>
          <p:cNvSpPr txBox="1">
            <a:spLocks/>
          </p:cNvSpPr>
          <p:nvPr/>
        </p:nvSpPr>
        <p:spPr>
          <a:xfrm>
            <a:off x="94308" y="1306286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dirty="0" smtClean="0">
                <a:solidFill>
                  <a:srgbClr val="000000"/>
                </a:solidFill>
              </a:rPr>
              <a:t>Симплекс-метод является универсальным методом решения канонической задачи линейного программирования (КЗЛП).</a:t>
            </a:r>
            <a:endParaRPr lang="ru-RU" sz="1900" dirty="0">
              <a:solidFill>
                <a:srgbClr val="000000"/>
              </a:solidFill>
            </a:endParaRPr>
          </a:p>
          <a:p>
            <a:r>
              <a:rPr lang="ru-RU" sz="1900" dirty="0">
                <a:solidFill>
                  <a:srgbClr val="000000"/>
                </a:solidFill>
              </a:rPr>
              <a:t>Симплекс-метод позволяет эффективно найти оптимальное решение, избегая простой перебор всех возможных угловых точек. Основной принцип метода: вычисления начинаются с какого-то «стартового» базисного решения, а затем </a:t>
            </a:r>
            <a:r>
              <a:rPr lang="ru-RU" sz="1900" dirty="0" smtClean="0">
                <a:solidFill>
                  <a:srgbClr val="000000"/>
                </a:solidFill>
              </a:rPr>
              <a:t>поиск </a:t>
            </a:r>
            <a:r>
              <a:rPr lang="ru-RU" sz="1900" dirty="0">
                <a:solidFill>
                  <a:srgbClr val="000000"/>
                </a:solidFill>
              </a:rPr>
              <a:t>решений, «улучшающих» значение целевой функции</a:t>
            </a:r>
            <a:r>
              <a:rPr lang="ru-RU" sz="1900" dirty="0" smtClean="0">
                <a:solidFill>
                  <a:srgbClr val="000000"/>
                </a:solidFill>
              </a:rPr>
              <a:t>.</a:t>
            </a:r>
            <a:endParaRPr lang="ru-RU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053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11324</TotalTime>
  <Words>417</Words>
  <Application>Microsoft Office PowerPoint</Application>
  <PresentationFormat>Экран (16:9)</PresentationFormat>
  <Paragraphs>78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Courier New</vt:lpstr>
      <vt:lpstr>OpenSans</vt:lpstr>
      <vt:lpstr>Cover</vt:lpstr>
      <vt:lpstr>1_Cover</vt:lpstr>
      <vt:lpstr>Факультет цифровых трансформаций</vt:lpstr>
      <vt:lpstr>Цель работы и постановка задачи</vt:lpstr>
      <vt:lpstr>Алгоритм решения задачи</vt:lpstr>
      <vt:lpstr>Алгоритм решения задачи</vt:lpstr>
      <vt:lpstr>Алгоритм решения задачи</vt:lpstr>
      <vt:lpstr>Демонстрация работы программы</vt:lpstr>
      <vt:lpstr>Демонстрация работы программы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Учетная запись Майкрософт</cp:lastModifiedBy>
  <cp:revision>666</cp:revision>
  <dcterms:created xsi:type="dcterms:W3CDTF">2014-06-27T12:30:22Z</dcterms:created>
  <dcterms:modified xsi:type="dcterms:W3CDTF">2021-10-18T23:48:45Z</dcterms:modified>
</cp:coreProperties>
</file>