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9"/>
  </p:notesMasterIdLst>
  <p:handoutMasterIdLst>
    <p:handoutMasterId r:id="rId10"/>
  </p:handoutMasterIdLst>
  <p:sldIdLst>
    <p:sldId id="265" r:id="rId3"/>
    <p:sldId id="270" r:id="rId4"/>
    <p:sldId id="340" r:id="rId5"/>
    <p:sldId id="341" r:id="rId6"/>
    <p:sldId id="346" r:id="rId7"/>
    <p:sldId id="34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79E"/>
    <a:srgbClr val="003A69"/>
    <a:srgbClr val="FFFFFF"/>
    <a:srgbClr val="0230AC"/>
    <a:srgbClr val="EC0B43"/>
    <a:srgbClr val="FF0434"/>
    <a:srgbClr val="CC3300"/>
    <a:srgbClr val="FF5669"/>
    <a:srgbClr val="FF74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8" autoAdjust="0"/>
    <p:restoredTop sz="92891" autoAdjust="0"/>
  </p:normalViewPr>
  <p:slideViewPr>
    <p:cSldViewPr snapToGrid="0" snapToObjects="1" showGuides="1">
      <p:cViewPr varScale="1">
        <p:scale>
          <a:sx n="90" d="100"/>
          <a:sy n="90" d="100"/>
        </p:scale>
        <p:origin x="126" y="78"/>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11/3/2021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11/3/2021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p:txBody>
      </p:sp>
      <p:sp>
        <p:nvSpPr>
          <p:cNvPr id="4" name="Номер слайда 3"/>
          <p:cNvSpPr>
            <a:spLocks noGrp="1"/>
          </p:cNvSpPr>
          <p:nvPr>
            <p:ph type="sldNum" sz="quarter" idx="10"/>
          </p:nvPr>
        </p:nvSpPr>
        <p:spPr/>
        <p:txBody>
          <a:bodyPr/>
          <a:lstStyle/>
          <a:p>
            <a:fld id="{F449711C-DB87-6342-8123-FE7E39EB0067}" type="slidenum">
              <a:rPr lang="en-US" smtClean="0"/>
              <a:pPr/>
              <a:t>1</a:t>
            </a:fld>
            <a:endParaRPr lang="en-US"/>
          </a:p>
        </p:txBody>
      </p:sp>
    </p:spTree>
    <p:extLst>
      <p:ext uri="{BB962C8B-B14F-4D97-AF65-F5344CB8AC3E}">
        <p14:creationId xmlns:p14="http://schemas.microsoft.com/office/powerpoint/2010/main" val="249430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p:txBody>
      </p:sp>
      <p:sp>
        <p:nvSpPr>
          <p:cNvPr id="4" name="Номер слайда 3"/>
          <p:cNvSpPr>
            <a:spLocks noGrp="1"/>
          </p:cNvSpPr>
          <p:nvPr>
            <p:ph type="sldNum" sz="quarter" idx="10"/>
          </p:nvPr>
        </p:nvSpPr>
        <p:spPr/>
        <p:txBody>
          <a:bodyPr/>
          <a:lstStyle/>
          <a:p>
            <a:fld id="{F449711C-DB87-6342-8123-FE7E39EB0067}" type="slidenum">
              <a:rPr lang="en-US" smtClean="0"/>
              <a:pPr/>
              <a:t>2</a:t>
            </a:fld>
            <a:endParaRPr lang="en-US"/>
          </a:p>
        </p:txBody>
      </p:sp>
    </p:spTree>
    <p:extLst>
      <p:ext uri="{BB962C8B-B14F-4D97-AF65-F5344CB8AC3E}">
        <p14:creationId xmlns:p14="http://schemas.microsoft.com/office/powerpoint/2010/main" val="89924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p:txBody>
      </p:sp>
      <p:sp>
        <p:nvSpPr>
          <p:cNvPr id="4" name="Номер слайда 3"/>
          <p:cNvSpPr>
            <a:spLocks noGrp="1"/>
          </p:cNvSpPr>
          <p:nvPr>
            <p:ph type="sldNum" sz="quarter" idx="10"/>
          </p:nvPr>
        </p:nvSpPr>
        <p:spPr/>
        <p:txBody>
          <a:bodyPr/>
          <a:lstStyle/>
          <a:p>
            <a:fld id="{F449711C-DB87-6342-8123-FE7E39EB0067}" type="slidenum">
              <a:rPr lang="en-US" smtClean="0"/>
              <a:pPr/>
              <a:t>3</a:t>
            </a:fld>
            <a:endParaRPr lang="en-US"/>
          </a:p>
        </p:txBody>
      </p:sp>
    </p:spTree>
    <p:extLst>
      <p:ext uri="{BB962C8B-B14F-4D97-AF65-F5344CB8AC3E}">
        <p14:creationId xmlns:p14="http://schemas.microsoft.com/office/powerpoint/2010/main" val="237351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p:txBody>
      </p:sp>
      <p:sp>
        <p:nvSpPr>
          <p:cNvPr id="4" name="Номер слайда 3"/>
          <p:cNvSpPr>
            <a:spLocks noGrp="1"/>
          </p:cNvSpPr>
          <p:nvPr>
            <p:ph type="sldNum" sz="quarter" idx="10"/>
          </p:nvPr>
        </p:nvSpPr>
        <p:spPr/>
        <p:txBody>
          <a:bodyPr/>
          <a:lstStyle/>
          <a:p>
            <a:fld id="{F449711C-DB87-6342-8123-FE7E39EB0067}" type="slidenum">
              <a:rPr lang="en-US" smtClean="0"/>
              <a:pPr/>
              <a:t>4</a:t>
            </a:fld>
            <a:endParaRPr lang="en-US"/>
          </a:p>
        </p:txBody>
      </p:sp>
    </p:spTree>
    <p:extLst>
      <p:ext uri="{BB962C8B-B14F-4D97-AF65-F5344CB8AC3E}">
        <p14:creationId xmlns:p14="http://schemas.microsoft.com/office/powerpoint/2010/main" val="353263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p:txBody>
      </p:sp>
      <p:sp>
        <p:nvSpPr>
          <p:cNvPr id="4" name="Номер слайда 3"/>
          <p:cNvSpPr>
            <a:spLocks noGrp="1"/>
          </p:cNvSpPr>
          <p:nvPr>
            <p:ph type="sldNum" sz="quarter" idx="10"/>
          </p:nvPr>
        </p:nvSpPr>
        <p:spPr/>
        <p:txBody>
          <a:bodyPr/>
          <a:lstStyle/>
          <a:p>
            <a:fld id="{F449711C-DB87-6342-8123-FE7E39EB0067}" type="slidenum">
              <a:rPr lang="en-US" smtClean="0"/>
              <a:pPr/>
              <a:t>5</a:t>
            </a:fld>
            <a:endParaRPr lang="en-US"/>
          </a:p>
        </p:txBody>
      </p:sp>
    </p:spTree>
    <p:extLst>
      <p:ext uri="{BB962C8B-B14F-4D97-AF65-F5344CB8AC3E}">
        <p14:creationId xmlns:p14="http://schemas.microsoft.com/office/powerpoint/2010/main" val="80515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effectLst/>
            </a:endParaRPr>
          </a:p>
        </p:txBody>
      </p:sp>
      <p:sp>
        <p:nvSpPr>
          <p:cNvPr id="4" name="Номер слайда 3"/>
          <p:cNvSpPr>
            <a:spLocks noGrp="1"/>
          </p:cNvSpPr>
          <p:nvPr>
            <p:ph type="sldNum" sz="quarter" idx="10"/>
          </p:nvPr>
        </p:nvSpPr>
        <p:spPr/>
        <p:txBody>
          <a:bodyPr/>
          <a:lstStyle/>
          <a:p>
            <a:fld id="{F449711C-DB87-6342-8123-FE7E39EB0067}" type="slidenum">
              <a:rPr lang="en-US" smtClean="0"/>
              <a:pPr/>
              <a:t>6</a:t>
            </a:fld>
            <a:endParaRPr lang="en-US"/>
          </a:p>
        </p:txBody>
      </p:sp>
    </p:spTree>
    <p:extLst>
      <p:ext uri="{BB962C8B-B14F-4D97-AF65-F5344CB8AC3E}">
        <p14:creationId xmlns:p14="http://schemas.microsoft.com/office/powerpoint/2010/main" val="414191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 xmlns:a16="http://schemas.microsoft.com/office/drawing/2014/main" id="{BA7C2B0B-B320-420D-A967-DC1BDF58D8C9}"/>
              </a:ext>
            </a:extLst>
          </p:cNvPr>
          <p:cNvSpPr txBox="1"/>
          <p:nvPr userDrawn="1"/>
        </p:nvSpPr>
        <p:spPr>
          <a:xfrm>
            <a:off x="8387255" y="4685512"/>
            <a:ext cx="595913" cy="369332"/>
          </a:xfrm>
          <a:prstGeom prst="rect">
            <a:avLst/>
          </a:prstGeom>
          <a:noFill/>
        </p:spPr>
        <p:txBody>
          <a:bodyPr wrap="square" rtlCol="0">
            <a:spAutoFit/>
          </a:bodyPr>
          <a:lstStyle/>
          <a:p>
            <a:pPr algn="r"/>
            <a:fld id="{143C1140-A3B1-43FB-88DD-4A5160684FB7}" type="slidenum">
              <a:rPr lang="ru-RU" smtClean="0"/>
              <a:pPr algn="r"/>
              <a:t>‹#›</a:t>
            </a:fld>
            <a:endParaRPr lang="ru-RU"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
        <p:nvSpPr>
          <p:cNvPr id="9" name="TextBox 8">
            <a:extLst>
              <a:ext uri="{FF2B5EF4-FFF2-40B4-BE49-F238E27FC236}">
                <a16:creationId xmlns="" xmlns:a16="http://schemas.microsoft.com/office/drawing/2014/main" id="{D3C9913D-E691-4C0E-A54B-31C88DB98B60}"/>
              </a:ext>
            </a:extLst>
          </p:cNvPr>
          <p:cNvSpPr txBox="1"/>
          <p:nvPr userDrawn="1"/>
        </p:nvSpPr>
        <p:spPr>
          <a:xfrm>
            <a:off x="8387255" y="4685512"/>
            <a:ext cx="595913" cy="369332"/>
          </a:xfrm>
          <a:prstGeom prst="rect">
            <a:avLst/>
          </a:prstGeom>
          <a:noFill/>
        </p:spPr>
        <p:txBody>
          <a:bodyPr wrap="square" rtlCol="0">
            <a:spAutoFit/>
          </a:bodyPr>
          <a:lstStyle/>
          <a:p>
            <a:pPr algn="r"/>
            <a:fld id="{143C1140-A3B1-43FB-88DD-4A5160684FB7}" type="slidenum">
              <a:rPr lang="ru-RU" smtClean="0"/>
              <a:pPr algn="r"/>
              <a:t>‹#›</a:t>
            </a:fld>
            <a:endParaRPr lang="ru-RU" dirty="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
        <p:nvSpPr>
          <p:cNvPr id="4" name="TextBox 3">
            <a:extLst>
              <a:ext uri="{FF2B5EF4-FFF2-40B4-BE49-F238E27FC236}">
                <a16:creationId xmlns="" xmlns:a16="http://schemas.microsoft.com/office/drawing/2014/main" id="{29D227C4-5DF1-41BB-B306-3AA13E793F1F}"/>
              </a:ext>
            </a:extLst>
          </p:cNvPr>
          <p:cNvSpPr txBox="1"/>
          <p:nvPr userDrawn="1"/>
        </p:nvSpPr>
        <p:spPr>
          <a:xfrm>
            <a:off x="8387255" y="4685512"/>
            <a:ext cx="595913" cy="369332"/>
          </a:xfrm>
          <a:prstGeom prst="rect">
            <a:avLst/>
          </a:prstGeom>
          <a:noFill/>
        </p:spPr>
        <p:txBody>
          <a:bodyPr wrap="square" rtlCol="0">
            <a:spAutoFit/>
          </a:bodyPr>
          <a:lstStyle/>
          <a:p>
            <a:pPr algn="r"/>
            <a:fld id="{143C1140-A3B1-43FB-88DD-4A5160684FB7}" type="slidenum">
              <a:rPr lang="ru-RU" smtClean="0"/>
              <a:pPr algn="r"/>
              <a:t>‹#›</a:t>
            </a:fld>
            <a:endParaRPr lang="ru-RU" dirty="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a:t>Место для заголовка</a:t>
            </a:r>
            <a:endParaRPr lang="en-US" dirty="0"/>
          </a:p>
        </p:txBody>
      </p:sp>
      <p:sp>
        <p:nvSpPr>
          <p:cNvPr id="4" name="TextBox 3">
            <a:extLst>
              <a:ext uri="{FF2B5EF4-FFF2-40B4-BE49-F238E27FC236}">
                <a16:creationId xmlns="" xmlns:a16="http://schemas.microsoft.com/office/drawing/2014/main" id="{A9287AEE-7C15-4CC6-8F28-601B937ECC42}"/>
              </a:ext>
            </a:extLst>
          </p:cNvPr>
          <p:cNvSpPr txBox="1"/>
          <p:nvPr userDrawn="1"/>
        </p:nvSpPr>
        <p:spPr>
          <a:xfrm>
            <a:off x="8387255" y="4685512"/>
            <a:ext cx="595913" cy="369332"/>
          </a:xfrm>
          <a:prstGeom prst="rect">
            <a:avLst/>
          </a:prstGeom>
          <a:noFill/>
        </p:spPr>
        <p:txBody>
          <a:bodyPr wrap="square" rtlCol="0">
            <a:spAutoFit/>
          </a:bodyPr>
          <a:lstStyle/>
          <a:p>
            <a:pPr algn="r"/>
            <a:fld id="{143C1140-A3B1-43FB-88DD-4A5160684FB7}" type="slidenum">
              <a:rPr lang="ru-RU" smtClean="0"/>
              <a:pPr algn="r"/>
              <a:t>‹#›</a:t>
            </a:fld>
            <a:endParaRPr lang="ru-RU"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a:t>Контактные данные</a:t>
            </a:r>
            <a:endParaRPr lang="en-US" dirty="0"/>
          </a:p>
        </p:txBody>
      </p:sp>
      <p:sp>
        <p:nvSpPr>
          <p:cNvPr id="4" name="TextBox 3">
            <a:extLst>
              <a:ext uri="{FF2B5EF4-FFF2-40B4-BE49-F238E27FC236}">
                <a16:creationId xmlns="" xmlns:a16="http://schemas.microsoft.com/office/drawing/2014/main" id="{CFAD2831-BBBF-423D-9A68-85A85F7B200E}"/>
              </a:ext>
            </a:extLst>
          </p:cNvPr>
          <p:cNvSpPr txBox="1"/>
          <p:nvPr userDrawn="1"/>
        </p:nvSpPr>
        <p:spPr>
          <a:xfrm>
            <a:off x="8387255" y="4685512"/>
            <a:ext cx="595913" cy="369332"/>
          </a:xfrm>
          <a:prstGeom prst="rect">
            <a:avLst/>
          </a:prstGeom>
          <a:noFill/>
        </p:spPr>
        <p:txBody>
          <a:bodyPr wrap="square" rtlCol="0">
            <a:spAutoFit/>
          </a:bodyPr>
          <a:lstStyle/>
          <a:p>
            <a:pPr algn="r"/>
            <a:fld id="{143C1140-A3B1-43FB-88DD-4A5160684FB7}" type="slidenum">
              <a:rPr lang="ru-RU" smtClean="0"/>
              <a:pPr algn="r"/>
              <a:t>‹#›</a:t>
            </a:fld>
            <a:endParaRPr lang="ru-RU" dirty="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sldNum="0" hdr="0" ft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ft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4">
            <a:extLst>
              <a:ext uri="{FF2B5EF4-FFF2-40B4-BE49-F238E27FC236}">
                <a16:creationId xmlns="" xmlns:a16="http://schemas.microsoft.com/office/drawing/2014/main" id="{DB3548E4-C03B-4539-943F-4D34B51D909F}"/>
              </a:ext>
            </a:extLst>
          </p:cNvPr>
          <p:cNvSpPr txBox="1">
            <a:spLocks/>
          </p:cNvSpPr>
          <p:nvPr/>
        </p:nvSpPr>
        <p:spPr>
          <a:xfrm>
            <a:off x="457200" y="2351035"/>
            <a:ext cx="8229600" cy="1021806"/>
          </a:xfrm>
          <a:prstGeom prst="rect">
            <a:avLst/>
          </a:prstGeom>
          <a:solidFill>
            <a:srgbClr val="FFFFFF"/>
          </a:solidFill>
          <a:ln w="12700">
            <a:solidFill>
              <a:srgbClr val="00579E"/>
            </a:solidFill>
          </a:ln>
          <a:effectLst>
            <a:outerShdw blurRad="50800" dist="38100" dir="2700000" algn="tl" rotWithShape="0">
              <a:prstClr val="black">
                <a:alpha val="40000"/>
              </a:prstClr>
            </a:outerShdw>
          </a:effectLst>
        </p:spPr>
        <p:txBody>
          <a:bodyPr vert="horz" lIns="91440" tIns="45720" rIns="91440" bIns="45720" rtlCol="0" anchor="ctr" anchorCtr="0">
            <a:noAutofit/>
          </a:bodyPr>
          <a:lstStyle>
            <a:lvl1pPr algn="ctr" defTabSz="457200" rtl="0" eaLnBrk="1" latinLnBrk="0" hangingPunct="1">
              <a:spcBef>
                <a:spcPct val="0"/>
              </a:spcBef>
              <a:buNone/>
              <a:defRPr sz="3200" b="0" i="0" kern="1200" baseline="0">
                <a:solidFill>
                  <a:schemeClr val="bg1"/>
                </a:solidFill>
                <a:latin typeface="+mj-lt"/>
                <a:ea typeface="+mj-ea"/>
                <a:cs typeface="+mj-cs"/>
              </a:defRPr>
            </a:lvl1pPr>
          </a:lstStyle>
          <a:p>
            <a:r>
              <a:rPr lang="ru-RU" sz="2000" b="1" dirty="0" smtClean="0">
                <a:solidFill>
                  <a:srgbClr val="00579E"/>
                </a:solidFill>
              </a:rPr>
              <a:t>Решение биматричных игр в смешанных стратегиях путем сведения к ЗЛП</a:t>
            </a:r>
            <a:endParaRPr lang="ru-RU" sz="2000" b="1" spc="-1" dirty="0">
              <a:solidFill>
                <a:srgbClr val="00579E"/>
              </a:solidFill>
              <a:latin typeface="Arial"/>
            </a:endParaRPr>
          </a:p>
        </p:txBody>
      </p:sp>
      <p:sp>
        <p:nvSpPr>
          <p:cNvPr id="4" name="Title 1">
            <a:extLst>
              <a:ext uri="{FF2B5EF4-FFF2-40B4-BE49-F238E27FC236}">
                <a16:creationId xmlns="" xmlns:a16="http://schemas.microsoft.com/office/drawing/2014/main" id="{3E22FEA6-438B-4395-A553-98801890D475}"/>
              </a:ext>
            </a:extLst>
          </p:cNvPr>
          <p:cNvSpPr txBox="1">
            <a:spLocks/>
          </p:cNvSpPr>
          <p:nvPr/>
        </p:nvSpPr>
        <p:spPr>
          <a:xfrm>
            <a:off x="300057" y="4463954"/>
            <a:ext cx="8745054" cy="74333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i="0" kern="1200" baseline="0">
                <a:solidFill>
                  <a:schemeClr val="tx1"/>
                </a:solidFill>
                <a:latin typeface="+mj-lt"/>
                <a:ea typeface="+mj-ea"/>
                <a:cs typeface="+mj-cs"/>
              </a:defRPr>
            </a:lvl1pPr>
          </a:lstStyle>
          <a:p>
            <a:pPr algn="ctr"/>
            <a:r>
              <a:rPr lang="ru-RU" sz="1800" dirty="0" smtClean="0">
                <a:solidFill>
                  <a:schemeClr val="bg1">
                    <a:lumMod val="95000"/>
                  </a:schemeClr>
                </a:solidFill>
              </a:rPr>
              <a:t>Потапова Ивана Алексеевича</a:t>
            </a:r>
            <a:endParaRPr lang="en-US" sz="1800" dirty="0">
              <a:solidFill>
                <a:schemeClr val="bg1">
                  <a:lumMod val="95000"/>
                </a:schemeClr>
              </a:solidFill>
            </a:endParaRPr>
          </a:p>
        </p:txBody>
      </p:sp>
      <p:sp>
        <p:nvSpPr>
          <p:cNvPr id="3" name="Заголовок 2">
            <a:extLst>
              <a:ext uri="{FF2B5EF4-FFF2-40B4-BE49-F238E27FC236}">
                <a16:creationId xmlns="" xmlns:a16="http://schemas.microsoft.com/office/drawing/2014/main" id="{19A8DA81-38E7-4A3F-870F-67D074D860E6}"/>
              </a:ext>
            </a:extLst>
          </p:cNvPr>
          <p:cNvSpPr>
            <a:spLocks noGrp="1"/>
          </p:cNvSpPr>
          <p:nvPr>
            <p:ph type="title"/>
          </p:nvPr>
        </p:nvSpPr>
        <p:spPr>
          <a:xfrm>
            <a:off x="557784" y="1142632"/>
            <a:ext cx="8229600" cy="620483"/>
          </a:xfrm>
        </p:spPr>
        <p:txBody>
          <a:bodyPr>
            <a:normAutofit/>
          </a:bodyPr>
          <a:lstStyle/>
          <a:p>
            <a:pPr algn="ctr"/>
            <a:r>
              <a:rPr lang="ru-RU" sz="2800" b="0" dirty="0">
                <a:solidFill>
                  <a:schemeClr val="bg1"/>
                </a:solidFill>
              </a:rPr>
              <a:t>Факультет цифровых трансформаций</a:t>
            </a:r>
            <a:endParaRPr lang="en-US" sz="2800" b="0" dirty="0">
              <a:solidFill>
                <a:schemeClr val="bg1"/>
              </a:solidFill>
            </a:endParaRPr>
          </a:p>
        </p:txBody>
      </p:sp>
      <p:sp>
        <p:nvSpPr>
          <p:cNvPr id="7" name="Заголовок 2">
            <a:extLst>
              <a:ext uri="{FF2B5EF4-FFF2-40B4-BE49-F238E27FC236}">
                <a16:creationId xmlns="" xmlns:a16="http://schemas.microsoft.com/office/drawing/2014/main" id="{A2CB20CA-B80A-42E8-866D-814514A6A27F}"/>
              </a:ext>
            </a:extLst>
          </p:cNvPr>
          <p:cNvSpPr txBox="1">
            <a:spLocks/>
          </p:cNvSpPr>
          <p:nvPr/>
        </p:nvSpPr>
        <p:spPr>
          <a:xfrm>
            <a:off x="557784" y="1746498"/>
            <a:ext cx="8229600" cy="62048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b="1" i="0" kern="1200" baseline="0">
                <a:solidFill>
                  <a:schemeClr val="tx1"/>
                </a:solidFill>
                <a:latin typeface="+mj-lt"/>
                <a:ea typeface="+mj-ea"/>
                <a:cs typeface="+mj-cs"/>
              </a:defRPr>
            </a:lvl1pPr>
          </a:lstStyle>
          <a:p>
            <a:pPr algn="ctr"/>
            <a:r>
              <a:rPr lang="ru-RU" sz="2000" b="0" dirty="0">
                <a:solidFill>
                  <a:schemeClr val="bg1"/>
                </a:solidFill>
              </a:rPr>
              <a:t>Отчет по практической работе </a:t>
            </a:r>
            <a:r>
              <a:rPr lang="ru-RU" sz="2000" b="0" dirty="0" smtClean="0">
                <a:solidFill>
                  <a:schemeClr val="bg1"/>
                </a:solidFill>
              </a:rPr>
              <a:t>№</a:t>
            </a:r>
            <a:r>
              <a:rPr lang="en-US" sz="2000" b="0" dirty="0" smtClean="0">
                <a:solidFill>
                  <a:schemeClr val="bg1"/>
                </a:solidFill>
              </a:rPr>
              <a:t> 3</a:t>
            </a:r>
            <a:endParaRPr lang="en-US" sz="2000" b="0" dirty="0">
              <a:solidFill>
                <a:schemeClr val="bg1"/>
              </a:solidFill>
            </a:endParaRPr>
          </a:p>
        </p:txBody>
      </p:sp>
      <p:sp>
        <p:nvSpPr>
          <p:cNvPr id="9" name="Заголовок 2">
            <a:extLst>
              <a:ext uri="{FF2B5EF4-FFF2-40B4-BE49-F238E27FC236}">
                <a16:creationId xmlns="" xmlns:a16="http://schemas.microsoft.com/office/drawing/2014/main" id="{79C9A0F9-C6A9-490A-BC60-D50605F41327}"/>
              </a:ext>
            </a:extLst>
          </p:cNvPr>
          <p:cNvSpPr txBox="1">
            <a:spLocks/>
          </p:cNvSpPr>
          <p:nvPr/>
        </p:nvSpPr>
        <p:spPr>
          <a:xfrm>
            <a:off x="557784" y="4153712"/>
            <a:ext cx="8229600" cy="62048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b="1" i="0" kern="1200" baseline="0">
                <a:solidFill>
                  <a:schemeClr val="tx1"/>
                </a:solidFill>
                <a:latin typeface="+mj-lt"/>
                <a:ea typeface="+mj-ea"/>
                <a:cs typeface="+mj-cs"/>
              </a:defRPr>
            </a:lvl1pPr>
          </a:lstStyle>
          <a:p>
            <a:pPr algn="ctr"/>
            <a:r>
              <a:rPr lang="ru-RU" sz="2000" b="0" dirty="0">
                <a:solidFill>
                  <a:schemeClr val="bg1"/>
                </a:solidFill>
              </a:rPr>
              <a:t>Студента группы </a:t>
            </a:r>
            <a:r>
              <a:rPr lang="en-US" sz="2000" b="0" dirty="0" smtClean="0">
                <a:solidFill>
                  <a:schemeClr val="bg1"/>
                </a:solidFill>
              </a:rPr>
              <a:t>J42</a:t>
            </a:r>
            <a:r>
              <a:rPr lang="ru-RU" sz="2000" b="0" dirty="0" smtClean="0">
                <a:solidFill>
                  <a:schemeClr val="bg1"/>
                </a:solidFill>
              </a:rPr>
              <a:t>113</a:t>
            </a:r>
            <a:endParaRPr lang="en-US" sz="2000" b="0" dirty="0">
              <a:solidFill>
                <a:schemeClr val="bg1"/>
              </a:solidFill>
            </a:endParaRPr>
          </a:p>
        </p:txBody>
      </p:sp>
      <p:sp>
        <p:nvSpPr>
          <p:cNvPr id="8" name="TextBox 7">
            <a:extLst>
              <a:ext uri="{FF2B5EF4-FFF2-40B4-BE49-F238E27FC236}">
                <a16:creationId xmlns="" xmlns:a16="http://schemas.microsoft.com/office/drawing/2014/main" id="{8B5523EB-5418-4A6F-B4FE-0044261F18A3}"/>
              </a:ext>
            </a:extLst>
          </p:cNvPr>
          <p:cNvSpPr txBox="1"/>
          <p:nvPr/>
        </p:nvSpPr>
        <p:spPr>
          <a:xfrm>
            <a:off x="894145" y="3549846"/>
            <a:ext cx="7556877" cy="584775"/>
          </a:xfrm>
          <a:prstGeom prst="rect">
            <a:avLst/>
          </a:prstGeom>
          <a:noFill/>
        </p:spPr>
        <p:txBody>
          <a:bodyPr wrap="square">
            <a:spAutoFit/>
          </a:bodyPr>
          <a:lstStyle/>
          <a:p>
            <a:pPr algn="ctr"/>
            <a:r>
              <a:rPr lang="ru-RU" sz="1600" b="0" i="0" dirty="0">
                <a:solidFill>
                  <a:schemeClr val="bg1"/>
                </a:solidFill>
                <a:effectLst/>
                <a:latin typeface="OpenSans"/>
              </a:rPr>
              <a:t>По дисциплине: </a:t>
            </a:r>
            <a:r>
              <a:rPr lang="ru-RU" b="0" i="0" dirty="0">
                <a:solidFill>
                  <a:schemeClr val="bg1"/>
                </a:solidFill>
                <a:effectLst/>
                <a:latin typeface="OpenSans"/>
              </a:rPr>
              <a:t/>
            </a:r>
            <a:br>
              <a:rPr lang="ru-RU" b="0" i="0" dirty="0">
                <a:solidFill>
                  <a:schemeClr val="bg1"/>
                </a:solidFill>
                <a:effectLst/>
                <a:latin typeface="OpenSans"/>
              </a:rPr>
            </a:br>
            <a:r>
              <a:rPr lang="ru-RU" sz="1600" b="1" i="1" dirty="0">
                <a:solidFill>
                  <a:schemeClr val="bg1"/>
                </a:solidFill>
                <a:effectLst/>
                <a:latin typeface="OpenSans"/>
              </a:rPr>
              <a:t>Технологии поддержки принятия решений на финансовых рынках</a:t>
            </a:r>
            <a:endParaRPr lang="en-US" sz="1600" b="1" i="1" dirty="0">
              <a:solidFill>
                <a:schemeClr val="bg1"/>
              </a:solidFill>
            </a:endParaRPr>
          </a:p>
        </p:txBody>
      </p:sp>
    </p:spTree>
    <p:extLst>
      <p:ext uri="{BB962C8B-B14F-4D97-AF65-F5344CB8AC3E}">
        <p14:creationId xmlns:p14="http://schemas.microsoft.com/office/powerpoint/2010/main" val="8717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90FAFEE-B028-44A8-8F57-9D774A87E2B5}"/>
              </a:ext>
            </a:extLst>
          </p:cNvPr>
          <p:cNvSpPr>
            <a:spLocks noGrp="1"/>
          </p:cNvSpPr>
          <p:nvPr>
            <p:ph type="title"/>
          </p:nvPr>
        </p:nvSpPr>
        <p:spPr>
          <a:xfrm>
            <a:off x="0" y="61604"/>
            <a:ext cx="8745054" cy="441520"/>
          </a:xfrm>
        </p:spPr>
        <p:txBody>
          <a:bodyPr>
            <a:noAutofit/>
          </a:bodyPr>
          <a:lstStyle/>
          <a:p>
            <a:r>
              <a:rPr lang="ru-RU" sz="2500" b="1" dirty="0">
                <a:solidFill>
                  <a:srgbClr val="0230AC"/>
                </a:solidFill>
              </a:rPr>
              <a:t>Цель работы и постановка задачи</a:t>
            </a:r>
            <a:endParaRPr lang="en-US" sz="2500" b="1" dirty="0">
              <a:solidFill>
                <a:srgbClr val="0230AC"/>
              </a:solidFill>
            </a:endParaRPr>
          </a:p>
        </p:txBody>
      </p:sp>
      <p:sp>
        <p:nvSpPr>
          <p:cNvPr id="2" name="Content Placeholder 2">
            <a:extLst>
              <a:ext uri="{FF2B5EF4-FFF2-40B4-BE49-F238E27FC236}">
                <a16:creationId xmlns="" xmlns:a16="http://schemas.microsoft.com/office/drawing/2014/main" id="{48A973AF-57A9-4C50-9A15-F4BD40663BD0}"/>
              </a:ext>
            </a:extLst>
          </p:cNvPr>
          <p:cNvSpPr txBox="1">
            <a:spLocks/>
          </p:cNvSpPr>
          <p:nvPr/>
        </p:nvSpPr>
        <p:spPr>
          <a:xfrm>
            <a:off x="73760" y="949983"/>
            <a:ext cx="8556437" cy="50670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ru-RU" sz="1900" b="1" dirty="0">
                <a:solidFill>
                  <a:srgbClr val="00579E"/>
                </a:solidFill>
              </a:rPr>
              <a:t>Целью </a:t>
            </a:r>
            <a:r>
              <a:rPr lang="ru-RU" sz="1900" dirty="0" smtClean="0">
                <a:solidFill>
                  <a:srgbClr val="000000"/>
                </a:solidFill>
              </a:rPr>
              <a:t>укрепить представления и отработать навыки записи ЗЛП, соответствующей заданной платежной матрице игры.</a:t>
            </a:r>
            <a:endParaRPr lang="ru-RU" sz="1900" dirty="0">
              <a:solidFill>
                <a:srgbClr val="000000"/>
              </a:solidFill>
            </a:endParaRPr>
          </a:p>
        </p:txBody>
      </p:sp>
      <p:sp>
        <p:nvSpPr>
          <p:cNvPr id="8" name="Title 1">
            <a:extLst>
              <a:ext uri="{FF2B5EF4-FFF2-40B4-BE49-F238E27FC236}">
                <a16:creationId xmlns="" xmlns:a16="http://schemas.microsoft.com/office/drawing/2014/main" id="{C24F04B9-E03C-4B72-8BC4-E5E800850209}"/>
              </a:ext>
            </a:extLst>
          </p:cNvPr>
          <p:cNvSpPr txBox="1">
            <a:spLocks/>
          </p:cNvSpPr>
          <p:nvPr/>
        </p:nvSpPr>
        <p:spPr>
          <a:xfrm>
            <a:off x="94308" y="1662168"/>
            <a:ext cx="6578430" cy="78375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2400" b="1" dirty="0">
                <a:solidFill>
                  <a:srgbClr val="00579E"/>
                </a:solidFill>
              </a:rPr>
              <a:t>Постановка задачи</a:t>
            </a:r>
            <a:endParaRPr lang="en-US" sz="2400" b="1" dirty="0">
              <a:solidFill>
                <a:srgbClr val="00579E"/>
              </a:solidFill>
            </a:endParaRPr>
          </a:p>
        </p:txBody>
      </p:sp>
      <p:sp>
        <p:nvSpPr>
          <p:cNvPr id="10" name="Title 1">
            <a:extLst>
              <a:ext uri="{FF2B5EF4-FFF2-40B4-BE49-F238E27FC236}">
                <a16:creationId xmlns="" xmlns:a16="http://schemas.microsoft.com/office/drawing/2014/main" id="{362EDAD4-6AE3-487B-B5BD-D6467CCCDC45}"/>
              </a:ext>
            </a:extLst>
          </p:cNvPr>
          <p:cNvSpPr txBox="1">
            <a:spLocks/>
          </p:cNvSpPr>
          <p:nvPr/>
        </p:nvSpPr>
        <p:spPr>
          <a:xfrm>
            <a:off x="104582" y="2220564"/>
            <a:ext cx="8535890" cy="163292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2000" dirty="0">
                <a:solidFill>
                  <a:srgbClr val="000000"/>
                </a:solidFill>
              </a:rPr>
              <a:t>Разработка на языке программирования высокого уровня (</a:t>
            </a:r>
            <a:r>
              <a:rPr lang="ru-RU" sz="2000" dirty="0" err="1">
                <a:solidFill>
                  <a:srgbClr val="000000"/>
                </a:solidFill>
              </a:rPr>
              <a:t>Python</a:t>
            </a:r>
            <a:r>
              <a:rPr lang="ru-RU" sz="2000" dirty="0">
                <a:solidFill>
                  <a:srgbClr val="000000"/>
                </a:solidFill>
              </a:rPr>
              <a:t>) </a:t>
            </a:r>
            <a:r>
              <a:rPr lang="ru-RU" sz="2000" dirty="0" smtClean="0">
                <a:solidFill>
                  <a:srgbClr val="000000"/>
                </a:solidFill>
              </a:rPr>
              <a:t>программу </a:t>
            </a:r>
            <a:r>
              <a:rPr lang="ru-RU" sz="2000" dirty="0">
                <a:solidFill>
                  <a:srgbClr val="000000"/>
                </a:solidFill>
              </a:rPr>
              <a:t>для ЭВМ</a:t>
            </a:r>
            <a:r>
              <a:rPr lang="ru-RU" sz="2000" dirty="0" smtClean="0">
                <a:solidFill>
                  <a:srgbClr val="000000"/>
                </a:solidFill>
              </a:rPr>
              <a:t>, которая решает биматричную игру в смешанных стратегиях.</a:t>
            </a:r>
            <a:endParaRPr lang="ru-RU"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376885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90FAFEE-B028-44A8-8F57-9D774A87E2B5}"/>
              </a:ext>
            </a:extLst>
          </p:cNvPr>
          <p:cNvSpPr>
            <a:spLocks noGrp="1"/>
          </p:cNvSpPr>
          <p:nvPr>
            <p:ph type="title"/>
          </p:nvPr>
        </p:nvSpPr>
        <p:spPr>
          <a:xfrm>
            <a:off x="0" y="61604"/>
            <a:ext cx="8745054" cy="441520"/>
          </a:xfrm>
        </p:spPr>
        <p:txBody>
          <a:bodyPr>
            <a:noAutofit/>
          </a:bodyPr>
          <a:lstStyle/>
          <a:p>
            <a:r>
              <a:rPr lang="ru-RU" sz="2500" b="1" dirty="0">
                <a:solidFill>
                  <a:srgbClr val="0230AC"/>
                </a:solidFill>
              </a:rPr>
              <a:t>Алгоритм решения задачи</a:t>
            </a:r>
            <a:endParaRPr lang="en-US" sz="2500" b="1" dirty="0">
              <a:solidFill>
                <a:srgbClr val="0230AC"/>
              </a:solidFill>
            </a:endParaRPr>
          </a:p>
        </p:txBody>
      </p:sp>
      <mc:AlternateContent xmlns:mc="http://schemas.openxmlformats.org/markup-compatibility/2006">
        <mc:Choice xmlns:a14="http://schemas.microsoft.com/office/drawing/2010/main" Requires="a14">
          <p:sp>
            <p:nvSpPr>
              <p:cNvPr id="2" name="Title 1">
                <a:extLst>
                  <a:ext uri="{FF2B5EF4-FFF2-40B4-BE49-F238E27FC236}">
                    <a16:creationId xmlns="" xmlns:a16="http://schemas.microsoft.com/office/drawing/2014/main" id="{D6D020BA-2777-45DF-873F-47F8AD7560C2}"/>
                  </a:ext>
                </a:extLst>
              </p:cNvPr>
              <p:cNvSpPr txBox="1">
                <a:spLocks/>
              </p:cNvSpPr>
              <p:nvPr/>
            </p:nvSpPr>
            <p:spPr>
              <a:xfrm>
                <a:off x="90714" y="503124"/>
                <a:ext cx="8919722" cy="3965824"/>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en-US" sz="1250" b="1" dirty="0" smtClean="0">
                    <a:solidFill>
                      <a:srgbClr val="000000"/>
                    </a:solidFill>
                    <a:latin typeface="Courier New" panose="02070309020205020404" pitchFamily="49" charset="0"/>
                    <a:cs typeface="Courier New" panose="02070309020205020404" pitchFamily="49" charset="0"/>
                  </a:rPr>
                  <a:t>FUNCTION </a:t>
                </a:r>
                <a:r>
                  <a:rPr lang="en-US" sz="1250" dirty="0" smtClean="0">
                    <a:solidFill>
                      <a:srgbClr val="000000"/>
                    </a:solidFill>
                    <a:latin typeface="Courier New" panose="02070309020205020404" pitchFamily="49" charset="0"/>
                    <a:cs typeface="Courier New" panose="02070309020205020404" pitchFamily="49" charset="0"/>
                  </a:rPr>
                  <a:t>solve():</a:t>
                </a:r>
                <a:endParaRPr lang="en-US" sz="1250" b="1" dirty="0" smtClean="0">
                  <a:solidFill>
                    <a:srgbClr val="000000"/>
                  </a:solidFill>
                  <a:latin typeface="Courier New" panose="02070309020205020404" pitchFamily="49" charset="0"/>
                  <a:cs typeface="Courier New" panose="02070309020205020404" pitchFamily="49" charset="0"/>
                </a:endParaRPr>
              </a:p>
              <a:p>
                <a:r>
                  <a:rPr lang="en-US" sz="1250" b="1" dirty="0" smtClean="0">
                    <a:solidFill>
                      <a:srgbClr val="000000"/>
                    </a:solidFill>
                    <a:latin typeface="Courier New" panose="02070309020205020404" pitchFamily="49" charset="0"/>
                    <a:cs typeface="Courier New" panose="02070309020205020404" pitchFamily="49" charset="0"/>
                  </a:rPr>
                  <a:t>INPUT: </a:t>
                </a:r>
                <a:r>
                  <a:rPr lang="en-US" sz="1250" i="1" dirty="0">
                    <a:solidFill>
                      <a:srgbClr val="000000"/>
                    </a:solidFill>
                    <a:latin typeface="Courier New" panose="02070309020205020404" pitchFamily="49" charset="0"/>
                    <a:cs typeface="Courier New" panose="02070309020205020404" pitchFamily="49" charset="0"/>
                  </a:rPr>
                  <a:t>A</a:t>
                </a:r>
                <a:r>
                  <a:rPr lang="en-US" sz="1250" dirty="0" smtClean="0">
                    <a:solidFill>
                      <a:srgbClr val="000000"/>
                    </a:solidFill>
                    <a:latin typeface="Courier New" panose="02070309020205020404" pitchFamily="49" charset="0"/>
                    <a:cs typeface="Courier New" panose="02070309020205020404" pitchFamily="49" charset="0"/>
                  </a:rPr>
                  <a:t>: payment matrix</a:t>
                </a:r>
                <a:endParaRPr lang="ru-RU" sz="1250" dirty="0" smtClean="0">
                  <a:solidFill>
                    <a:srgbClr val="000000"/>
                  </a:solidFill>
                  <a:latin typeface="Courier New" panose="02070309020205020404" pitchFamily="49" charset="0"/>
                  <a:cs typeface="Courier New" panose="02070309020205020404" pitchFamily="49" charset="0"/>
                </a:endParaRPr>
              </a:p>
              <a:p>
                <a:r>
                  <a:rPr lang="en-US" sz="1250" b="1" dirty="0" smtClean="0">
                    <a:solidFill>
                      <a:srgbClr val="000000"/>
                    </a:solidFill>
                    <a:latin typeface="Courier New" panose="02070309020205020404" pitchFamily="49" charset="0"/>
                    <a:cs typeface="Courier New" panose="02070309020205020404" pitchFamily="49" charset="0"/>
                  </a:rPr>
                  <a:t>OUTPUT: </a:t>
                </a:r>
                <a:r>
                  <a:rPr lang="en-US" sz="1250" dirty="0" smtClean="0">
                    <a:solidFill>
                      <a:srgbClr val="000000"/>
                    </a:solidFill>
                    <a:latin typeface="Courier New" panose="02070309020205020404" pitchFamily="49" charset="0"/>
                    <a:cs typeface="Courier New" panose="02070309020205020404" pitchFamily="49" charset="0"/>
                  </a:rPr>
                  <a:t>vectors of mixed strategy for each player</a:t>
                </a:r>
                <a:r>
                  <a:rPr lang="en-US" sz="1250" dirty="0">
                    <a:solidFill>
                      <a:srgbClr val="000000"/>
                    </a:solidFill>
                    <a:latin typeface="Courier New" panose="02070309020205020404" pitchFamily="49" charset="0"/>
                    <a:cs typeface="Courier New" panose="02070309020205020404" pitchFamily="49" charset="0"/>
                  </a:rPr>
                  <a:t> </a:t>
                </a:r>
                <a:r>
                  <a:rPr lang="en-US" sz="1250" dirty="0" smtClean="0">
                    <a:solidFill>
                      <a:srgbClr val="000000"/>
                    </a:solidFill>
                    <a:latin typeface="Courier New" panose="02070309020205020404" pitchFamily="49" charset="0"/>
                    <a:cs typeface="Courier New" panose="02070309020205020404" pitchFamily="49" charset="0"/>
                  </a:rPr>
                  <a:t>and value of the game</a:t>
                </a:r>
              </a:p>
              <a:p>
                <a:r>
                  <a:rPr lang="en-US" sz="1250" dirty="0" err="1" smtClean="0">
                    <a:solidFill>
                      <a:srgbClr val="000000"/>
                    </a:solidFill>
                    <a:cs typeface="Courier New" panose="02070309020205020404" pitchFamily="49" charset="0"/>
                  </a:rPr>
                  <a:t>m</a:t>
                </a:r>
                <a:r>
                  <a:rPr lang="en-US" sz="1250" b="0" dirty="0" err="1" smtClean="0">
                    <a:solidFill>
                      <a:srgbClr val="000000"/>
                    </a:solidFill>
                    <a:cs typeface="Courier New" panose="02070309020205020404" pitchFamily="49" charset="0"/>
                  </a:rPr>
                  <a:t>ax_min</a:t>
                </a:r>
                <a:r>
                  <a:rPr lang="en-US" sz="1250" b="0" dirty="0" smtClean="0">
                    <a:solidFill>
                      <a:srgbClr val="000000"/>
                    </a:solidFill>
                    <a:cs typeface="Courier New" panose="02070309020205020404" pitchFamily="49" charset="0"/>
                  </a:rPr>
                  <a:t> </a:t>
                </a:r>
                <a14:m>
                  <m:oMath xmlns:m="http://schemas.openxmlformats.org/officeDocument/2006/math">
                    <m:r>
                      <a:rPr lang="en-US" sz="1250" b="0" i="1" smtClean="0">
                        <a:solidFill>
                          <a:srgbClr val="000000"/>
                        </a:solidFill>
                        <a:latin typeface="Cambria Math" panose="02040503050406030204" pitchFamily="18" charset="0"/>
                        <a:cs typeface="Courier New" panose="02070309020205020404" pitchFamily="49" charset="0"/>
                      </a:rPr>
                      <m:t>=</m:t>
                    </m:r>
                    <m:func>
                      <m:funcPr>
                        <m:ctrlPr>
                          <a:rPr lang="en-US" sz="1250" b="0" i="1" smtClean="0">
                            <a:solidFill>
                              <a:srgbClr val="000000"/>
                            </a:solidFill>
                            <a:latin typeface="Cambria Math" panose="02040503050406030204" pitchFamily="18" charset="0"/>
                            <a:cs typeface="Courier New" panose="02070309020205020404" pitchFamily="49" charset="0"/>
                          </a:rPr>
                        </m:ctrlPr>
                      </m:funcPr>
                      <m:fName>
                        <m:limLow>
                          <m:limLowPr>
                            <m:ctrlPr>
                              <a:rPr lang="en-US" sz="1250" b="0" i="1" smtClean="0">
                                <a:solidFill>
                                  <a:srgbClr val="000000"/>
                                </a:solidFill>
                                <a:latin typeface="Cambria Math" panose="02040503050406030204" pitchFamily="18" charset="0"/>
                                <a:cs typeface="Courier New" panose="02070309020205020404" pitchFamily="49" charset="0"/>
                              </a:rPr>
                            </m:ctrlPr>
                          </m:limLowPr>
                          <m:e>
                            <m:r>
                              <m:rPr>
                                <m:sty m:val="p"/>
                              </m:rPr>
                              <a:rPr lang="en-US" sz="1250" b="0" i="0" smtClean="0">
                                <a:solidFill>
                                  <a:srgbClr val="000000"/>
                                </a:solidFill>
                                <a:latin typeface="Cambria Math" panose="02040503050406030204" pitchFamily="18" charset="0"/>
                                <a:cs typeface="Courier New" panose="02070309020205020404" pitchFamily="49" charset="0"/>
                              </a:rPr>
                              <m:t>max</m:t>
                            </m:r>
                          </m:e>
                          <m:lim>
                            <m:r>
                              <a:rPr lang="en-US" sz="1250" b="0" i="1" smtClean="0">
                                <a:solidFill>
                                  <a:srgbClr val="000000"/>
                                </a:solidFill>
                                <a:latin typeface="Cambria Math" panose="02040503050406030204" pitchFamily="18" charset="0"/>
                                <a:cs typeface="Courier New" panose="02070309020205020404" pitchFamily="49" charset="0"/>
                              </a:rPr>
                              <m:t>𝑖</m:t>
                            </m:r>
                          </m:lim>
                        </m:limLow>
                      </m:fName>
                      <m:e>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min</m:t>
                                </m:r>
                              </m:e>
                              <m:lim>
                                <m:r>
                                  <a:rPr lang="en-US" sz="1250" i="1">
                                    <a:solidFill>
                                      <a:srgbClr val="000000"/>
                                    </a:solidFill>
                                    <a:latin typeface="Cambria Math" panose="02040503050406030204" pitchFamily="18" charset="0"/>
                                    <a:cs typeface="Courier New" panose="02070309020205020404" pitchFamily="49" charset="0"/>
                                  </a:rPr>
                                  <m:t>𝑗</m:t>
                                </m:r>
                              </m:lim>
                            </m:limLow>
                          </m:fName>
                          <m:e>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e>
                        </m:func>
                      </m:e>
                    </m:func>
                  </m:oMath>
                </a14:m>
                <a:endParaRPr lang="en-US" sz="1250" dirty="0" smtClean="0">
                  <a:solidFill>
                    <a:srgbClr val="000000"/>
                  </a:solidFill>
                  <a:latin typeface="Courier New" panose="02070309020205020404" pitchFamily="49" charset="0"/>
                  <a:cs typeface="Courier New" panose="02070309020205020404" pitchFamily="49" charset="0"/>
                </a:endParaRPr>
              </a:p>
              <a:p>
                <a:r>
                  <a:rPr lang="en-US" sz="1250" dirty="0" err="1" smtClean="0">
                    <a:solidFill>
                      <a:srgbClr val="000000"/>
                    </a:solidFill>
                    <a:cs typeface="Courier New" panose="02070309020205020404" pitchFamily="49" charset="0"/>
                  </a:rPr>
                  <a:t>min_max</a:t>
                </a:r>
                <a:r>
                  <a:rPr lang="en-US" sz="1250" dirty="0" smtClean="0">
                    <a:solidFill>
                      <a:srgbClr val="000000"/>
                    </a:solidFill>
                    <a:cs typeface="Courier New" panose="02070309020205020404" pitchFamily="49" charset="0"/>
                  </a:rPr>
                  <a:t> </a:t>
                </a:r>
                <a14:m>
                  <m:oMath xmlns:m="http://schemas.openxmlformats.org/officeDocument/2006/math">
                    <m:r>
                      <a:rPr lang="en-US" sz="1250" i="1">
                        <a:solidFill>
                          <a:srgbClr val="000000"/>
                        </a:solidFill>
                        <a:latin typeface="Cambria Math" panose="02040503050406030204" pitchFamily="18" charset="0"/>
                        <a:cs typeface="Courier New" panose="02070309020205020404" pitchFamily="49" charset="0"/>
                      </a:rPr>
                      <m:t>=</m:t>
                    </m:r>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m</m:t>
                            </m:r>
                            <m:r>
                              <a:rPr lang="en-US" sz="1250" b="0" i="1" smtClean="0">
                                <a:solidFill>
                                  <a:srgbClr val="000000"/>
                                </a:solidFill>
                                <a:latin typeface="Cambria Math" panose="02040503050406030204" pitchFamily="18" charset="0"/>
                                <a:cs typeface="Courier New" panose="02070309020205020404" pitchFamily="49" charset="0"/>
                              </a:rPr>
                              <m:t>𝑖𝑛</m:t>
                            </m:r>
                          </m:e>
                          <m:lim>
                            <m:r>
                              <a:rPr lang="en-US" sz="1250" b="0" i="1" smtClean="0">
                                <a:solidFill>
                                  <a:srgbClr val="000000"/>
                                </a:solidFill>
                                <a:latin typeface="Cambria Math" panose="02040503050406030204" pitchFamily="18" charset="0"/>
                                <a:cs typeface="Courier New" panose="02070309020205020404" pitchFamily="49" charset="0"/>
                              </a:rPr>
                              <m:t>𝑗</m:t>
                            </m:r>
                          </m:lim>
                        </m:limLow>
                      </m:fName>
                      <m:e>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smtClean="0">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m</m:t>
                                </m:r>
                                <m:r>
                                  <a:rPr lang="en-US" sz="1250" b="0" i="1" smtClean="0">
                                    <a:solidFill>
                                      <a:srgbClr val="000000"/>
                                    </a:solidFill>
                                    <a:latin typeface="Cambria Math" panose="02040503050406030204" pitchFamily="18" charset="0"/>
                                    <a:cs typeface="Courier New" panose="02070309020205020404" pitchFamily="49" charset="0"/>
                                  </a:rPr>
                                  <m:t>𝑎𝑥</m:t>
                                </m:r>
                              </m:e>
                              <m:lim>
                                <m:r>
                                  <a:rPr lang="en-US" sz="1250" b="0" i="1" smtClean="0">
                                    <a:solidFill>
                                      <a:srgbClr val="000000"/>
                                    </a:solidFill>
                                    <a:latin typeface="Cambria Math" panose="02040503050406030204" pitchFamily="18" charset="0"/>
                                    <a:cs typeface="Courier New" panose="02070309020205020404" pitchFamily="49" charset="0"/>
                                  </a:rPr>
                                  <m:t>𝑖</m:t>
                                </m:r>
                              </m:lim>
                            </m:limLow>
                          </m:fName>
                          <m:e>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e>
                        </m:func>
                      </m:e>
                    </m:func>
                  </m:oMath>
                </a14:m>
                <a:endParaRPr lang="en-US" sz="1250" dirty="0" smtClean="0">
                  <a:solidFill>
                    <a:srgbClr val="000000"/>
                  </a:solidFill>
                  <a:latin typeface="Courier New" panose="02070309020205020404" pitchFamily="49" charset="0"/>
                  <a:cs typeface="Courier New" panose="02070309020205020404" pitchFamily="49" charset="0"/>
                </a:endParaRPr>
              </a:p>
              <a:p>
                <a:endParaRPr lang="en-US" sz="1250" dirty="0">
                  <a:solidFill>
                    <a:srgbClr val="000000"/>
                  </a:solidFill>
                  <a:latin typeface="Courier New" panose="02070309020205020404" pitchFamily="49" charset="0"/>
                  <a:cs typeface="Courier New" panose="02070309020205020404" pitchFamily="49" charset="0"/>
                </a:endParaRPr>
              </a:p>
              <a:p>
                <a:r>
                  <a:rPr lang="en-US" sz="1250" dirty="0">
                    <a:solidFill>
                      <a:srgbClr val="000000"/>
                    </a:solidFill>
                    <a:latin typeface="Courier New" panose="02070309020205020404" pitchFamily="49" charset="0"/>
                    <a:cs typeface="Courier New" panose="02070309020205020404" pitchFamily="49" charset="0"/>
                  </a:rPr>
                  <a:t>i</a:t>
                </a:r>
                <a:r>
                  <a:rPr lang="en-US" sz="1250" dirty="0" smtClean="0">
                    <a:solidFill>
                      <a:srgbClr val="000000"/>
                    </a:solidFill>
                    <a:latin typeface="Courier New" panose="02070309020205020404" pitchFamily="49" charset="0"/>
                    <a:cs typeface="Courier New" panose="02070309020205020404" pitchFamily="49" charset="0"/>
                  </a:rPr>
                  <a:t>f </a:t>
                </a:r>
                <a:r>
                  <a:rPr lang="en-US" sz="1250" dirty="0" err="1" smtClean="0">
                    <a:solidFill>
                      <a:srgbClr val="000000"/>
                    </a:solidFill>
                    <a:latin typeface="Courier New" panose="02070309020205020404" pitchFamily="49" charset="0"/>
                    <a:cs typeface="Courier New" panose="02070309020205020404" pitchFamily="49" charset="0"/>
                  </a:rPr>
                  <a:t>max_min</a:t>
                </a:r>
                <a:r>
                  <a:rPr lang="en-US" sz="1250" dirty="0" smtClean="0">
                    <a:solidFill>
                      <a:srgbClr val="000000"/>
                    </a:solidFill>
                    <a:latin typeface="Courier New" panose="02070309020205020404" pitchFamily="49" charset="0"/>
                    <a:cs typeface="Courier New" panose="02070309020205020404" pitchFamily="49" charset="0"/>
                  </a:rPr>
                  <a:t> equal </a:t>
                </a:r>
                <a:r>
                  <a:rPr lang="en-US" sz="1250" dirty="0" err="1" smtClean="0">
                    <a:solidFill>
                      <a:srgbClr val="000000"/>
                    </a:solidFill>
                    <a:latin typeface="Courier New" panose="02070309020205020404" pitchFamily="49" charset="0"/>
                    <a:cs typeface="Courier New" panose="02070309020205020404" pitchFamily="49" charset="0"/>
                  </a:rPr>
                  <a:t>min_max</a:t>
                </a:r>
                <a:r>
                  <a:rPr lang="en-US" sz="1250" dirty="0" smtClean="0">
                    <a:solidFill>
                      <a:srgbClr val="000000"/>
                    </a:solidFill>
                    <a:latin typeface="Courier New" panose="02070309020205020404" pitchFamily="49" charset="0"/>
                    <a:cs typeface="Courier New" panose="02070309020205020404" pitchFamily="49" charset="0"/>
                  </a:rPr>
                  <a:t>:</a:t>
                </a:r>
              </a:p>
              <a:p>
                <a:r>
                  <a:rPr lang="en-US" sz="1250" dirty="0">
                    <a:solidFill>
                      <a:srgbClr val="000000"/>
                    </a:solidFill>
                    <a:latin typeface="Courier New" panose="02070309020205020404" pitchFamily="49" charset="0"/>
                    <a:cs typeface="Courier New" panose="02070309020205020404" pitchFamily="49" charset="0"/>
                  </a:rPr>
                  <a:t>	</a:t>
                </a:r>
                <a:r>
                  <a:rPr lang="en-US" sz="1250" dirty="0" err="1" smtClean="0">
                    <a:solidFill>
                      <a:srgbClr val="000000"/>
                    </a:solidFill>
                    <a:latin typeface="Courier New" panose="02070309020205020404" pitchFamily="49" charset="0"/>
                    <a:cs typeface="Courier New" panose="02070309020205020404" pitchFamily="49" charset="0"/>
                  </a:rPr>
                  <a:t>i_best</a:t>
                </a:r>
                <a:r>
                  <a:rPr lang="en-US" sz="1250" dirty="0" smtClean="0">
                    <a:solidFill>
                      <a:srgbClr val="000000"/>
                    </a:solidFill>
                    <a:latin typeface="Courier New" panose="02070309020205020404" pitchFamily="49" charset="0"/>
                    <a:cs typeface="Courier New" panose="02070309020205020404" pitchFamily="49" charset="0"/>
                  </a:rPr>
                  <a:t> = </a:t>
                </a:r>
                <a14:m>
                  <m:oMath xmlns:m="http://schemas.openxmlformats.org/officeDocument/2006/math">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argmax</m:t>
                            </m:r>
                          </m:e>
                          <m:lim>
                            <m:r>
                              <a:rPr lang="en-US" sz="1250" i="1">
                                <a:solidFill>
                                  <a:srgbClr val="000000"/>
                                </a:solidFill>
                                <a:latin typeface="Cambria Math" panose="02040503050406030204" pitchFamily="18" charset="0"/>
                                <a:cs typeface="Courier New" panose="02070309020205020404" pitchFamily="49" charset="0"/>
                              </a:rPr>
                              <m:t>𝑖</m:t>
                            </m:r>
                          </m:lim>
                        </m:limLow>
                      </m:fName>
                      <m:e>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min</m:t>
                                </m:r>
                              </m:e>
                              <m:lim>
                                <m:r>
                                  <a:rPr lang="en-US" sz="1250" i="1">
                                    <a:solidFill>
                                      <a:srgbClr val="000000"/>
                                    </a:solidFill>
                                    <a:latin typeface="Cambria Math" panose="02040503050406030204" pitchFamily="18" charset="0"/>
                                    <a:cs typeface="Courier New" panose="02070309020205020404" pitchFamily="49" charset="0"/>
                                  </a:rPr>
                                  <m:t>𝑗</m:t>
                                </m:r>
                              </m:lim>
                            </m:limLow>
                          </m:fName>
                          <m:e>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e>
                        </m:func>
                      </m:e>
                    </m:func>
                  </m:oMath>
                </a14:m>
                <a:endParaRPr lang="en-US" sz="1250" dirty="0" smtClean="0">
                  <a:solidFill>
                    <a:srgbClr val="000000"/>
                  </a:solidFill>
                  <a:latin typeface="Courier New" panose="02070309020205020404" pitchFamily="49" charset="0"/>
                  <a:cs typeface="Courier New" panose="02070309020205020404" pitchFamily="49" charset="0"/>
                </a:endParaRPr>
              </a:p>
              <a:p>
                <a:r>
                  <a:rPr lang="en-US" sz="1250" dirty="0" smtClean="0">
                    <a:solidFill>
                      <a:srgbClr val="000000"/>
                    </a:solidFill>
                    <a:latin typeface="Courier New" panose="02070309020205020404" pitchFamily="49" charset="0"/>
                    <a:cs typeface="Courier New" panose="02070309020205020404" pitchFamily="49" charset="0"/>
                  </a:rPr>
                  <a:t>	</a:t>
                </a:r>
                <a:r>
                  <a:rPr lang="en-US" sz="1250" dirty="0" err="1">
                    <a:solidFill>
                      <a:srgbClr val="000000"/>
                    </a:solidFill>
                    <a:latin typeface="Courier New" panose="02070309020205020404" pitchFamily="49" charset="0"/>
                    <a:cs typeface="Courier New" panose="02070309020205020404" pitchFamily="49" charset="0"/>
                  </a:rPr>
                  <a:t>j</a:t>
                </a:r>
                <a:r>
                  <a:rPr lang="en-US" sz="1250" dirty="0" err="1" smtClean="0">
                    <a:solidFill>
                      <a:srgbClr val="000000"/>
                    </a:solidFill>
                    <a:latin typeface="Courier New" panose="02070309020205020404" pitchFamily="49" charset="0"/>
                    <a:cs typeface="Courier New" panose="02070309020205020404" pitchFamily="49" charset="0"/>
                  </a:rPr>
                  <a:t>_best</a:t>
                </a:r>
                <a:r>
                  <a:rPr lang="en-US" sz="1250" dirty="0" smtClean="0">
                    <a:solidFill>
                      <a:srgbClr val="000000"/>
                    </a:solidFill>
                    <a:latin typeface="Courier New" panose="02070309020205020404" pitchFamily="49" charset="0"/>
                    <a:cs typeface="Courier New" panose="02070309020205020404" pitchFamily="49" charset="0"/>
                  </a:rPr>
                  <a:t> </a:t>
                </a:r>
                <a:r>
                  <a:rPr lang="en-US" sz="1250" dirty="0">
                    <a:solidFill>
                      <a:srgbClr val="000000"/>
                    </a:solidFill>
                    <a:latin typeface="Courier New" panose="02070309020205020404" pitchFamily="49" charset="0"/>
                    <a:cs typeface="Courier New" panose="02070309020205020404" pitchFamily="49" charset="0"/>
                  </a:rPr>
                  <a:t>= </a:t>
                </a:r>
                <a14:m>
                  <m:oMath xmlns:m="http://schemas.openxmlformats.org/officeDocument/2006/math">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argm</m:t>
                            </m:r>
                            <m:r>
                              <a:rPr lang="en-US" sz="1250" b="0" i="1" smtClean="0">
                                <a:solidFill>
                                  <a:srgbClr val="000000"/>
                                </a:solidFill>
                                <a:latin typeface="Cambria Math" panose="02040503050406030204" pitchFamily="18" charset="0"/>
                                <a:cs typeface="Courier New" panose="02070309020205020404" pitchFamily="49" charset="0"/>
                              </a:rPr>
                              <m:t>𝑖𝑛</m:t>
                            </m:r>
                          </m:e>
                          <m:lim>
                            <m:r>
                              <a:rPr lang="en-US" sz="1250" b="0" i="1" smtClean="0">
                                <a:solidFill>
                                  <a:srgbClr val="000000"/>
                                </a:solidFill>
                                <a:latin typeface="Cambria Math" panose="02040503050406030204" pitchFamily="18" charset="0"/>
                                <a:cs typeface="Courier New" panose="02070309020205020404" pitchFamily="49" charset="0"/>
                              </a:rPr>
                              <m:t>𝑗</m:t>
                            </m:r>
                          </m:lim>
                        </m:limLow>
                      </m:fName>
                      <m:e>
                        <m:func>
                          <m:funcPr>
                            <m:ctrlPr>
                              <a:rPr lang="en-US" sz="1250" i="1">
                                <a:solidFill>
                                  <a:srgbClr val="000000"/>
                                </a:solidFill>
                                <a:latin typeface="Cambria Math" panose="02040503050406030204" pitchFamily="18" charset="0"/>
                                <a:cs typeface="Courier New" panose="02070309020205020404" pitchFamily="49" charset="0"/>
                              </a:rPr>
                            </m:ctrlPr>
                          </m:funcPr>
                          <m:fName>
                            <m:limLow>
                              <m:limLowPr>
                                <m:ctrlPr>
                                  <a:rPr lang="en-US" sz="1250" i="1">
                                    <a:solidFill>
                                      <a:srgbClr val="000000"/>
                                    </a:solidFill>
                                    <a:latin typeface="Cambria Math" panose="02040503050406030204" pitchFamily="18" charset="0"/>
                                    <a:cs typeface="Courier New" panose="02070309020205020404" pitchFamily="49" charset="0"/>
                                  </a:rPr>
                                </m:ctrlPr>
                              </m:limLowPr>
                              <m:e>
                                <m:r>
                                  <m:rPr>
                                    <m:sty m:val="p"/>
                                  </m:rPr>
                                  <a:rPr lang="en-US" sz="1250">
                                    <a:solidFill>
                                      <a:srgbClr val="000000"/>
                                    </a:solidFill>
                                    <a:latin typeface="Cambria Math" panose="02040503050406030204" pitchFamily="18" charset="0"/>
                                    <a:cs typeface="Courier New" panose="02070309020205020404" pitchFamily="49" charset="0"/>
                                  </a:rPr>
                                  <m:t>m</m:t>
                                </m:r>
                                <m:r>
                                  <a:rPr lang="en-US" sz="1250" b="0" i="1" smtClean="0">
                                    <a:solidFill>
                                      <a:srgbClr val="000000"/>
                                    </a:solidFill>
                                    <a:latin typeface="Cambria Math" panose="02040503050406030204" pitchFamily="18" charset="0"/>
                                    <a:cs typeface="Courier New" panose="02070309020205020404" pitchFamily="49" charset="0"/>
                                  </a:rPr>
                                  <m:t>𝑎𝑥</m:t>
                                </m:r>
                              </m:e>
                              <m:lim>
                                <m:r>
                                  <a:rPr lang="en-US" sz="1250" b="0" i="1" smtClean="0">
                                    <a:solidFill>
                                      <a:srgbClr val="000000"/>
                                    </a:solidFill>
                                    <a:latin typeface="Cambria Math" panose="02040503050406030204" pitchFamily="18" charset="0"/>
                                    <a:cs typeface="Courier New" panose="02070309020205020404" pitchFamily="49" charset="0"/>
                                  </a:rPr>
                                  <m:t>𝑖</m:t>
                                </m:r>
                              </m:lim>
                            </m:limLow>
                          </m:fName>
                          <m:e>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e>
                        </m:func>
                      </m:e>
                    </m:func>
                  </m:oMath>
                </a14:m>
                <a:endParaRPr lang="en-US" sz="1250" dirty="0" smtClean="0">
                  <a:solidFill>
                    <a:srgbClr val="000000"/>
                  </a:solidFill>
                  <a:latin typeface="Courier New" panose="02070309020205020404" pitchFamily="49" charset="0"/>
                  <a:cs typeface="Courier New" panose="02070309020205020404" pitchFamily="49" charset="0"/>
                </a:endParaRPr>
              </a:p>
              <a:p>
                <a:r>
                  <a:rPr lang="en-US" sz="1250" dirty="0">
                    <a:solidFill>
                      <a:srgbClr val="000000"/>
                    </a:solidFill>
                    <a:latin typeface="Courier New" panose="02070309020205020404" pitchFamily="49" charset="0"/>
                    <a:cs typeface="Courier New" panose="02070309020205020404" pitchFamily="49" charset="0"/>
                  </a:rPr>
                  <a:t>	</a:t>
                </a:r>
                <a:r>
                  <a:rPr lang="en-US" sz="1250" b="1" dirty="0" smtClean="0">
                    <a:solidFill>
                      <a:srgbClr val="000000"/>
                    </a:solidFill>
                    <a:latin typeface="Courier New" panose="02070309020205020404" pitchFamily="49" charset="0"/>
                    <a:cs typeface="Courier New" panose="02070309020205020404" pitchFamily="49" charset="0"/>
                  </a:rPr>
                  <a:t>return </a:t>
                </a:r>
                <a:r>
                  <a:rPr lang="en-US" sz="1250" dirty="0" err="1" smtClean="0">
                    <a:solidFill>
                      <a:srgbClr val="000000"/>
                    </a:solidFill>
                    <a:latin typeface="Courier New" panose="02070309020205020404" pitchFamily="49" charset="0"/>
                    <a:cs typeface="Courier New" panose="02070309020205020404" pitchFamily="49" charset="0"/>
                  </a:rPr>
                  <a:t>i_best</a:t>
                </a:r>
                <a:r>
                  <a:rPr lang="en-US" sz="1250" b="1" dirty="0" smtClean="0">
                    <a:solidFill>
                      <a:srgbClr val="000000"/>
                    </a:solidFill>
                    <a:latin typeface="Courier New" panose="02070309020205020404" pitchFamily="49" charset="0"/>
                    <a:cs typeface="Courier New" panose="02070309020205020404" pitchFamily="49" charset="0"/>
                  </a:rPr>
                  <a:t>,</a:t>
                </a:r>
                <a:r>
                  <a:rPr lang="en-US" sz="1250" dirty="0" smtClean="0">
                    <a:solidFill>
                      <a:srgbClr val="000000"/>
                    </a:solidFill>
                    <a:latin typeface="Courier New" panose="02070309020205020404" pitchFamily="49" charset="0"/>
                    <a:cs typeface="Courier New" panose="02070309020205020404" pitchFamily="49" charset="0"/>
                  </a:rPr>
                  <a:t> </a:t>
                </a:r>
                <a:r>
                  <a:rPr lang="en-US" sz="1250" dirty="0" err="1" smtClean="0">
                    <a:solidFill>
                      <a:srgbClr val="000000"/>
                    </a:solidFill>
                    <a:latin typeface="Courier New" panose="02070309020205020404" pitchFamily="49" charset="0"/>
                    <a:cs typeface="Courier New" panose="02070309020205020404" pitchFamily="49" charset="0"/>
                  </a:rPr>
                  <a:t>j_best</a:t>
                </a:r>
                <a:r>
                  <a:rPr lang="en-US" sz="1250" dirty="0" smtClean="0">
                    <a:solidFill>
                      <a:srgbClr val="000000"/>
                    </a:solidFill>
                    <a:latin typeface="Courier New" panose="02070309020205020404" pitchFamily="49" charset="0"/>
                    <a:cs typeface="Courier New" panose="02070309020205020404" pitchFamily="49" charset="0"/>
                  </a:rPr>
                  <a:t>, </a:t>
                </a:r>
                <a:r>
                  <a:rPr lang="en-US" sz="1250" dirty="0" err="1" smtClean="0">
                    <a:solidFill>
                      <a:srgbClr val="000000"/>
                    </a:solidFill>
                    <a:latin typeface="Courier New" panose="02070309020205020404" pitchFamily="49" charset="0"/>
                    <a:cs typeface="Courier New" panose="02070309020205020404" pitchFamily="49" charset="0"/>
                  </a:rPr>
                  <a:t>min_max</a:t>
                </a:r>
                <a:endParaRPr lang="en-US" sz="1250" dirty="0" smtClean="0">
                  <a:solidFill>
                    <a:srgbClr val="000000"/>
                  </a:solidFill>
                  <a:latin typeface="Courier New" panose="02070309020205020404" pitchFamily="49" charset="0"/>
                  <a:cs typeface="Courier New" panose="02070309020205020404" pitchFamily="49" charset="0"/>
                </a:endParaRPr>
              </a:p>
              <a:p>
                <a:endParaRPr lang="en-US" sz="1250" dirty="0">
                  <a:solidFill>
                    <a:srgbClr val="000000"/>
                  </a:solidFill>
                  <a:latin typeface="Courier New" panose="02070309020205020404" pitchFamily="49" charset="0"/>
                  <a:cs typeface="Courier New" panose="02070309020205020404" pitchFamily="49" charset="0"/>
                </a:endParaRPr>
              </a:p>
              <a:p>
                <a:endParaRPr lang="en-US" sz="1250" dirty="0" smtClean="0">
                  <a:solidFill>
                    <a:srgbClr val="000000"/>
                  </a:solidFill>
                  <a:latin typeface="Courier New" panose="02070309020205020404" pitchFamily="49" charset="0"/>
                  <a:cs typeface="Courier New" panose="02070309020205020404" pitchFamily="49" charset="0"/>
                </a:endParaRPr>
              </a:p>
              <a:p>
                <a:r>
                  <a:rPr lang="en-US" sz="1250" dirty="0">
                    <a:solidFill>
                      <a:srgbClr val="000000"/>
                    </a:solidFill>
                    <a:latin typeface="Courier New" panose="02070309020205020404" pitchFamily="49" charset="0"/>
                    <a:cs typeface="Courier New" panose="02070309020205020404" pitchFamily="49" charset="0"/>
                  </a:rPr>
                  <a:t>alpha = </a:t>
                </a:r>
                <a:r>
                  <a:rPr lang="en-US" sz="1250" dirty="0" smtClean="0">
                    <a:solidFill>
                      <a:srgbClr val="000000"/>
                    </a:solidFill>
                    <a:latin typeface="Courier New" panose="02070309020205020404" pitchFamily="49" charset="0"/>
                    <a:cs typeface="Courier New" panose="02070309020205020404" pitchFamily="49" charset="0"/>
                  </a:rPr>
                  <a:t>min(A</a:t>
                </a:r>
                <a:r>
                  <a:rPr lang="en-US" sz="1250" dirty="0">
                    <a:solidFill>
                      <a:srgbClr val="000000"/>
                    </a:solidFill>
                    <a:latin typeface="Courier New" panose="02070309020205020404" pitchFamily="49" charset="0"/>
                    <a:cs typeface="Courier New" panose="02070309020205020404" pitchFamily="49" charset="0"/>
                  </a:rPr>
                  <a:t>)</a:t>
                </a:r>
              </a:p>
              <a:p>
                <a:r>
                  <a:rPr lang="en-US" sz="1250" dirty="0" smtClean="0">
                    <a:solidFill>
                      <a:srgbClr val="000000"/>
                    </a:solidFill>
                    <a:latin typeface="Courier New" panose="02070309020205020404" pitchFamily="49" charset="0"/>
                    <a:cs typeface="Courier New" panose="02070309020205020404" pitchFamily="49" charset="0"/>
                  </a:rPr>
                  <a:t>if </a:t>
                </a:r>
                <a:r>
                  <a:rPr lang="en-US" sz="1250" dirty="0">
                    <a:solidFill>
                      <a:srgbClr val="000000"/>
                    </a:solidFill>
                    <a:latin typeface="Courier New" panose="02070309020205020404" pitchFamily="49" charset="0"/>
                    <a:cs typeface="Courier New" panose="02070309020205020404" pitchFamily="49" charset="0"/>
                  </a:rPr>
                  <a:t>alpha &lt;= 0</a:t>
                </a:r>
                <a:r>
                  <a:rPr lang="en-US" sz="1250" dirty="0" smtClean="0">
                    <a:solidFill>
                      <a:srgbClr val="000000"/>
                    </a:solidFill>
                    <a:latin typeface="Courier New" panose="02070309020205020404" pitchFamily="49" charset="0"/>
                    <a:cs typeface="Courier New" panose="02070309020205020404" pitchFamily="49" charset="0"/>
                  </a:rPr>
                  <a:t>:</a:t>
                </a:r>
              </a:p>
              <a:p>
                <a:r>
                  <a:rPr lang="en-US" sz="1250" dirty="0">
                    <a:solidFill>
                      <a:srgbClr val="000000"/>
                    </a:solidFill>
                    <a:latin typeface="Courier New" panose="02070309020205020404" pitchFamily="49" charset="0"/>
                    <a:cs typeface="Courier New" panose="02070309020205020404" pitchFamily="49" charset="0"/>
                  </a:rPr>
                  <a:t>	</a:t>
                </a:r>
                <a:r>
                  <a:rPr lang="en-US" sz="1250" b="1" dirty="0" smtClean="0">
                    <a:solidFill>
                      <a:srgbClr val="000000"/>
                    </a:solidFill>
                    <a:latin typeface="Courier New" panose="02070309020205020404" pitchFamily="49" charset="0"/>
                    <a:cs typeface="Courier New" panose="02070309020205020404" pitchFamily="49" charset="0"/>
                  </a:rPr>
                  <a:t>for each </a:t>
                </a:r>
                <a14:m>
                  <m:oMath xmlns:m="http://schemas.openxmlformats.org/officeDocument/2006/math">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oMath>
                </a14:m>
                <a:r>
                  <a:rPr lang="en-US" sz="1250" b="1" dirty="0" smtClean="0">
                    <a:solidFill>
                      <a:srgbClr val="000000"/>
                    </a:solidFill>
                    <a:latin typeface="Courier New" panose="02070309020205020404" pitchFamily="49" charset="0"/>
                    <a:cs typeface="Courier New" panose="02070309020205020404" pitchFamily="49" charset="0"/>
                  </a:rPr>
                  <a:t> in A:</a:t>
                </a:r>
                <a:endParaRPr lang="en-US" sz="1250" b="1" dirty="0">
                  <a:solidFill>
                    <a:srgbClr val="000000"/>
                  </a:solidFill>
                  <a:latin typeface="Courier New" panose="02070309020205020404" pitchFamily="49" charset="0"/>
                  <a:cs typeface="Courier New" panose="02070309020205020404" pitchFamily="49" charset="0"/>
                </a:endParaRPr>
              </a:p>
              <a:p>
                <a:r>
                  <a:rPr lang="en-US" sz="1250" dirty="0" smtClean="0">
                    <a:solidFill>
                      <a:srgbClr val="000000"/>
                    </a:solidFill>
                    <a:latin typeface="Courier New" panose="02070309020205020404" pitchFamily="49" charset="0"/>
                    <a:cs typeface="Courier New" panose="02070309020205020404" pitchFamily="49" charset="0"/>
                  </a:rPr>
                  <a:t>	</a:t>
                </a:r>
                <a14:m>
                  <m:oMath xmlns:m="http://schemas.openxmlformats.org/officeDocument/2006/math">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oMath>
                </a14:m>
                <a:r>
                  <a:rPr lang="en-US" sz="1250" dirty="0" smtClean="0">
                    <a:solidFill>
                      <a:srgbClr val="000000"/>
                    </a:solidFill>
                    <a:latin typeface="Courier New" panose="02070309020205020404" pitchFamily="49" charset="0"/>
                    <a:cs typeface="Courier New" panose="02070309020205020404" pitchFamily="49" charset="0"/>
                  </a:rPr>
                  <a:t> = </a:t>
                </a:r>
                <a14:m>
                  <m:oMath xmlns:m="http://schemas.openxmlformats.org/officeDocument/2006/math">
                    <m:sSub>
                      <m:sSubPr>
                        <m:ctrlPr>
                          <a:rPr lang="en-US" sz="1250" i="1">
                            <a:solidFill>
                              <a:srgbClr val="000000"/>
                            </a:solidFill>
                            <a:latin typeface="Cambria Math" panose="02040503050406030204" pitchFamily="18" charset="0"/>
                            <a:cs typeface="Courier New" panose="02070309020205020404" pitchFamily="49" charset="0"/>
                          </a:rPr>
                        </m:ctrlPr>
                      </m:sSubPr>
                      <m:e>
                        <m:r>
                          <a:rPr lang="en-US" sz="1250" i="1">
                            <a:solidFill>
                              <a:srgbClr val="000000"/>
                            </a:solidFill>
                            <a:latin typeface="Cambria Math" panose="02040503050406030204" pitchFamily="18" charset="0"/>
                            <a:cs typeface="Courier New" panose="02070309020205020404" pitchFamily="49" charset="0"/>
                          </a:rPr>
                          <m:t>𝑎</m:t>
                        </m:r>
                      </m:e>
                      <m:sub>
                        <m:r>
                          <a:rPr lang="en-US" sz="1250" i="1">
                            <a:solidFill>
                              <a:srgbClr val="000000"/>
                            </a:solidFill>
                            <a:latin typeface="Cambria Math" panose="02040503050406030204" pitchFamily="18" charset="0"/>
                            <a:cs typeface="Courier New" panose="02070309020205020404" pitchFamily="49" charset="0"/>
                          </a:rPr>
                          <m:t>𝑖</m:t>
                        </m:r>
                        <m:r>
                          <a:rPr lang="en-US" sz="1250" i="1">
                            <a:solidFill>
                              <a:srgbClr val="000000"/>
                            </a:solidFill>
                            <a:latin typeface="Cambria Math" panose="02040503050406030204" pitchFamily="18" charset="0"/>
                            <a:cs typeface="Courier New" panose="02070309020205020404" pitchFamily="49" charset="0"/>
                          </a:rPr>
                          <m:t>,</m:t>
                        </m:r>
                        <m:r>
                          <a:rPr lang="en-US" sz="1250" i="1">
                            <a:solidFill>
                              <a:srgbClr val="000000"/>
                            </a:solidFill>
                            <a:latin typeface="Cambria Math" panose="02040503050406030204" pitchFamily="18" charset="0"/>
                            <a:cs typeface="Courier New" panose="02070309020205020404" pitchFamily="49" charset="0"/>
                          </a:rPr>
                          <m:t>𝑗</m:t>
                        </m:r>
                      </m:sub>
                    </m:sSub>
                  </m:oMath>
                </a14:m>
                <a:r>
                  <a:rPr lang="en-US" sz="1250" dirty="0" smtClean="0">
                    <a:solidFill>
                      <a:srgbClr val="000000"/>
                    </a:solidFill>
                    <a:latin typeface="Courier New" panose="02070309020205020404" pitchFamily="49" charset="0"/>
                    <a:cs typeface="Courier New" panose="02070309020205020404" pitchFamily="49" charset="0"/>
                  </a:rPr>
                  <a:t> -</a:t>
                </a:r>
                <a:r>
                  <a:rPr lang="en-US" sz="1250" dirty="0">
                    <a:solidFill>
                      <a:srgbClr val="000000"/>
                    </a:solidFill>
                    <a:latin typeface="Courier New" panose="02070309020205020404" pitchFamily="49" charset="0"/>
                    <a:cs typeface="Courier New" panose="02070309020205020404" pitchFamily="49" charset="0"/>
                  </a:rPr>
                  <a:t>alpha + </a:t>
                </a:r>
                <a:r>
                  <a:rPr lang="en-US" sz="1250" dirty="0" smtClean="0">
                    <a:solidFill>
                      <a:srgbClr val="000000"/>
                    </a:solidFill>
                    <a:latin typeface="Courier New" panose="02070309020205020404" pitchFamily="49" charset="0"/>
                    <a:cs typeface="Courier New" panose="02070309020205020404" pitchFamily="49" charset="0"/>
                  </a:rPr>
                  <a:t>1</a:t>
                </a:r>
              </a:p>
              <a:p>
                <a:endParaRPr lang="en-US" sz="1250" dirty="0" smtClean="0">
                  <a:solidFill>
                    <a:srgbClr val="000000"/>
                  </a:solidFill>
                  <a:latin typeface="Courier New" panose="02070309020205020404" pitchFamily="49" charset="0"/>
                  <a:cs typeface="Courier New" panose="02070309020205020404" pitchFamily="49" charset="0"/>
                </a:endParaRPr>
              </a:p>
              <a:p>
                <a:r>
                  <a:rPr lang="en-US" sz="1250" dirty="0" smtClean="0">
                    <a:solidFill>
                      <a:srgbClr val="000000"/>
                    </a:solidFill>
                    <a:latin typeface="Courier New" panose="02070309020205020404" pitchFamily="49" charset="0"/>
                    <a:cs typeface="Courier New" panose="02070309020205020404" pitchFamily="49" charset="0"/>
                  </a:rPr>
                  <a:t>#LP1</a:t>
                </a:r>
                <a:endParaRPr lang="en-US" sz="1250" dirty="0">
                  <a:solidFill>
                    <a:srgbClr val="000000"/>
                  </a:solidFill>
                  <a:latin typeface="Courier New" panose="02070309020205020404" pitchFamily="49" charset="0"/>
                  <a:cs typeface="Courier New" panose="02070309020205020404" pitchFamily="49" charset="0"/>
                </a:endParaRPr>
              </a:p>
              <a:p>
                <a:r>
                  <a:rPr lang="en-US" sz="1250" dirty="0" err="1" smtClean="0">
                    <a:solidFill>
                      <a:srgbClr val="000000"/>
                    </a:solidFill>
                    <a:latin typeface="Courier New" panose="02070309020205020404" pitchFamily="49" charset="0"/>
                    <a:cs typeface="Courier New" panose="02070309020205020404" pitchFamily="49" charset="0"/>
                  </a:rPr>
                  <a:t>u_vars</a:t>
                </a:r>
                <a:r>
                  <a:rPr lang="en-US" sz="1250" dirty="0" smtClean="0">
                    <a:solidFill>
                      <a:srgbClr val="000000"/>
                    </a:solidFill>
                    <a:latin typeface="Courier New" panose="02070309020205020404" pitchFamily="49" charset="0"/>
                    <a:cs typeface="Courier New" panose="02070309020205020404" pitchFamily="49" charset="0"/>
                  </a:rPr>
                  <a:t>, </a:t>
                </a:r>
                <a:r>
                  <a:rPr lang="en-US" sz="1250" dirty="0" err="1" smtClean="0">
                    <a:solidFill>
                      <a:srgbClr val="000000"/>
                    </a:solidFill>
                    <a:latin typeface="Courier New" panose="02070309020205020404" pitchFamily="49" charset="0"/>
                    <a:cs typeface="Courier New" panose="02070309020205020404" pitchFamily="49" charset="0"/>
                  </a:rPr>
                  <a:t>opt_solve</a:t>
                </a:r>
                <a:r>
                  <a:rPr lang="en-US" sz="1250" dirty="0" smtClean="0">
                    <a:solidFill>
                      <a:srgbClr val="000000"/>
                    </a:solidFill>
                    <a:latin typeface="Courier New" panose="02070309020205020404" pitchFamily="49" charset="0"/>
                    <a:cs typeface="Courier New" panose="02070309020205020404" pitchFamily="49" charset="0"/>
                  </a:rPr>
                  <a:t> = </a:t>
                </a:r>
                <a:r>
                  <a:rPr lang="en-US" sz="1250" dirty="0" smtClean="0">
                    <a:solidFill>
                      <a:srgbClr val="000000"/>
                    </a:solidFill>
                    <a:latin typeface="Courier New" panose="02070309020205020404" pitchFamily="49" charset="0"/>
                    <a:cs typeface="Courier New" panose="02070309020205020404" pitchFamily="49" charset="0"/>
                  </a:rPr>
                  <a:t>Simplex(</a:t>
                </a:r>
                <a:r>
                  <a:rPr lang="en-US" sz="1250" dirty="0" err="1" smtClean="0">
                    <a:solidFill>
                      <a:srgbClr val="000000"/>
                    </a:solidFill>
                    <a:latin typeface="Courier New" panose="02070309020205020404" pitchFamily="49" charset="0"/>
                    <a:cs typeface="Courier New" panose="02070309020205020404" pitchFamily="49" charset="0"/>
                  </a:rPr>
                  <a:t>n_vars</a:t>
                </a:r>
                <a:r>
                  <a:rPr lang="en-US" sz="1250" dirty="0" smtClean="0">
                    <a:solidFill>
                      <a:srgbClr val="000000"/>
                    </a:solidFill>
                    <a:latin typeface="Courier New" panose="02070309020205020404" pitchFamily="49" charset="0"/>
                    <a:cs typeface="Courier New" panose="02070309020205020404" pitchFamily="49" charset="0"/>
                  </a:rPr>
                  <a:t> = </a:t>
                </a:r>
                <a:r>
                  <a:rPr lang="en-US" sz="1250" dirty="0" smtClean="0">
                    <a:solidFill>
                      <a:srgbClr val="000000"/>
                    </a:solidFill>
                    <a:latin typeface="Courier New" panose="02070309020205020404" pitchFamily="49" charset="0"/>
                    <a:cs typeface="Courier New" panose="02070309020205020404" pitchFamily="49" charset="0"/>
                  </a:rPr>
                  <a:t>number of  rows, A, min</a:t>
                </a:r>
                <a:r>
                  <a:rPr lang="en-US" sz="1250" dirty="0" smtClean="0">
                    <a:solidFill>
                      <a:srgbClr val="000000"/>
                    </a:solidFill>
                    <a:latin typeface="Courier New" panose="02070309020205020404" pitchFamily="49" charset="0"/>
                    <a:cs typeface="Courier New" panose="02070309020205020404" pitchFamily="49" charset="0"/>
                  </a:rPr>
                  <a:t>)</a:t>
                </a:r>
              </a:p>
              <a:p>
                <a:r>
                  <a:rPr lang="en-US" sz="1250" dirty="0">
                    <a:solidFill>
                      <a:srgbClr val="000000"/>
                    </a:solidFill>
                    <a:latin typeface="Courier New" panose="02070309020205020404" pitchFamily="49" charset="0"/>
                    <a:cs typeface="Courier New" panose="02070309020205020404" pitchFamily="49" charset="0"/>
                  </a:rPr>
                  <a:t>#</a:t>
                </a:r>
                <a:r>
                  <a:rPr lang="en-US" sz="1250" dirty="0" smtClean="0">
                    <a:solidFill>
                      <a:srgbClr val="000000"/>
                    </a:solidFill>
                    <a:latin typeface="Courier New" panose="02070309020205020404" pitchFamily="49" charset="0"/>
                    <a:cs typeface="Courier New" panose="02070309020205020404" pitchFamily="49" charset="0"/>
                  </a:rPr>
                  <a:t>LP2</a:t>
                </a:r>
                <a:endParaRPr lang="ru-RU" sz="1250" dirty="0" smtClean="0">
                  <a:solidFill>
                    <a:srgbClr val="000000"/>
                  </a:solidFill>
                  <a:latin typeface="Courier New" panose="02070309020205020404" pitchFamily="49" charset="0"/>
                  <a:cs typeface="Courier New" panose="02070309020205020404" pitchFamily="49" charset="0"/>
                </a:endParaRPr>
              </a:p>
              <a:p>
                <a:r>
                  <a:rPr lang="en-US" sz="1250" dirty="0" err="1" smtClean="0">
                    <a:solidFill>
                      <a:srgbClr val="000000"/>
                    </a:solidFill>
                    <a:latin typeface="Courier New" panose="02070309020205020404" pitchFamily="49" charset="0"/>
                    <a:cs typeface="Courier New" panose="02070309020205020404" pitchFamily="49" charset="0"/>
                  </a:rPr>
                  <a:t>v_vars</a:t>
                </a:r>
                <a:r>
                  <a:rPr lang="en-US" sz="1250" dirty="0">
                    <a:solidFill>
                      <a:srgbClr val="000000"/>
                    </a:solidFill>
                    <a:latin typeface="Courier New" panose="02070309020205020404" pitchFamily="49" charset="0"/>
                    <a:cs typeface="Courier New" panose="02070309020205020404" pitchFamily="49" charset="0"/>
                  </a:rPr>
                  <a:t>, </a:t>
                </a:r>
                <a:r>
                  <a:rPr lang="en-US" sz="1250" dirty="0" err="1">
                    <a:solidFill>
                      <a:srgbClr val="000000"/>
                    </a:solidFill>
                    <a:latin typeface="Courier New" panose="02070309020205020404" pitchFamily="49" charset="0"/>
                    <a:cs typeface="Courier New" panose="02070309020205020404" pitchFamily="49" charset="0"/>
                  </a:rPr>
                  <a:t>opt_solve</a:t>
                </a:r>
                <a:r>
                  <a:rPr lang="en-US" sz="1250" dirty="0">
                    <a:solidFill>
                      <a:srgbClr val="000000"/>
                    </a:solidFill>
                    <a:latin typeface="Courier New" panose="02070309020205020404" pitchFamily="49" charset="0"/>
                    <a:cs typeface="Courier New" panose="02070309020205020404" pitchFamily="49" charset="0"/>
                  </a:rPr>
                  <a:t> </a:t>
                </a:r>
                <a:r>
                  <a:rPr lang="en-US" sz="1250" dirty="0" smtClean="0">
                    <a:solidFill>
                      <a:srgbClr val="000000"/>
                    </a:solidFill>
                    <a:latin typeface="Courier New" panose="02070309020205020404" pitchFamily="49" charset="0"/>
                    <a:cs typeface="Courier New" panose="02070309020205020404" pitchFamily="49" charset="0"/>
                  </a:rPr>
                  <a:t>= </a:t>
                </a:r>
                <a:r>
                  <a:rPr lang="en-US" sz="1250" dirty="0" smtClean="0">
                    <a:solidFill>
                      <a:srgbClr val="000000"/>
                    </a:solidFill>
                    <a:latin typeface="Courier New" panose="02070309020205020404" pitchFamily="49" charset="0"/>
                    <a:cs typeface="Courier New" panose="02070309020205020404" pitchFamily="49" charset="0"/>
                  </a:rPr>
                  <a:t>Simplex(</a:t>
                </a:r>
                <a:r>
                  <a:rPr lang="en-US" sz="1250" dirty="0" err="1" smtClean="0">
                    <a:solidFill>
                      <a:srgbClr val="000000"/>
                    </a:solidFill>
                    <a:latin typeface="Courier New" panose="02070309020205020404" pitchFamily="49" charset="0"/>
                    <a:cs typeface="Courier New" panose="02070309020205020404" pitchFamily="49" charset="0"/>
                  </a:rPr>
                  <a:t>n_vars</a:t>
                </a:r>
                <a:r>
                  <a:rPr lang="en-US" sz="1250" dirty="0" smtClean="0">
                    <a:solidFill>
                      <a:srgbClr val="000000"/>
                    </a:solidFill>
                    <a:latin typeface="Courier New" panose="02070309020205020404" pitchFamily="49" charset="0"/>
                    <a:cs typeface="Courier New" panose="02070309020205020404" pitchFamily="49" charset="0"/>
                  </a:rPr>
                  <a:t> = number of columns, A, max)</a:t>
                </a:r>
                <a:endParaRPr lang="en-US" sz="1250" dirty="0" smtClean="0">
                  <a:solidFill>
                    <a:srgbClr val="000000"/>
                  </a:solidFill>
                  <a:latin typeface="Courier New" panose="02070309020205020404" pitchFamily="49" charset="0"/>
                  <a:cs typeface="Courier New" panose="02070309020205020404" pitchFamily="49" charset="0"/>
                </a:endParaRPr>
              </a:p>
              <a:p>
                <a:endParaRPr lang="en-US" sz="1250" dirty="0">
                  <a:solidFill>
                    <a:srgbClr val="000000"/>
                  </a:solidFill>
                  <a:latin typeface="Courier New" panose="02070309020205020404" pitchFamily="49" charset="0"/>
                  <a:cs typeface="Courier New" panose="02070309020205020404" pitchFamily="49" charset="0"/>
                </a:endParaRPr>
              </a:p>
              <a:p>
                <a:r>
                  <a:rPr lang="sv-SE" sz="1250" dirty="0">
                    <a:solidFill>
                      <a:srgbClr val="000000"/>
                    </a:solidFill>
                    <a:latin typeface="Courier New" panose="02070309020205020404" pitchFamily="49" charset="0"/>
                    <a:cs typeface="Courier New" panose="02070309020205020404" pitchFamily="49" charset="0"/>
                  </a:rPr>
                  <a:t>I = 1 / opt_solve</a:t>
                </a:r>
              </a:p>
              <a:p>
                <a:r>
                  <a:rPr lang="sv-SE" sz="1250" dirty="0" smtClean="0">
                    <a:solidFill>
                      <a:srgbClr val="000000"/>
                    </a:solidFill>
                    <a:latin typeface="Courier New" panose="02070309020205020404" pitchFamily="49" charset="0"/>
                    <a:cs typeface="Courier New" panose="02070309020205020404" pitchFamily="49" charset="0"/>
                  </a:rPr>
                  <a:t>u_vars = u_vars*I</a:t>
                </a:r>
                <a:endParaRPr lang="sv-SE" sz="1250" dirty="0">
                  <a:solidFill>
                    <a:srgbClr val="000000"/>
                  </a:solidFill>
                  <a:latin typeface="Courier New" panose="02070309020205020404" pitchFamily="49" charset="0"/>
                  <a:cs typeface="Courier New" panose="02070309020205020404" pitchFamily="49" charset="0"/>
                </a:endParaRPr>
              </a:p>
              <a:p>
                <a:r>
                  <a:rPr lang="sv-SE" sz="1250" dirty="0" smtClean="0">
                    <a:solidFill>
                      <a:srgbClr val="000000"/>
                    </a:solidFill>
                    <a:latin typeface="Courier New" panose="02070309020205020404" pitchFamily="49" charset="0"/>
                    <a:cs typeface="Courier New" panose="02070309020205020404" pitchFamily="49" charset="0"/>
                  </a:rPr>
                  <a:t>v_vars = u_vars*I</a:t>
                </a:r>
              </a:p>
              <a:p>
                <a:endParaRPr lang="en-US" sz="1250" dirty="0">
                  <a:solidFill>
                    <a:srgbClr val="000000"/>
                  </a:solidFill>
                  <a:latin typeface="Courier New" panose="02070309020205020404" pitchFamily="49" charset="0"/>
                  <a:cs typeface="Courier New" panose="02070309020205020404" pitchFamily="49" charset="0"/>
                </a:endParaRPr>
              </a:p>
              <a:p>
                <a:r>
                  <a:rPr lang="en-US" sz="1250" b="1" dirty="0">
                    <a:solidFill>
                      <a:srgbClr val="000000"/>
                    </a:solidFill>
                    <a:latin typeface="Courier New" panose="02070309020205020404" pitchFamily="49" charset="0"/>
                    <a:cs typeface="Courier New" panose="02070309020205020404" pitchFamily="49" charset="0"/>
                  </a:rPr>
                  <a:t>r</a:t>
                </a:r>
                <a:r>
                  <a:rPr lang="en-US" sz="1250" b="1" dirty="0" smtClean="0">
                    <a:solidFill>
                      <a:srgbClr val="000000"/>
                    </a:solidFill>
                    <a:latin typeface="Courier New" panose="02070309020205020404" pitchFamily="49" charset="0"/>
                    <a:cs typeface="Courier New" panose="02070309020205020404" pitchFamily="49" charset="0"/>
                  </a:rPr>
                  <a:t>eturn </a:t>
                </a:r>
                <a:r>
                  <a:rPr lang="en-US" sz="1250" dirty="0" err="1" smtClean="0">
                    <a:solidFill>
                      <a:srgbClr val="000000"/>
                    </a:solidFill>
                    <a:latin typeface="Courier New" panose="02070309020205020404" pitchFamily="49" charset="0"/>
                    <a:cs typeface="Courier New" panose="02070309020205020404" pitchFamily="49" charset="0"/>
                  </a:rPr>
                  <a:t>u_vars</a:t>
                </a:r>
                <a:r>
                  <a:rPr lang="en-US" sz="1250" dirty="0" smtClean="0">
                    <a:solidFill>
                      <a:srgbClr val="000000"/>
                    </a:solidFill>
                    <a:latin typeface="Courier New" panose="02070309020205020404" pitchFamily="49" charset="0"/>
                    <a:cs typeface="Courier New" panose="02070309020205020404" pitchFamily="49" charset="0"/>
                  </a:rPr>
                  <a:t>, </a:t>
                </a:r>
                <a:r>
                  <a:rPr lang="en-US" sz="1250" dirty="0" err="1" smtClean="0">
                    <a:solidFill>
                      <a:srgbClr val="000000"/>
                    </a:solidFill>
                    <a:latin typeface="Courier New" panose="02070309020205020404" pitchFamily="49" charset="0"/>
                    <a:cs typeface="Courier New" panose="02070309020205020404" pitchFamily="49" charset="0"/>
                  </a:rPr>
                  <a:t>v_vars</a:t>
                </a:r>
                <a:r>
                  <a:rPr lang="en-US" sz="1250" dirty="0" smtClean="0">
                    <a:solidFill>
                      <a:srgbClr val="000000"/>
                    </a:solidFill>
                    <a:latin typeface="Courier New" panose="02070309020205020404" pitchFamily="49" charset="0"/>
                    <a:cs typeface="Courier New" panose="02070309020205020404" pitchFamily="49" charset="0"/>
                  </a:rPr>
                  <a:t>, I</a:t>
                </a:r>
              </a:p>
              <a:p>
                <a:endParaRPr lang="en-US" sz="1250" dirty="0">
                  <a:solidFill>
                    <a:srgbClr val="000000"/>
                  </a:solidFill>
                  <a:latin typeface="Courier New" panose="02070309020205020404" pitchFamily="49" charset="0"/>
                  <a:cs typeface="Courier New" panose="02070309020205020404" pitchFamily="49" charset="0"/>
                </a:endParaRPr>
              </a:p>
            </p:txBody>
          </p:sp>
        </mc:Choice>
        <mc:Fallback>
          <p:sp>
            <p:nvSpPr>
              <p:cNvPr id="2" name="Title 1">
                <a:extLst>
                  <a:ext uri="{FF2B5EF4-FFF2-40B4-BE49-F238E27FC236}">
                    <a16:creationId xmlns="" xmlns:a16="http://schemas.microsoft.com/office/drawing/2014/main" xmlns:a14="http://schemas.microsoft.com/office/drawing/2010/main" id="{D6D020BA-2777-45DF-873F-47F8AD7560C2}"/>
                  </a:ext>
                </a:extLst>
              </p:cNvPr>
              <p:cNvSpPr txBox="1">
                <a:spLocks noRot="1" noChangeAspect="1" noMove="1" noResize="1" noEditPoints="1" noAdjustHandles="1" noChangeArrowheads="1" noChangeShapeType="1" noTextEdit="1"/>
              </p:cNvSpPr>
              <p:nvPr/>
            </p:nvSpPr>
            <p:spPr>
              <a:xfrm>
                <a:off x="90714" y="503124"/>
                <a:ext cx="8919722" cy="3965824"/>
              </a:xfrm>
              <a:prstGeom prst="rect">
                <a:avLst/>
              </a:prstGeom>
              <a:blipFill rotWithShape="0">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83592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90FAFEE-B028-44A8-8F57-9D774A87E2B5}"/>
              </a:ext>
            </a:extLst>
          </p:cNvPr>
          <p:cNvSpPr>
            <a:spLocks noGrp="1"/>
          </p:cNvSpPr>
          <p:nvPr>
            <p:ph type="title"/>
          </p:nvPr>
        </p:nvSpPr>
        <p:spPr>
          <a:xfrm>
            <a:off x="0" y="61604"/>
            <a:ext cx="8745054" cy="441520"/>
          </a:xfrm>
        </p:spPr>
        <p:txBody>
          <a:bodyPr>
            <a:noAutofit/>
          </a:bodyPr>
          <a:lstStyle/>
          <a:p>
            <a:r>
              <a:rPr lang="ru-RU" sz="2500" b="1" dirty="0">
                <a:solidFill>
                  <a:srgbClr val="0230AC"/>
                </a:solidFill>
              </a:rPr>
              <a:t>Демонстрация работы программы</a:t>
            </a:r>
            <a:endParaRPr lang="en-US" sz="2500" b="1" dirty="0">
              <a:solidFill>
                <a:srgbClr val="0230AC"/>
              </a:solidFill>
            </a:endParaRPr>
          </a:p>
        </p:txBody>
      </p:sp>
      <p:sp>
        <p:nvSpPr>
          <p:cNvPr id="2" name="Title 1">
            <a:extLst>
              <a:ext uri="{FF2B5EF4-FFF2-40B4-BE49-F238E27FC236}">
                <a16:creationId xmlns="" xmlns:a16="http://schemas.microsoft.com/office/drawing/2014/main" id="{1CC35EA4-EA8F-41C2-B782-26AFCEB2EAF3}"/>
              </a:ext>
            </a:extLst>
          </p:cNvPr>
          <p:cNvSpPr txBox="1">
            <a:spLocks/>
          </p:cNvSpPr>
          <p:nvPr/>
        </p:nvSpPr>
        <p:spPr>
          <a:xfrm>
            <a:off x="267472" y="890373"/>
            <a:ext cx="1900020" cy="277403"/>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1600" b="1" dirty="0" smtClean="0">
                <a:solidFill>
                  <a:srgbClr val="000000"/>
                </a:solidFill>
              </a:rPr>
              <a:t>Пример:</a:t>
            </a:r>
            <a:endParaRPr lang="en-US" sz="1600" b="1" dirty="0">
              <a:solidFill>
                <a:srgbClr val="000000"/>
              </a:solidFill>
            </a:endParaRPr>
          </a:p>
        </p:txBody>
      </p:sp>
      <p:sp>
        <p:nvSpPr>
          <p:cNvPr id="9" name="Title 1">
            <a:extLst>
              <a:ext uri="{FF2B5EF4-FFF2-40B4-BE49-F238E27FC236}">
                <a16:creationId xmlns="" xmlns:a16="http://schemas.microsoft.com/office/drawing/2014/main" id="{1CC35EA4-EA8F-41C2-B782-26AFCEB2EAF3}"/>
              </a:ext>
            </a:extLst>
          </p:cNvPr>
          <p:cNvSpPr txBox="1">
            <a:spLocks/>
          </p:cNvSpPr>
          <p:nvPr/>
        </p:nvSpPr>
        <p:spPr>
          <a:xfrm>
            <a:off x="267472" y="2047729"/>
            <a:ext cx="3606229" cy="1653447"/>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1600" dirty="0" smtClean="0">
                <a:solidFill>
                  <a:srgbClr val="000000"/>
                </a:solidFill>
              </a:rPr>
              <a:t>Программа выводит результаты работы по первой ЗЛП, по второй ЗЛП, а также конечное решение по каждому игроку и цену игры.</a:t>
            </a:r>
            <a:endParaRPr lang="en-US" sz="1600" dirty="0">
              <a:solidFill>
                <a:srgbClr val="000000"/>
              </a:solidFill>
            </a:endParaRPr>
          </a:p>
        </p:txBody>
      </p:sp>
      <p:pic>
        <p:nvPicPr>
          <p:cNvPr id="3" name="Рисунок 2"/>
          <p:cNvPicPr>
            <a:picLocks noChangeAspect="1"/>
          </p:cNvPicPr>
          <p:nvPr/>
        </p:nvPicPr>
        <p:blipFill>
          <a:blip r:embed="rId3"/>
          <a:stretch>
            <a:fillRect/>
          </a:stretch>
        </p:blipFill>
        <p:spPr>
          <a:xfrm>
            <a:off x="349665" y="1219813"/>
            <a:ext cx="2588744" cy="937951"/>
          </a:xfrm>
          <a:prstGeom prst="rect">
            <a:avLst/>
          </a:prstGeom>
        </p:spPr>
      </p:pic>
      <p:pic>
        <p:nvPicPr>
          <p:cNvPr id="5" name="Рисунок 4"/>
          <p:cNvPicPr>
            <a:picLocks noChangeAspect="1"/>
          </p:cNvPicPr>
          <p:nvPr/>
        </p:nvPicPr>
        <p:blipFill>
          <a:blip r:embed="rId4"/>
          <a:stretch>
            <a:fillRect/>
          </a:stretch>
        </p:blipFill>
        <p:spPr>
          <a:xfrm>
            <a:off x="4134311" y="1219813"/>
            <a:ext cx="4610743" cy="2410161"/>
          </a:xfrm>
          <a:prstGeom prst="rect">
            <a:avLst/>
          </a:prstGeom>
        </p:spPr>
      </p:pic>
      <p:sp>
        <p:nvSpPr>
          <p:cNvPr id="10" name="Title 1">
            <a:extLst>
              <a:ext uri="{FF2B5EF4-FFF2-40B4-BE49-F238E27FC236}">
                <a16:creationId xmlns="" xmlns:a16="http://schemas.microsoft.com/office/drawing/2014/main" id="{1CC35EA4-EA8F-41C2-B782-26AFCEB2EAF3}"/>
              </a:ext>
            </a:extLst>
          </p:cNvPr>
          <p:cNvSpPr txBox="1">
            <a:spLocks/>
          </p:cNvSpPr>
          <p:nvPr/>
        </p:nvSpPr>
        <p:spPr>
          <a:xfrm>
            <a:off x="4134311" y="890372"/>
            <a:ext cx="1900020" cy="277403"/>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1600" b="1" dirty="0" smtClean="0">
                <a:solidFill>
                  <a:srgbClr val="000000"/>
                </a:solidFill>
              </a:rPr>
              <a:t>Вывод:</a:t>
            </a:r>
            <a:endParaRPr lang="en-US" sz="1600" b="1" dirty="0">
              <a:solidFill>
                <a:srgbClr val="000000"/>
              </a:solidFill>
            </a:endParaRPr>
          </a:p>
        </p:txBody>
      </p:sp>
    </p:spTree>
    <p:extLst>
      <p:ext uri="{BB962C8B-B14F-4D97-AF65-F5344CB8AC3E}">
        <p14:creationId xmlns:p14="http://schemas.microsoft.com/office/powerpoint/2010/main" val="382114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90FAFEE-B028-44A8-8F57-9D774A87E2B5}"/>
              </a:ext>
            </a:extLst>
          </p:cNvPr>
          <p:cNvSpPr>
            <a:spLocks noGrp="1"/>
          </p:cNvSpPr>
          <p:nvPr>
            <p:ph type="title"/>
          </p:nvPr>
        </p:nvSpPr>
        <p:spPr>
          <a:xfrm>
            <a:off x="0" y="61604"/>
            <a:ext cx="8745054" cy="441520"/>
          </a:xfrm>
        </p:spPr>
        <p:txBody>
          <a:bodyPr>
            <a:noAutofit/>
          </a:bodyPr>
          <a:lstStyle/>
          <a:p>
            <a:r>
              <a:rPr lang="ru-RU" sz="2500" b="1" dirty="0" smtClean="0">
                <a:solidFill>
                  <a:srgbClr val="0230AC"/>
                </a:solidFill>
              </a:rPr>
              <a:t>Пример о конкуренции</a:t>
            </a:r>
            <a:endParaRPr lang="en-US" sz="2500" b="1" dirty="0">
              <a:solidFill>
                <a:srgbClr val="0230AC"/>
              </a:solidFill>
            </a:endParaRPr>
          </a:p>
        </p:txBody>
      </p:sp>
      <p:sp>
        <p:nvSpPr>
          <p:cNvPr id="9" name="Title 1">
            <a:extLst>
              <a:ext uri="{FF2B5EF4-FFF2-40B4-BE49-F238E27FC236}">
                <a16:creationId xmlns="" xmlns:a16="http://schemas.microsoft.com/office/drawing/2014/main" id="{1CC35EA4-EA8F-41C2-B782-26AFCEB2EAF3}"/>
              </a:ext>
            </a:extLst>
          </p:cNvPr>
          <p:cNvSpPr txBox="1">
            <a:spLocks/>
          </p:cNvSpPr>
          <p:nvPr/>
        </p:nvSpPr>
        <p:spPr>
          <a:xfrm>
            <a:off x="149849" y="627772"/>
            <a:ext cx="4026803" cy="3662561"/>
          </a:xfrm>
          <a:prstGeom prst="rect">
            <a:avLst/>
          </a:prstGeom>
        </p:spPr>
        <p:txBody>
          <a:bodyPr vert="horz" lIns="91440" tIns="45720" rIns="91440" bIns="45720" rtlCol="0" anchor="b">
            <a:no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pPr algn="just"/>
            <a:r>
              <a:rPr lang="ru-RU" sz="1300" dirty="0">
                <a:solidFill>
                  <a:srgbClr val="000000"/>
                </a:solidFill>
              </a:rPr>
              <a:t>Предприниматель располагает тремя видами товаров: А1, А2, А3, которые он стремится реализовать на рынке, где возможна продажа конкурентом аналогичных товаров: В1, В2, В3, соответственно. Предпринимателю не известно, какой вид товаров преимущественно конкурент будет продавать на рынке, а конкуренту не известно, какие товары предпринимателя на этом рынке появятся. Предприниматель располагает данными о том, какова вероятность продать тот или иной товар при наличии на рынке товаров конкурента. Эти данные образуют матрицу игры (таблица 1). Необходимо дать предпринимателю рекомендации по рациональному выбору вида товаров для продвижения их на рынок в условиях конкуренции, при котором обеспечивается получение наилучшего возможного результата - наибольшей вероятности продаж, что бы ни предпринимал конкурент.</a:t>
            </a:r>
            <a:endParaRPr lang="en-US" sz="1300" dirty="0" smtClean="0">
              <a:solidFill>
                <a:srgbClr val="000000"/>
              </a:solidFill>
            </a:endParaRPr>
          </a:p>
        </p:txBody>
      </p:sp>
      <p:sp>
        <p:nvSpPr>
          <p:cNvPr id="11" name="Title 1">
            <a:extLst>
              <a:ext uri="{FF2B5EF4-FFF2-40B4-BE49-F238E27FC236}">
                <a16:creationId xmlns="" xmlns:a16="http://schemas.microsoft.com/office/drawing/2014/main" id="{1CC35EA4-EA8F-41C2-B782-26AFCEB2EAF3}"/>
              </a:ext>
            </a:extLst>
          </p:cNvPr>
          <p:cNvSpPr txBox="1">
            <a:spLocks/>
          </p:cNvSpPr>
          <p:nvPr/>
        </p:nvSpPr>
        <p:spPr>
          <a:xfrm>
            <a:off x="5571154" y="2052446"/>
            <a:ext cx="2438740" cy="277403"/>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1600" b="1" dirty="0" smtClean="0">
                <a:solidFill>
                  <a:srgbClr val="000000"/>
                </a:solidFill>
              </a:rPr>
              <a:t>Результаты работы программы</a:t>
            </a:r>
            <a:endParaRPr lang="en-US" sz="1600" b="1" dirty="0">
              <a:solidFill>
                <a:srgbClr val="000000"/>
              </a:solidFill>
            </a:endParaRPr>
          </a:p>
        </p:txBody>
      </p:sp>
      <p:sp>
        <p:nvSpPr>
          <p:cNvPr id="10" name="Title 1">
            <a:extLst>
              <a:ext uri="{FF2B5EF4-FFF2-40B4-BE49-F238E27FC236}">
                <a16:creationId xmlns="" xmlns:a16="http://schemas.microsoft.com/office/drawing/2014/main" id="{1CC35EA4-EA8F-41C2-B782-26AFCEB2EAF3}"/>
              </a:ext>
            </a:extLst>
          </p:cNvPr>
          <p:cNvSpPr txBox="1">
            <a:spLocks/>
          </p:cNvSpPr>
          <p:nvPr/>
        </p:nvSpPr>
        <p:spPr>
          <a:xfrm>
            <a:off x="6047753" y="913956"/>
            <a:ext cx="1788537" cy="27740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1200" b="1" dirty="0" smtClean="0">
                <a:solidFill>
                  <a:srgbClr val="000000"/>
                </a:solidFill>
              </a:rPr>
              <a:t>Платёжная матрица</a:t>
            </a:r>
            <a:endParaRPr lang="en-US" sz="1200" b="1" dirty="0">
              <a:solidFill>
                <a:srgbClr val="000000"/>
              </a:solidFill>
            </a:endParaRPr>
          </a:p>
        </p:txBody>
      </p:sp>
      <p:pic>
        <p:nvPicPr>
          <p:cNvPr id="3" name="Рисунок 2"/>
          <p:cNvPicPr>
            <a:picLocks noChangeAspect="1"/>
          </p:cNvPicPr>
          <p:nvPr/>
        </p:nvPicPr>
        <p:blipFill>
          <a:blip r:embed="rId3"/>
          <a:stretch>
            <a:fillRect/>
          </a:stretch>
        </p:blipFill>
        <p:spPr>
          <a:xfrm>
            <a:off x="4715838" y="1212772"/>
            <a:ext cx="4140485" cy="777962"/>
          </a:xfrm>
          <a:prstGeom prst="rect">
            <a:avLst/>
          </a:prstGeom>
        </p:spPr>
      </p:pic>
      <p:pic>
        <p:nvPicPr>
          <p:cNvPr id="4" name="Рисунок 3"/>
          <p:cNvPicPr>
            <a:picLocks noChangeAspect="1"/>
          </p:cNvPicPr>
          <p:nvPr/>
        </p:nvPicPr>
        <p:blipFill>
          <a:blip r:embed="rId4"/>
          <a:stretch>
            <a:fillRect/>
          </a:stretch>
        </p:blipFill>
        <p:spPr>
          <a:xfrm>
            <a:off x="5452075" y="2391561"/>
            <a:ext cx="2676899" cy="2514951"/>
          </a:xfrm>
          <a:prstGeom prst="rect">
            <a:avLst/>
          </a:prstGeom>
        </p:spPr>
      </p:pic>
    </p:spTree>
    <p:extLst>
      <p:ext uri="{BB962C8B-B14F-4D97-AF65-F5344CB8AC3E}">
        <p14:creationId xmlns:p14="http://schemas.microsoft.com/office/powerpoint/2010/main" val="412598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290FAFEE-B028-44A8-8F57-9D774A87E2B5}"/>
              </a:ext>
            </a:extLst>
          </p:cNvPr>
          <p:cNvSpPr>
            <a:spLocks noGrp="1"/>
          </p:cNvSpPr>
          <p:nvPr>
            <p:ph type="title"/>
          </p:nvPr>
        </p:nvSpPr>
        <p:spPr>
          <a:xfrm>
            <a:off x="0" y="61604"/>
            <a:ext cx="8745054" cy="441520"/>
          </a:xfrm>
        </p:spPr>
        <p:txBody>
          <a:bodyPr>
            <a:noAutofit/>
          </a:bodyPr>
          <a:lstStyle/>
          <a:p>
            <a:r>
              <a:rPr lang="ru-RU" sz="2500" b="1" dirty="0">
                <a:solidFill>
                  <a:srgbClr val="0230AC"/>
                </a:solidFill>
              </a:rPr>
              <a:t>Вывод</a:t>
            </a:r>
            <a:endParaRPr lang="en-US" sz="2500" b="1" dirty="0">
              <a:solidFill>
                <a:srgbClr val="0230AC"/>
              </a:solidFill>
            </a:endParaRPr>
          </a:p>
        </p:txBody>
      </p:sp>
      <p:sp>
        <p:nvSpPr>
          <p:cNvPr id="2" name="Content Placeholder 2">
            <a:extLst>
              <a:ext uri="{FF2B5EF4-FFF2-40B4-BE49-F238E27FC236}">
                <a16:creationId xmlns="" xmlns:a16="http://schemas.microsoft.com/office/drawing/2014/main" id="{53A38F7F-0C84-441F-A3C0-BC06B513898C}"/>
              </a:ext>
            </a:extLst>
          </p:cNvPr>
          <p:cNvSpPr txBox="1">
            <a:spLocks/>
          </p:cNvSpPr>
          <p:nvPr/>
        </p:nvSpPr>
        <p:spPr>
          <a:xfrm>
            <a:off x="94308" y="1306286"/>
            <a:ext cx="8556437" cy="50670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ru-RU" altLang="ru-RU" sz="1600" dirty="0" smtClean="0">
                <a:solidFill>
                  <a:srgbClr val="000000"/>
                </a:solidFill>
                <a:latin typeface="+mj-lt"/>
                <a:cs typeface="Times New Roman" panose="02020603050405020304" pitchFamily="18" charset="0"/>
              </a:rPr>
              <a:t>Биматричные игры решаются путём проверки решения в чистых стратегиях и, если нет такого решения, то переходим к сведению к ЗЛП.</a:t>
            </a:r>
            <a:endParaRPr lang="ru-RU" sz="1600" dirty="0" smtClean="0">
              <a:solidFill>
                <a:srgbClr val="000000"/>
              </a:solidFill>
              <a:latin typeface="+mj-lt"/>
            </a:endParaRPr>
          </a:p>
          <a:p>
            <a:r>
              <a:rPr lang="ru-RU" sz="1600" dirty="0">
                <a:solidFill>
                  <a:srgbClr val="000000"/>
                </a:solidFill>
                <a:latin typeface="+mj-lt"/>
              </a:rPr>
              <a:t>Нахождение стратегий </a:t>
            </a:r>
            <a:r>
              <a:rPr lang="ru-RU" sz="1600" dirty="0" smtClean="0">
                <a:solidFill>
                  <a:srgbClr val="000000"/>
                </a:solidFill>
                <a:latin typeface="+mj-lt"/>
              </a:rPr>
              <a:t>таких, что </a:t>
            </a:r>
            <a:r>
              <a:rPr lang="ru-RU" sz="1600" dirty="0">
                <a:solidFill>
                  <a:srgbClr val="000000"/>
                </a:solidFill>
                <a:latin typeface="+mj-lt"/>
              </a:rPr>
              <a:t>имеет место </a:t>
            </a:r>
            <a:r>
              <a:rPr lang="ru-RU" sz="1600" dirty="0" err="1">
                <a:solidFill>
                  <a:srgbClr val="000000"/>
                </a:solidFill>
                <a:latin typeface="+mj-lt"/>
              </a:rPr>
              <a:t>седловая</a:t>
            </a:r>
            <a:r>
              <a:rPr lang="ru-RU" sz="1600" dirty="0">
                <a:solidFill>
                  <a:srgbClr val="000000"/>
                </a:solidFill>
                <a:latin typeface="+mj-lt"/>
              </a:rPr>
              <a:t> точка, </a:t>
            </a:r>
            <a:r>
              <a:rPr lang="ru-RU" sz="1600" dirty="0" smtClean="0">
                <a:solidFill>
                  <a:srgbClr val="000000"/>
                </a:solidFill>
                <a:latin typeface="+mj-lt"/>
              </a:rPr>
              <a:t>называется </a:t>
            </a:r>
            <a:r>
              <a:rPr lang="ru-RU" sz="1600" dirty="0">
                <a:solidFill>
                  <a:srgbClr val="000000"/>
                </a:solidFill>
                <a:latin typeface="+mj-lt"/>
              </a:rPr>
              <a:t>решением игры в смешанных стратегиях. Применяя эти </a:t>
            </a:r>
            <a:r>
              <a:rPr lang="ru-RU" sz="1600" dirty="0" err="1">
                <a:solidFill>
                  <a:srgbClr val="000000"/>
                </a:solidFill>
                <a:latin typeface="+mj-lt"/>
              </a:rPr>
              <a:t>стратегии</a:t>
            </a:r>
            <a:r>
              <a:rPr lang="ru-RU" sz="1600" dirty="0">
                <a:solidFill>
                  <a:srgbClr val="000000"/>
                </a:solidFill>
                <a:latin typeface="+mj-lt"/>
              </a:rPr>
              <a:t>, оба игрока получат наиболее выгодный результат. </a:t>
            </a:r>
            <a:endParaRPr lang="ru-RU" sz="1600" dirty="0">
              <a:solidFill>
                <a:srgbClr val="000000"/>
              </a:solidFill>
              <a:latin typeface="+mj-lt"/>
            </a:endParaRPr>
          </a:p>
        </p:txBody>
      </p:sp>
      <p:pic>
        <p:nvPicPr>
          <p:cNvPr id="1030" name="Picture 6" descr="http://www.e-biblio.ru/book/bib/02_estestv_nauki/metod_optim_resheniy/sg.files/image06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24100" y="0"/>
            <a:ext cx="733425"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05392"/>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11915</TotalTime>
  <Words>325</Words>
  <Application>Microsoft Office PowerPoint</Application>
  <PresentationFormat>Экран (16:9)</PresentationFormat>
  <Paragraphs>55</Paragraphs>
  <Slides>6</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6</vt:i4>
      </vt:variant>
    </vt:vector>
  </HeadingPairs>
  <TitlesOfParts>
    <vt:vector size="14" baseType="lpstr">
      <vt:lpstr>Arial</vt:lpstr>
      <vt:lpstr>Calibri</vt:lpstr>
      <vt:lpstr>Cambria Math</vt:lpstr>
      <vt:lpstr>Courier New</vt:lpstr>
      <vt:lpstr>OpenSans</vt:lpstr>
      <vt:lpstr>Times New Roman</vt:lpstr>
      <vt:lpstr>Cover</vt:lpstr>
      <vt:lpstr>1_Cover</vt:lpstr>
      <vt:lpstr>Факультет цифровых трансформаций</vt:lpstr>
      <vt:lpstr>Цель работы и постановка задачи</vt:lpstr>
      <vt:lpstr>Алгоритм решения задачи</vt:lpstr>
      <vt:lpstr>Демонстрация работы программы</vt:lpstr>
      <vt:lpstr>Пример о конкуренции</vt:lpstr>
      <vt:lpstr>Вывод</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Учетная запись Майкрософт</cp:lastModifiedBy>
  <cp:revision>693</cp:revision>
  <dcterms:created xsi:type="dcterms:W3CDTF">2014-06-27T12:30:22Z</dcterms:created>
  <dcterms:modified xsi:type="dcterms:W3CDTF">2021-11-03T13:12:50Z</dcterms:modified>
</cp:coreProperties>
</file>