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0" r:id="rId4"/>
    <p:sldId id="340" r:id="rId5"/>
    <p:sldId id="343" r:id="rId6"/>
    <p:sldId id="344" r:id="rId7"/>
    <p:sldId id="341" r:id="rId8"/>
    <p:sldId id="345" r:id="rId9"/>
    <p:sldId id="346" r:id="rId10"/>
    <p:sldId id="34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92891" autoAdjust="0"/>
  </p:normalViewPr>
  <p:slideViewPr>
    <p:cSldViewPr snapToGrid="0" snapToObjects="1" showGuides="1">
      <p:cViewPr varScale="1">
        <p:scale>
          <a:sx n="93" d="100"/>
          <a:sy n="93" d="100"/>
        </p:scale>
        <p:origin x="798" y="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9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=""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351035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579E"/>
                </a:solidFill>
              </a:rPr>
              <a:t>Решение задачи линейного программирования Симплекс-методом</a:t>
            </a:r>
            <a:endParaRPr lang="ru-RU" sz="2000" b="1" spc="-1" dirty="0">
              <a:solidFill>
                <a:srgbClr val="00579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Потапова Ивана Алексеевича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=""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7464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</a:t>
            </a:r>
            <a:r>
              <a:rPr lang="ru-RU" sz="2000" b="0" dirty="0" smtClean="0">
                <a:solidFill>
                  <a:schemeClr val="bg1"/>
                </a:solidFill>
              </a:rPr>
              <a:t>№</a:t>
            </a:r>
            <a:r>
              <a:rPr lang="en-US" sz="2000" b="0" dirty="0" smtClean="0">
                <a:solidFill>
                  <a:schemeClr val="bg1"/>
                </a:solidFill>
              </a:rPr>
              <a:t> 2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=""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 smtClean="0">
                <a:solidFill>
                  <a:schemeClr val="bg1"/>
                </a:solidFill>
              </a:rPr>
              <a:t>J42</a:t>
            </a:r>
            <a:r>
              <a:rPr lang="ru-RU" sz="2000" b="0" dirty="0" smtClean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894145" y="3549846"/>
            <a:ext cx="7556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/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sz="1600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73760" y="949983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</a:t>
            </a:r>
            <a:r>
              <a:rPr lang="ru-RU" sz="1900" dirty="0" smtClean="0">
                <a:solidFill>
                  <a:srgbClr val="000000"/>
                </a:solidFill>
              </a:rPr>
              <a:t>является отработка навыков решения задачи линейного программирования (ЗЛП) с помощью Симплекс-метода.</a:t>
            </a:r>
            <a:endParaRPr lang="ru-RU" sz="1900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662168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94307" y="2652078"/>
            <a:ext cx="8535890" cy="163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(</a:t>
            </a:r>
            <a:r>
              <a:rPr lang="ru-RU" sz="2000" dirty="0" err="1">
                <a:solidFill>
                  <a:srgbClr val="000000"/>
                </a:solidFill>
              </a:rPr>
              <a:t>Python</a:t>
            </a:r>
            <a:r>
              <a:rPr lang="ru-RU" sz="2000" dirty="0">
                <a:solidFill>
                  <a:srgbClr val="000000"/>
                </a:solidFill>
              </a:rPr>
              <a:t>) программы для ЭВМ, которая решает </a:t>
            </a:r>
            <a:r>
              <a:rPr lang="ru-RU" sz="2000" dirty="0" smtClean="0">
                <a:solidFill>
                  <a:srgbClr val="000000"/>
                </a:solidFill>
              </a:rPr>
              <a:t>задачу линейного программирования (поиск минимума или максимума линейной функции конечного числа переменных при условии, что переменные удовлетворяют конечному числу ограничений, имеющих вид линейных уравнение или неравенств) Симплекс-Методом.</a:t>
            </a:r>
            <a:endParaRPr lang="ru-RU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714" y="400692"/>
                <a:ext cx="8919722" cy="40582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2500" lnSpcReduction="2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4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simplex_opt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  <a:endPara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target_vars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coefficients of target function,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target_q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free number of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 function,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target_direction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 or max of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 function,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 of coefficients in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constrains,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const_b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 of right part of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constraints, </a:t>
                </a:r>
                <a:r>
                  <a:rPr lang="en-US" sz="12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const_signs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inequality signs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optimal value of variables,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optimal value of target function</a:t>
                </a:r>
              </a:p>
              <a:p>
                <a:endParaRPr lang="ru-RU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Reducing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 problem to the canonical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replace inequality with equality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ndices of basis </a:t>
                </a:r>
                <a:r>
                  <a:rPr lang="en-US" sz="12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index of additional </a:t>
                </a:r>
                <a:r>
                  <a:rPr lang="en-US" sz="12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target_direction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‘max’:</a:t>
                </a:r>
              </a:p>
              <a:p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target_vars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target_vars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 -1</a:t>
                </a:r>
              </a:p>
              <a:p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target_q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target_q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 -1</a:t>
                </a:r>
                <a:endParaRPr lang="ru-RU" sz="120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ru-RU" sz="120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 all</a:t>
                </a:r>
                <a:r>
                  <a:rPr lang="en-US" sz="1200" b="1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b="1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𝑐𝑜𝑛𝑠𝑡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𝑠𝑖𝑔𝑛𝑠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equal ‘&gt;’ or ‘&gt;=’:</a:t>
                </a:r>
              </a:p>
              <a:p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* -1</a:t>
                </a:r>
              </a:p>
              <a:p>
                <a:r>
                  <a:rPr lang="en-US" sz="1200" b="1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2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initializing simplex table</a:t>
                </a:r>
              </a:p>
              <a:p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target_q</a:t>
                </a:r>
                <a:endParaRPr lang="en-US" sz="120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solution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 not found and the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 of steps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 exceed 10,000: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0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index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 minimum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negative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element of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target_vars</a:t>
                </a:r>
                <a:endParaRPr lang="ru-RU" sz="120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ru-RU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index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 minimum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 of list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const_b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divided by elements of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ru-RU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a 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endParaRPr lang="en-US" sz="120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20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2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recalculate_table</a:t>
                </a:r>
                <a:r>
                  <a:rPr lang="en-US" sz="12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2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20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120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12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st.answer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" y="400692"/>
                <a:ext cx="8919722" cy="4058292"/>
              </a:xfrm>
              <a:prstGeom prst="rect">
                <a:avLst/>
              </a:prstGeom>
              <a:blipFill rotWithShape="0">
                <a:blip r:embed="rId3"/>
                <a:stretch>
                  <a:fillRect l="-137" b="-1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83" y="791111"/>
                <a:ext cx="8846050" cy="36473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recalculate_table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</a:p>
              <a:p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prev_b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prev_c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copies of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const_b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target_vars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 of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 </a:t>
                </a:r>
                <a:r>
                  <a:rPr lang="en-US" sz="11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const_b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change selected row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values by dividing by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selected_a</a:t>
                </a:r>
                <a:endParaRPr lang="ru-RU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const_c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change selected column values by dividing by -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selected_a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:</a:t>
                </a: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 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)/</m:t>
                    </m:r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1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prev_b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)/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1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prev_c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115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)/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swap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index of basis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ru-RU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and index of free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endParaRPr lang="en-US" sz="11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3" y="791111"/>
                <a:ext cx="8846050" cy="3647325"/>
              </a:xfrm>
              <a:prstGeom prst="rect">
                <a:avLst/>
              </a:prstGeom>
              <a:blipFill rotWithShape="0">
                <a:blip r:embed="rId3"/>
                <a:stretch>
                  <a:fillRect t="-502" b="-1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83" y="1099335"/>
                <a:ext cx="6308333" cy="21678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answer():</a:t>
                </a:r>
              </a:p>
              <a:p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:r>
                  <a:rPr lang="en-US" sz="140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4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optimal value of variables, </a:t>
                </a:r>
                <a:endParaRPr lang="en-US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4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optimal value of target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</a:p>
              <a:p>
                <a:endPara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 all </a:t>
                </a:r>
                <a:r>
                  <a:rPr lang="en-US" sz="14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4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b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(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indices of basis </a:t>
                </a:r>
                <a:r>
                  <a:rPr lang="en-US" sz="14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4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prev_b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US" sz="1400" b="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b="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eturn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4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endParaRPr lang="en-US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3" y="1099335"/>
                <a:ext cx="6308333" cy="2167847"/>
              </a:xfrm>
              <a:prstGeom prst="rect">
                <a:avLst/>
              </a:prstGeom>
              <a:blipFill rotWithShape="0">
                <a:blip r:embed="rId3"/>
                <a:stretch>
                  <a:fillRect l="-290" t="-2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23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07212" y="974883"/>
            <a:ext cx="190002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Исходная задача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23" y="1443041"/>
            <a:ext cx="2229828" cy="16684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223362" y="974882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программы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229393" y="973307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решения </a:t>
            </a:r>
            <a:r>
              <a:rPr lang="en-US" sz="1600" b="1" dirty="0" err="1">
                <a:solidFill>
                  <a:srgbClr val="000000"/>
                </a:solidFill>
              </a:rPr>
              <a:t>PuLP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57373" y="3171804"/>
            <a:ext cx="8487681" cy="10877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На примере данной задачи произведено сравнение результатов собственной программы и решения с помощью библиотеки </a:t>
            </a:r>
            <a:r>
              <a:rPr lang="en-US" sz="1600" dirty="0" err="1">
                <a:solidFill>
                  <a:srgbClr val="000000"/>
                </a:solidFill>
              </a:rPr>
              <a:t>PuLP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ru-RU" sz="1600" dirty="0" smtClean="0">
                <a:solidFill>
                  <a:srgbClr val="000000"/>
                </a:solidFill>
              </a:rPr>
              <a:t>которые оказались одинаковыми</a:t>
            </a:r>
            <a:r>
              <a:rPr lang="en-US" sz="1600" dirty="0" smtClean="0">
                <a:solidFill>
                  <a:srgbClr val="000000"/>
                </a:solidFill>
              </a:rPr>
              <a:t>. </a:t>
            </a:r>
            <a:r>
              <a:rPr lang="ru-RU" sz="1600" dirty="0" smtClean="0">
                <a:solidFill>
                  <a:srgbClr val="000000"/>
                </a:solidFill>
              </a:rPr>
              <a:t> Также приведено время решения</a:t>
            </a:r>
            <a:r>
              <a:rPr lang="en-US" sz="1600" dirty="0" smtClean="0">
                <a:solidFill>
                  <a:srgbClr val="000000"/>
                </a:solidFill>
              </a:rPr>
              <a:t>. </a:t>
            </a:r>
            <a:r>
              <a:rPr lang="ru-RU" sz="1600" dirty="0" smtClean="0">
                <a:solidFill>
                  <a:srgbClr val="000000"/>
                </a:solidFill>
              </a:rPr>
              <a:t>Работа библиотеки </a:t>
            </a:r>
            <a:r>
              <a:rPr lang="en-US" sz="1600" dirty="0" err="1" smtClean="0">
                <a:solidFill>
                  <a:srgbClr val="000000"/>
                </a:solidFill>
              </a:rPr>
              <a:t>PuLP</a:t>
            </a:r>
            <a:r>
              <a:rPr lang="ru-RU" sz="1600" dirty="0" smtClean="0">
                <a:solidFill>
                  <a:srgbClr val="000000"/>
                </a:solidFill>
              </a:rPr>
              <a:t> заняла в 2 раза больше времени, но это только для данного случая (существует много вариантов закодировать решение с помощью </a:t>
            </a:r>
            <a:r>
              <a:rPr lang="en-US" sz="1600" dirty="0" err="1" smtClean="0">
                <a:solidFill>
                  <a:srgbClr val="000000"/>
                </a:solidFill>
              </a:rPr>
              <a:t>PuLP</a:t>
            </a:r>
            <a:r>
              <a:rPr lang="en-US" sz="1600" dirty="0" smtClean="0">
                <a:solidFill>
                  <a:srgbClr val="000000"/>
                </a:solidFill>
              </a:rPr>
              <a:t>,</a:t>
            </a:r>
            <a:r>
              <a:rPr lang="ru-RU" sz="1600" dirty="0" smtClean="0">
                <a:solidFill>
                  <a:srgbClr val="000000"/>
                </a:solidFill>
              </a:rPr>
              <a:t> которые, возможно, будут более оптимизированы)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578" y="1525450"/>
            <a:ext cx="2495898" cy="11812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315" y="1443041"/>
            <a:ext cx="122889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07212" y="974883"/>
            <a:ext cx="190002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Исходная задача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223362" y="974882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программы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229393" y="973307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решения </a:t>
            </a:r>
            <a:r>
              <a:rPr lang="en-US" sz="1600" b="1" dirty="0" err="1">
                <a:solidFill>
                  <a:srgbClr val="000000"/>
                </a:solidFill>
              </a:rPr>
              <a:t>PuLP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57373" y="3407179"/>
            <a:ext cx="7047553" cy="601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Аналогично предыдущему примеру построено решение для другой задачи. Снова собственная программа отработала быстрее и результаты сошлись.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7" y="1252286"/>
            <a:ext cx="2019164" cy="1753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493" y="1519137"/>
            <a:ext cx="2524477" cy="12193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841" y="1501545"/>
            <a:ext cx="120984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0230AC"/>
                </a:solidFill>
              </a:rPr>
              <a:t>Задача о банке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154631" y="514156"/>
            <a:ext cx="5896847" cy="1992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err="1">
                <a:solidFill>
                  <a:srgbClr val="000000"/>
                </a:solidFill>
              </a:rPr>
              <a:t>Cобственные</a:t>
            </a:r>
            <a:r>
              <a:rPr lang="ru-RU" sz="1600" dirty="0">
                <a:solidFill>
                  <a:srgbClr val="000000"/>
                </a:solidFill>
              </a:rPr>
              <a:t> средства банка в сумме с депозитами </a:t>
            </a:r>
            <a:r>
              <a:rPr lang="ru-RU" sz="1600" dirty="0" smtClean="0">
                <a:solidFill>
                  <a:srgbClr val="000000"/>
                </a:solidFill>
              </a:rPr>
              <a:t>составляют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100 </a:t>
            </a:r>
            <a:r>
              <a:rPr lang="ru-RU" sz="1600" dirty="0">
                <a:solidFill>
                  <a:srgbClr val="000000"/>
                </a:solidFill>
              </a:rPr>
              <a:t>млн. долл. Часть этих средств, но не менее 35 млн. </a:t>
            </a:r>
            <a:r>
              <a:rPr lang="ru-RU" sz="1600" dirty="0" smtClean="0">
                <a:solidFill>
                  <a:srgbClr val="000000"/>
                </a:solidFill>
              </a:rPr>
              <a:t>долл.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должна быть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размещена </a:t>
            </a:r>
            <a:r>
              <a:rPr lang="ru-RU" sz="1600" dirty="0">
                <a:solidFill>
                  <a:srgbClr val="000000"/>
                </a:solidFill>
              </a:rPr>
              <a:t>в кредитах. Доходность кредитов с1 = 15%, а доходность ценных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бумаг с2 = 10%.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ru-RU" sz="1600" dirty="0" smtClean="0">
                <a:solidFill>
                  <a:srgbClr val="000000"/>
                </a:solidFill>
              </a:rPr>
              <a:t>Кредиты </a:t>
            </a:r>
            <a:r>
              <a:rPr lang="ru-RU" sz="1600" dirty="0">
                <a:solidFill>
                  <a:srgbClr val="000000"/>
                </a:solidFill>
              </a:rPr>
              <a:t>являются неликвидными активами банка, </a:t>
            </a:r>
            <a:r>
              <a:rPr lang="ru-RU" sz="1600" dirty="0" smtClean="0">
                <a:solidFill>
                  <a:srgbClr val="000000"/>
                </a:solidFill>
              </a:rPr>
              <a:t>так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как </a:t>
            </a:r>
            <a:r>
              <a:rPr lang="ru-RU" sz="1600" dirty="0">
                <a:solidFill>
                  <a:srgbClr val="000000"/>
                </a:solidFill>
              </a:rPr>
              <a:t>в случае </a:t>
            </a:r>
            <a:r>
              <a:rPr lang="ru-RU" sz="1600" dirty="0" smtClean="0">
                <a:solidFill>
                  <a:srgbClr val="000000"/>
                </a:solidFill>
              </a:rPr>
              <a:t>непредвиденной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потребности </a:t>
            </a:r>
            <a:r>
              <a:rPr lang="ru-RU" sz="1600" dirty="0">
                <a:solidFill>
                  <a:srgbClr val="000000"/>
                </a:solidFill>
              </a:rPr>
              <a:t>в наличность обратить кредиты </a:t>
            </a:r>
            <a:r>
              <a:rPr lang="ru-RU" sz="1600" dirty="0" smtClean="0">
                <a:solidFill>
                  <a:srgbClr val="000000"/>
                </a:solidFill>
              </a:rPr>
              <a:t>в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деньги </a:t>
            </a:r>
            <a:r>
              <a:rPr lang="ru-RU" sz="1600" dirty="0">
                <a:solidFill>
                  <a:srgbClr val="000000"/>
                </a:solidFill>
              </a:rPr>
              <a:t>без существенных потерь </a:t>
            </a:r>
            <a:r>
              <a:rPr lang="ru-RU" sz="1600" dirty="0" smtClean="0">
                <a:solidFill>
                  <a:srgbClr val="000000"/>
                </a:solidFill>
              </a:rPr>
              <a:t>невозможно.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Другое </a:t>
            </a:r>
            <a:r>
              <a:rPr lang="ru-RU" sz="1600" dirty="0">
                <a:solidFill>
                  <a:srgbClr val="000000"/>
                </a:solidFill>
              </a:rPr>
              <a:t>дело ценные бумаги (особенно государственные). Их можно </a:t>
            </a:r>
            <a:r>
              <a:rPr lang="ru-RU" sz="1600" dirty="0" smtClean="0">
                <a:solidFill>
                  <a:srgbClr val="000000"/>
                </a:solidFill>
              </a:rPr>
              <a:t>в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любой </a:t>
            </a:r>
            <a:r>
              <a:rPr lang="ru-RU" sz="1600" dirty="0">
                <a:solidFill>
                  <a:srgbClr val="000000"/>
                </a:solidFill>
              </a:rPr>
              <a:t>момент подать, получив некоторую прибыль, или, во всяком случае, </a:t>
            </a:r>
            <a:r>
              <a:rPr lang="ru-RU" sz="1600" dirty="0" smtClean="0">
                <a:solidFill>
                  <a:srgbClr val="000000"/>
                </a:solidFill>
              </a:rPr>
              <a:t>без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большого убытка. Поэтому существует правило, согласно которому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коммерческие </a:t>
            </a:r>
            <a:r>
              <a:rPr lang="ru-RU" sz="1600" dirty="0">
                <a:solidFill>
                  <a:srgbClr val="000000"/>
                </a:solidFill>
              </a:rPr>
              <a:t>банки должны покупать в определенной пропорции </a:t>
            </a:r>
            <a:r>
              <a:rPr lang="ru-RU" sz="1600" dirty="0" smtClean="0">
                <a:solidFill>
                  <a:srgbClr val="000000"/>
                </a:solidFill>
              </a:rPr>
              <a:t>ликвидные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активы </a:t>
            </a:r>
            <a:r>
              <a:rPr lang="ru-RU" sz="1600" dirty="0">
                <a:solidFill>
                  <a:srgbClr val="000000"/>
                </a:solidFill>
              </a:rPr>
              <a:t>– ценные бумаги, чтобы компенсировать </a:t>
            </a:r>
            <a:r>
              <a:rPr lang="ru-RU" sz="1600" dirty="0" err="1">
                <a:solidFill>
                  <a:srgbClr val="000000"/>
                </a:solidFill>
              </a:rPr>
              <a:t>неликвидность</a:t>
            </a:r>
            <a:r>
              <a:rPr lang="ru-RU" sz="1600" dirty="0">
                <a:solidFill>
                  <a:srgbClr val="000000"/>
                </a:solidFill>
              </a:rPr>
              <a:t> кредитов. </a:t>
            </a:r>
            <a:r>
              <a:rPr lang="ru-RU" sz="1600" dirty="0" smtClean="0">
                <a:solidFill>
                  <a:srgbClr val="000000"/>
                </a:solidFill>
              </a:rPr>
              <a:t>В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нашем </a:t>
            </a:r>
            <a:r>
              <a:rPr lang="ru-RU" sz="1600" dirty="0">
                <a:solidFill>
                  <a:srgbClr val="000000"/>
                </a:solidFill>
              </a:rPr>
              <a:t>примере ликвидное ограничение таково: ценные бумаги </a:t>
            </a:r>
            <a:r>
              <a:rPr lang="ru-RU" sz="1600" dirty="0" smtClean="0">
                <a:solidFill>
                  <a:srgbClr val="000000"/>
                </a:solidFill>
              </a:rPr>
              <a:t>должны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составлять </a:t>
            </a:r>
            <a:r>
              <a:rPr lang="ru-RU" sz="1600" dirty="0">
                <a:solidFill>
                  <a:srgbClr val="000000"/>
                </a:solidFill>
              </a:rPr>
              <a:t>не менее 30% средств, размещенных в кредитах и </a:t>
            </a:r>
            <a:r>
              <a:rPr lang="ru-RU" sz="1600" dirty="0" smtClean="0">
                <a:solidFill>
                  <a:srgbClr val="000000"/>
                </a:solidFill>
              </a:rPr>
              <a:t>ценных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бумагах.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49" y="1181528"/>
            <a:ext cx="2379847" cy="11458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1366981" y="2679241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программы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5119732" y="2728381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решения </a:t>
            </a:r>
            <a:r>
              <a:rPr lang="en-US" sz="1600" b="1" dirty="0" err="1">
                <a:solidFill>
                  <a:srgbClr val="000000"/>
                </a:solidFill>
              </a:rPr>
              <a:t>PuLP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37" y="3096986"/>
            <a:ext cx="2438740" cy="120984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574" y="3096986"/>
            <a:ext cx="124794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8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6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 smtClean="0">
                <a:solidFill>
                  <a:srgbClr val="000000"/>
                </a:solidFill>
              </a:rPr>
              <a:t>Симплекс-метод является универсальным методом решения канонической задачи линейного программирования (КЗЛП).</a:t>
            </a:r>
            <a:endParaRPr lang="ru-RU" sz="1900" dirty="0">
              <a:solidFill>
                <a:srgbClr val="000000"/>
              </a:solidFill>
            </a:endParaRPr>
          </a:p>
          <a:p>
            <a:r>
              <a:rPr lang="ru-RU" sz="1900" dirty="0">
                <a:solidFill>
                  <a:srgbClr val="000000"/>
                </a:solidFill>
              </a:rPr>
              <a:t>Симплекс-метод позволяет эффективно найти оптимальное решение, избегая </a:t>
            </a:r>
            <a:r>
              <a:rPr lang="ru-RU" sz="1900" dirty="0" smtClean="0">
                <a:solidFill>
                  <a:srgbClr val="000000"/>
                </a:solidFill>
              </a:rPr>
              <a:t>простого перебора </a:t>
            </a:r>
            <a:r>
              <a:rPr lang="ru-RU" sz="1900" dirty="0">
                <a:solidFill>
                  <a:srgbClr val="000000"/>
                </a:solidFill>
              </a:rPr>
              <a:t>всех возможных угловых точек. Основной принцип метода: вычисления начинаются с какого-то «стартового» базисного решения, а затем </a:t>
            </a:r>
            <a:r>
              <a:rPr lang="ru-RU" sz="1900" dirty="0" smtClean="0">
                <a:solidFill>
                  <a:srgbClr val="000000"/>
                </a:solidFill>
              </a:rPr>
              <a:t>происходит поиск </a:t>
            </a:r>
            <a:r>
              <a:rPr lang="ru-RU" sz="1900" dirty="0">
                <a:solidFill>
                  <a:srgbClr val="000000"/>
                </a:solidFill>
              </a:rPr>
              <a:t>решений, «улучшающих» значение целевой функции</a:t>
            </a:r>
            <a:r>
              <a:rPr lang="ru-RU" sz="1900" dirty="0" smtClean="0">
                <a:solidFill>
                  <a:srgbClr val="000000"/>
                </a:solidFill>
              </a:rPr>
              <a:t>.</a:t>
            </a:r>
            <a:endParaRPr lang="ru-R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11532</TotalTime>
  <Words>573</Words>
  <Application>Microsoft Office PowerPoint</Application>
  <PresentationFormat>Экран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 решения задачи</vt:lpstr>
      <vt:lpstr>Алгоритм решения задачи</vt:lpstr>
      <vt:lpstr>Алгоритм решения задачи</vt:lpstr>
      <vt:lpstr>Демонстрация работы программы</vt:lpstr>
      <vt:lpstr>Демонстрация работы программы</vt:lpstr>
      <vt:lpstr>Задача о банке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Учетная запись Майкрософт</cp:lastModifiedBy>
  <cp:revision>670</cp:revision>
  <dcterms:created xsi:type="dcterms:W3CDTF">2014-06-27T12:30:22Z</dcterms:created>
  <dcterms:modified xsi:type="dcterms:W3CDTF">2021-10-22T12:20:57Z</dcterms:modified>
</cp:coreProperties>
</file>