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62" r:id="rId4"/>
    <p:sldId id="270" r:id="rId5"/>
    <p:sldId id="277" r:id="rId6"/>
    <p:sldId id="272" r:id="rId7"/>
    <p:sldId id="283" r:id="rId8"/>
    <p:sldId id="276" r:id="rId9"/>
    <p:sldId id="284" r:id="rId10"/>
    <p:sldId id="28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2" clrIdx="0">
    <p:extLst>
      <p:ext uri="{19B8F6BF-5375-455C-9EA6-DF929625EA0E}">
        <p15:presenceInfo xmlns:p15="http://schemas.microsoft.com/office/powerpoint/2012/main" userId="940f7e686723ba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0B46"/>
    <a:srgbClr val="EC0B43"/>
    <a:srgbClr val="F4F4F4"/>
    <a:srgbClr val="FAFAFA"/>
    <a:srgbClr val="EC0E45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72" autoAdjust="0"/>
  </p:normalViewPr>
  <p:slideViewPr>
    <p:cSldViewPr snapToGrid="0" snapToObjects="1" showGuides="1">
      <p:cViewPr varScale="1">
        <p:scale>
          <a:sx n="95" d="100"/>
          <a:sy n="95" d="100"/>
        </p:scale>
        <p:origin x="744" y="6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4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33435" y="2559992"/>
            <a:ext cx="6400800" cy="705749"/>
          </a:xfrm>
        </p:spPr>
        <p:txBody>
          <a:bodyPr>
            <a:noAutofit/>
          </a:bodyPr>
          <a:lstStyle/>
          <a:p>
            <a:r>
              <a:rPr lang="ru-RU" sz="2200" dirty="0" smtClean="0"/>
              <a:t>Программная реализация  решения одномерной задачи поиска глобального экстремума методом </a:t>
            </a:r>
            <a:r>
              <a:rPr lang="ru-RU" sz="2200" dirty="0" err="1" smtClean="0"/>
              <a:t>Пиявского</a:t>
            </a:r>
            <a:endParaRPr lang="en-US" sz="2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95270" y="4541854"/>
            <a:ext cx="6677130" cy="462225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Потапова Ивана, </a:t>
            </a:r>
            <a:r>
              <a:rPr lang="en-US" sz="2000" dirty="0" smtClean="0"/>
              <a:t>J42113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5523EB-5418-4A6F-B4FE-0044261F18A3}"/>
              </a:ext>
            </a:extLst>
          </p:cNvPr>
          <p:cNvSpPr txBox="1"/>
          <p:nvPr/>
        </p:nvSpPr>
        <p:spPr>
          <a:xfrm>
            <a:off x="655396" y="3580632"/>
            <a:ext cx="7556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>По дисциплине: </a:t>
            </a:r>
            <a:br>
              <a:rPr lang="ru-RU" b="0" i="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ru-RU" b="1" i="1" dirty="0">
                <a:solidFill>
                  <a:schemeClr val="bg1"/>
                </a:solidFill>
                <a:effectLst/>
                <a:latin typeface="OpenSans"/>
              </a:rPr>
              <a:t>Технологии поддержки принятия решений на финансовых рынках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8" name="Заголовок 2">
            <a:extLst>
              <a:ext uri="{FF2B5EF4-FFF2-40B4-BE49-F238E27FC236}">
                <a16:creationId xmlns="" xmlns:a16="http://schemas.microsoft.com/office/drawing/2014/main" id="{A2CB20CA-B80A-42E8-866D-814514A6A27F}"/>
              </a:ext>
            </a:extLst>
          </p:cNvPr>
          <p:cNvSpPr txBox="1">
            <a:spLocks/>
          </p:cNvSpPr>
          <p:nvPr/>
        </p:nvSpPr>
        <p:spPr>
          <a:xfrm>
            <a:off x="226188" y="1648219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Отчет по практической работе </a:t>
            </a:r>
            <a:r>
              <a:rPr lang="ru-RU" sz="2000" b="0" dirty="0" smtClean="0">
                <a:solidFill>
                  <a:schemeClr val="bg1"/>
                </a:solidFill>
              </a:rPr>
              <a:t>№ 1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402" y="0"/>
            <a:ext cx="2296048" cy="620315"/>
          </a:xfrm>
        </p:spPr>
        <p:txBody>
          <a:bodyPr>
            <a:normAutofit/>
          </a:bodyPr>
          <a:lstStyle/>
          <a:p>
            <a:pPr algn="ctr"/>
            <a:r>
              <a:rPr lang="ru-RU" sz="2600" dirty="0" smtClean="0"/>
              <a:t>Цель работы</a:t>
            </a:r>
            <a:endParaRPr lang="en-US" sz="26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587126"/>
            <a:ext cx="6305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24900" y="4774168"/>
            <a:ext cx="41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175" y="1514943"/>
            <a:ext cx="67323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Отработать навыки вычислений над массивами данных и реализации алгоритмов сложной структуры для решения задач нелинейной одномерной оптимизации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77" y="0"/>
            <a:ext cx="2994723" cy="620315"/>
          </a:xfrm>
        </p:spPr>
        <p:txBody>
          <a:bodyPr>
            <a:noAutofit/>
          </a:bodyPr>
          <a:lstStyle/>
          <a:p>
            <a:r>
              <a:rPr lang="ru-RU" sz="2600" dirty="0" smtClean="0"/>
              <a:t>Постановка задачи</a:t>
            </a:r>
            <a:endParaRPr lang="en-US" sz="26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587126"/>
            <a:ext cx="6305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53579" y="4702969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426" y="1434555"/>
            <a:ext cx="7235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Разработка на языке программирования высокого уровня (</a:t>
            </a:r>
            <a:r>
              <a:rPr lang="en-US" sz="2400" dirty="0" smtClean="0"/>
              <a:t>Python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программы для ЭВМ, которая решает одномерную задачу поиска глобального экстремум </a:t>
            </a:r>
            <a:r>
              <a:rPr lang="ru-RU" sz="2400" dirty="0" err="1" smtClean="0"/>
              <a:t>липшицевой</a:t>
            </a:r>
            <a:r>
              <a:rPr lang="ru-RU" sz="2400" dirty="0" smtClean="0"/>
              <a:t> функции на заданном отрезке с помощью метода </a:t>
            </a:r>
            <a:r>
              <a:rPr lang="ru-RU" sz="2400" dirty="0" err="1" smtClean="0"/>
              <a:t>Пиявского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168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-60290" y="27048"/>
            <a:ext cx="7686989" cy="620483"/>
          </a:xfrm>
        </p:spPr>
        <p:txBody>
          <a:bodyPr>
            <a:normAutofit/>
          </a:bodyPr>
          <a:lstStyle/>
          <a:p>
            <a:r>
              <a:rPr lang="ru-RU" sz="2000" dirty="0"/>
              <a:t> </a:t>
            </a:r>
            <a:r>
              <a:rPr lang="ru-RU" sz="2000" dirty="0" smtClean="0"/>
              <a:t>Основной </a:t>
            </a:r>
            <a:r>
              <a:rPr lang="ru-RU" sz="2000" dirty="0"/>
              <a:t>код реализации алгоритма метода </a:t>
            </a:r>
            <a:r>
              <a:rPr lang="ru-RU" sz="2000" dirty="0" err="1" smtClean="0"/>
              <a:t>Пиявского</a:t>
            </a:r>
            <a:endParaRPr lang="ru-RU" sz="20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0" y="587126"/>
            <a:ext cx="6305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32999" y="4774168"/>
            <a:ext cx="41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71265" y="647531"/>
            <a:ext cx="8680834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Iteration process that find broken lines nearest to input function, find its’ min value and return last broken line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– </a:t>
            </a:r>
            <a:r>
              <a:rPr lang="en-US" sz="10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function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 – </a:t>
            </a:r>
            <a:r>
              <a:rPr lang="en-US" sz="10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limits of function</a:t>
            </a:r>
          </a:p>
          <a:p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n_iters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0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of iterations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convergence </a:t>
            </a:r>
            <a:r>
              <a:rPr lang="en-US" sz="10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– </a:t>
            </a:r>
            <a:r>
              <a:rPr lang="en-US" sz="10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Lipschitz’s constant</a:t>
            </a:r>
            <a:endParaRPr lang="ru-RU" sz="105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optimize():</a:t>
            </a:r>
          </a:p>
          <a:p>
            <a:r>
              <a:rPr lang="ru-RU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cur_iter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0</a:t>
            </a:r>
          </a:p>
          <a:p>
            <a:r>
              <a:rPr lang="ru-RU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u0 := a</a:t>
            </a:r>
          </a:p>
          <a:p>
            <a:r>
              <a:rPr lang="ru-RU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u1 := b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get broken line that is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max between g0 and g1 (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segments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with slope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u2, index := get min of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convergence condition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isn’t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reached: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u0 := u2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get_minorand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u2, index :=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get_min_of_minorand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list_of_mins.add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(u2)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cur_iter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cur_iter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min dot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last element of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list_of_mins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f(min dot) =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last element of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list_of_mins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)')</a:t>
            </a: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587126"/>
            <a:ext cx="6305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24900" y="4774168"/>
            <a:ext cx="41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5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1256" y="1135249"/>
            <a:ext cx="88124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calc_Lipshitz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Calculation of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Lipshitz’s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constant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:= 1000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– number of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segments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a;b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:=  -1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increase := (b - a) /  (m + 1)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each segment in 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a;b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u_next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a + increase *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u_prev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:= a + increase *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maximum between L and absolute value of (f(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u_next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– f(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u_prev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u_next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азвание 1"/>
          <p:cNvSpPr txBox="1">
            <a:spLocks/>
          </p:cNvSpPr>
          <p:nvPr/>
        </p:nvSpPr>
        <p:spPr>
          <a:xfrm>
            <a:off x="-60290" y="27048"/>
            <a:ext cx="7686989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smtClean="0"/>
              <a:t> Основной код реализации алгоритма метода Пиявского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339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587126"/>
            <a:ext cx="6305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24900" y="4774168"/>
            <a:ext cx="41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6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1595" y="932589"/>
            <a:ext cx="88124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INPUT: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segment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with slope +-L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f(u0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absolute value of (u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u0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get_bl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g1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broken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 that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 max between g0 and g1 (segments with slope +-L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g1 –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segment with slope +-L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maximum values between (g0, g1)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get_min_of_max_between_broken_lines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min of max broken line and new segment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current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maximum values between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broken lines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dots := arguments of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min_index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index of min value of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dots[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min_index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min_index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Название 1"/>
          <p:cNvSpPr txBox="1">
            <a:spLocks/>
          </p:cNvSpPr>
          <p:nvPr/>
        </p:nvSpPr>
        <p:spPr>
          <a:xfrm>
            <a:off x="-60290" y="27048"/>
            <a:ext cx="7686989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smtClean="0"/>
              <a:t> Основной код реализации алгоритма метода Пиявского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19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73723" y="0"/>
            <a:ext cx="4963886" cy="62048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Тестирование программы</a:t>
            </a:r>
            <a:endParaRPr lang="ru-RU" sz="26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587126"/>
            <a:ext cx="6305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24900" y="4673321"/>
            <a:ext cx="41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7</a:t>
            </a:r>
            <a:endParaRPr lang="ru-RU" sz="1600" dirty="0"/>
          </a:p>
        </p:txBody>
      </p:sp>
      <p:sp>
        <p:nvSpPr>
          <p:cNvPr id="8" name="AutoShape 4" descr="data:image/png;base64,iVBORw0KGgoAAAANSUhEUgAAAvcAAAGsCAYAAABZ3ogSAAAAOXRFWHRTb2Z0d2FyZQBNYXRwbG90bGliIHZlcnNpb24zLjMuMiwgaHR0cHM6Ly9tYXRwbG90bGliLm9yZy8vihELAAAACXBIWXMAAAsTAAALEwEAmpwYAACwPUlEQVR4nOzdd3gbx7Xw4d8swA5QhVQjCUqyJKtYvRJykdxb4jiJw/TEqV+6U2964sRJbnq/afZNfNOcMIkT995tgeqS1W3ZkglSlMQiSgA7sPP9sYBMUawAiEU57/PosQkudg+Bxc7B7JkZpbVGCCGEEEIIkf4MuwMQQgghhBBCJIYk90IIIYQQQmQISe6FEEIIIYTIEJLcCyGEEEIIkSEkuRdCCCGEECJDSHIvhBBCCCFEhpDkXiSUUmqlUqpRKVVkdyzCIu/JyCmlHEqpvUqp1/R73KuUqlNKFdoVW6pSSt2jlPqs3XFkA6WUSynVoJRaZXcsyaSUelIpddsY7n/Az7dS6rdKqR+O1XGzRSzXCHnt45PVyb1S6nVKqfuVUkeVUh1KqT1KqZuUUqrfdtOUUjVKqVORf39TSk0e4TFuV0rNGJM/IDX9BPi+1rp9qI2UUjlKqe9Hks5OpdSzSqkVwzxnRO/XEM9/cuR/RnpRSt02xN931nsSyzmtlLpZKaUH+Dd7hDEOFl9MhvpsKaVuVErd2O+xykiD8WLknKtXSv1BKVUe3UZrHQZuBn6klDL6PO4DdgOfTuTfkO6UUpcCq4Bf9nv8RqXUAaVUt1Jqv1Lq7SPY10Dn1p9HGMfNSqn1sfwNaebzwBat9WYY2Tk9lIE+JynqDYzgs6eUmqGUun20Ox/i8/1N4MNKqXNGu09hGegaoZR6vVLqgUhbrpVS7xjgqUl57ZVSTqXUd5RS25VSAaVUs1LqIaXUmgG2vUYptSNyXTuslErZ9iCrk3tgPeDDunAsBH4EfBf4r+gGkQb+XmAmcDlwBXAu8J/Bkkql1HSl1Pv6PeZRSn1gDP6GlKGUWon1If6/EWz+A+B9wP+LPOdl4FGl1NQhnrOeYd6vAWJapZS6rt9j5yml3jKCGFOeUspQSjmG+P1Z70ks53Qfh4Fp/f4dGuL4b1FKndfvsesicY3aUJ8tZfW6/5dSqqDP7wojjzmAuUAR8Ems8+ctwCLgwX6v4b+BEuCafoe/DfioUionltgz1KeBP2qtu6IPKKWuB/4X+A2wBLgV+KNS6uoR7O9jnHlufXSwDZVSbqXUp5RSzj6PTVRKfTKGvyPlKaXygQ8Dv+3z8EjP6b77Ge5zknK01q1a61OD/V4p9UGllKffY+9TSk0fxWHO+nxrrRuAx4CPjDbmAWK8XSl1c7z7SUNnXSMAF7AJ63weUKyvvVJqvVLq8Ciekgd4sfKJKqw8owkrH5nVZ78rgbuAB4GlWJ1A31FKfWg08SWN1lr+9fkH/ALY2ufnKwANzO3z2HmRx9YPso9xwE+BB4BHgW9jJaWXD3HcJ7EuLl8FjgKtwO1AUZ9tbo/s79NAA9AB/AsoHeZvmhJ5bhMQAJ4DLor8TgH3AZuBnMhjRuQ4zwHOyGMauClyvHbgCPDpfsf5KfDwCF5jN9AFfLDPY47I331zPO/XAL+fBvwR+CuwA/h65LVeOcRzDmP1Gvws8j4cA34IOPq9X7/H+nLRDJyKvH8FQ+w3B/gxUA90A43A3/r8XgG3AMeBIPA34FNAqM82NwMHgTcD+4EQ8M/I+9P3342DvSfEcE73PfYo35+Vkdfqa5HX/6+R92PaINtXAz3A6j6PvStyvixjiM9W5Bz6KLARK6G8NfL/H+373vU73orI372o3+P/1/e9iTyWH3nfrhrtdWWA466PHPdy4Gmsz/Je4Mo+28yIbPNOrEauE+uL1NtHsP+3RF7vLqzz+cdEriXAWqAXeH2f7S+OnEvX9DvP3ob1xbsr8nrP7POcEiAMrO137A3AX/s99g/gyWFi1sA7RvEa5kfOq2eAGqw7VJuBtwzxnNsjf8cHgVewPrd3AZMG+IwN+rcPsm9X5Nz0R86Tw8CX+vx+Lta1Nhj5dw8wu8/vi4E/YF0HuyP7+XGf31+Pde11DhPHgOd0n9/H8jmJviavw7rutANPALP6bHNj5By6DNgTed02AcuHifcw1uf4tsj70Qx8DzD6bPMkcNsQ+7gcqI3s51Gs68NPsa4XsyP7/VSf7edH/oYPD/f5Bt4DHE3AZ/52RtG+kcHXiJF+7mN57SOv2+E43ysH0AZ8vM9jfwU29NvuB8CheM+NsfhnewCp9g8r8Xioz8/fAF4eYDs/8JVh9nV95MR+DsgfZtsnIyfTT4B5wFWRn7/RZ5vbIxepu7F6Z9YDLwJ3D7HfgsgF4V9YidZs4MuRi9j8yDaTsL4s/DDy85exktrKPvvRkcc+jtXLe1Pkg/6GPttsB741gtf44sj+Kvs9/ifg0XjeryG2+0TkmP8E1DDbHgZOAF8A5mAl0iHgPf3er1NYDeN84LVYSfnPh9jvp7ES+/VAJVaP+if7/P4mrAbn3ZHX+L8i50D/5L4DeAqrl+FcrC9Lf8FKqqZG/hUM9p7Eek5Hjt0V+RvqsRrQQS/afZ6nePULyCdGsP2twEtYyc65WF9IP95vm+sZ5LMFzML6ItsEnDPMsS6JxDWt3+MfAY4NsP0m4HujOUcHOe76yHF3Yn3W50TO5TZgfGSbGZFtjgBvx0oOvwWYDP3l9MbI+ftO4BzgIuB54E99tjn9GQdKsT7/P+r3XrcDz0bO01VYCeBOIp8frEQv1Pf1B3KxkoJ39YvpfZFzZ8DkMbKNjsTREjnOLUDhCF7LNZHPxItAyTDb3g6cBO7A6ulei5Xk/99o/vZBzvEnsZKc6/u87h+I/L4gcpzHsJLvFVjJ8UEgN7LNzyPHWBN5X9ZGnx/5/U+AZ0fwegx4Tg+w3Wg+J9HX5MFI7Euwri1P9TvvTGAbsA5YjHWHsHGo9xHrensKq0NlbuS8badP5xHDJPeRbfKxrgdh4Pp+v3s7Vpu3PLLd88C/RvL5BhZEXs/5cX7mbye25D6jrhGDfO4HS+5H/dqTmOTeFfnb3trnsVeAr/Xb7tJIfBXxHG8s/tkeQCr9i5wUvcBr+zz2O/p9W4s8vhn4n0H2U4zV0xvtXfwOVuJ1yRDHfhJ4vt9jvwF8fX6+HavHZ1yfx6K9sHMG2e+NWImYs9/jjwM/7fNz9Fv51yOvwRv6ba/7fvAjj/2VPo1N5KLz4cH+xj7bvS2yv9x+j/8A2BPP+zXANlOwesPu4NWe+8eAZUM85zD9vjBhNWp39Hu/DnNmb/4HsRqQokH2+7PI6z5YglAPfLvfY//k7OTe5OwvRrcxQM/oQO9JLOd05PdXY/WsLwYujLz/YYa+I7Us8jffHHn974i8H1OGeE4BVs9fDVYC8Z+RfLaw7jj9P6wevNsi/2ojjxkDHMcViemfA/zuusg5WtTv8TuBf4z0HB3m3NWc+eV4auSxKyM/z4j8fEu/524A/jzM+fuhfo9dFNnXhMjP0btzzwD30+fOXZ/zTHNmz/K5kccui/z8Sfp9AQLKIttc0e/xayOPTxoi7q8CF0TOr/diJYVPM/jnJQ/4UmSbf2AlvxuBG4Y4xu1YyWxen8e+ADSO5m8fYL/RRn7AhArry00Hfe6yYl2bOol8EcK6g3D7ELH/B/j7MOfVoOd0n21G9Tnp85qEOPMOx1uwrkX5kZ9vjLwGl/bZZgJWm/X+Yc7XZ/o99h2gvs/PTzJ0z/0lWJ+L7/Bqz/0PgeI+2/wBeCHy38NEEuR++znr8411zdHAtSP9fA9x7t08iu3Xk4HXiAFiGSq5H/VrT2KS+9sir5Grz2M99Kk2iDwWveO9Kp7jjcW/rKi5V0pdqJQK9vn3pQG2qcK6eN6stb5nhLvWgzw+Edintb4aK2H7HdaFcLiBhzv6/dyA1QD0tVdrfbLPz89F/jt/kH2uwrogtPV9DbCSszmn/xCtn8CqObsZ6yJ65wD78vX7+Tmsb9ZRBVi9c6cpa9Br9Lh7Bomxr8Fe0zOM4v2qBP6ttX4r0Ka1/gZWL/7cYQ6xo9/PA70Xm7Q1ADPqOayey1kM7A9Yd1wOKqV+o5R6o1IqN/L3FAPlWBflvp4dYD/HtNZ1w8QfddZ7MoxBX3+t9QNa6xqt9fNa62e01m+LxPe5IfY3D6vX/Was1/+tWO9b5RDH6cS6W/IGYDJWohc11GdLAeOxGvpnI/8uiTzWf5B8EdYdsBBW4tVf9DUrGODx/o/13e9v+l1rBv07I3ZE/0drfRTry1L/82y4z13f408CpgM/7vd5fyCyyezIsUysXrtFWI36W7TWvf1216S1PtgnvhewSiaixx7tuQVDn1+3aK2fjZxfv8fqibwQqx52IHmR41+C9WXwLqwvoJ5Bto/ap7Xu7vPzQJ/t4f72/lYAJ7TWWwb5/XlY1+7mPvs8BhyI/A7gV8ANSqndSqmfKaWuVn0GdTPM6z2Cc/r0pozwc9LPEa11U5+fGyLb9x+If/p81VqfAPYx+Ot21nMingPKI9fFkZiNdc34HdaXgqsjx53YZ5uPAU6sMr+3aq3bBtjPQJ/vwa4FQ+p/LcA6n7/U7/ow7EBzsu8a0dewr33//C7yd1T2e50fGOz5A+zvu1h3367TWgdH+LQR5S3J5Bx+k4ywBWsARFRr318qa5aFe4D/1lp/p99zG7FqCPubglUbeRat9WGsAWV9H6vDuvAMpaf/roh/0LOBdZF7/QC/64j+T2Qg1flYF47ZSimlI19Nh9C/IWjizIspWIMSowOUoheGxsh/pwJ9k9RBX9MzDjr0+3UGHZlVot9je7CSgaHE8l4MORhVa71DKRUdxHoxVk/+LZEvKtHnjuQiMeRMRP0M9J6M+pweQnSA84C01ncM8NhdI9jvBZH/jsdKHlojzz3M0J+t7wFExwVrrTuij0UppcZh1T7nYPUw9f2yHDUR67PQOsDjjWdvftrXsHoMo44MsS2cfZ5BfOdZ9Lk3YZV99Fff5/+XYvX0aqyE+KVhjtv/2AOdW81YyWX/gfFTsO5qnRjBMaKiX3RncPaXXrQ1wPLHcMb73YrVgz+UgT7bI5lxa7hthvvsDvR7FX1ca/1Q5MvglVi9j38GdimlLo10Igz0els7Gdk5TeQ4YUbwORnAQK8bxHldTMRztNa/A2u2nD6P/W+/zWbz6p2l2ZydEMPAn+/oa97E6PS/FnwP6wvRz/s8dmwE+8m0a8RojOS175/frcF6rdf3eaxzuANFJpP4GfBWrLtPz/fbpJGBr2sw+nZzzGVFz73WulNrfbDPv9MNtlLqWqxbTjcPkig+B8xUSs3p85z5WCf6QL2q/Y99YyQhSZT5/Xoz1kb+u2+Q7bdg1dSd6vcaHNRa9008bsa6pXY+Vi/U5wfYV1W/n739jruNV3uhANBav9LneK9EHt6K1dBfGd0u0kN1GcO8piN4vwaltV4/mu1HYFW/2SW8WBfiQS+AWuug1vrfWutPYI2BmA+sizTGDVivf1/9fx5MD9YgoP7Oek+I85zuZxlWrf6wRvr6R2bX+TFWmcADwN+UUnkD7G/Qz5bW+nat9e0D7LuUVxu0ywfpvQOrt2p7pPeq/+OD9c6itT7e7zMWGmzbURjuc9f3+Mew3o+5A3zeD+rIjBXKmpXq/4D/xko2/qyUKum3u0n9Zos4F2uAXPTY2wBX37sTWuserNv3V3Kmq4Dafne6hrMs8t9hzy+t9c1a6ydHse/hDPe397cVmKgGnwVqD3Be5PyL7nMK1jX3dEeDtmaFuUNr/f+wSpnW8Wov6ECf5dGc02cZ7HMSp9Pnq1JqPNbdu8Fet7OeE+HFulMw6Aw5A9FaH9Za39j/cWXNX/83rDLHTwG/6nv962Ogz/cirC/620cZyxnXAqyxQ639Po+B0exzCGlzjRilYV/7/vkdVjsa6vc3NQx1kEg7/nvgTViTSuwcYLPnGPi69orWun6A7e2lU6A2yK5/WG9kD9ZAnql9/vWtKzSwLtwbgdVY3wq3YH3rH3Jg5ihjeZJ+NYXAV+hTO8arA2r/gzUY7CKsGsJ7+2zzeqzZDMojP+djzd+7Gas+f0bkb/gikUFHWA1ICLg68vMbI69LVZ/9aqxezI9hlfN8PPKcG/ps8yFGOJsK1kwGTcBrsBqs27F69ab12eaPWFNojfj9StB7cZh+A0vpV9POqwNqf4OVoF+L9e39l322+Riwv8/Pn8O6NXse1jSUX4q8hnMjv/8UVn3qOyOv8Wcir8lZs+UMEPPnIq/neViDn/IGe09Gek5HzqOP9fn5x1i378/B6in5H6ya20HHPMTw2ucDu4jMVINVs/sK8IsE7Hsa1uDyrVilU33Pof7jP56jX31s5D0xGWbw4QhjWc8AA7Ei58ONkf+fwauDTN+GlQh+MxLDqj7PeQzrLlb053dGPidfwbpOzMW6zfzbyO8V8DDWFzkHVinZFvqMM+HVwXJPY33ZXxk5P56PniOR8+gI8M5+f8P1kb/jpsixP02f68sgn43XRs7VxVifjTdgDU7dyCB14DG+7rfTb9A+8A5Aj/JvXx35fKzu85o+jfXF/nWRv+F8IrXmnDmgdjkDD6j9duTvnhs5136BlRCOi/x+fuR88MRyTsf5ut3M2deRCyLxzIj8fGPk3NyC1TYtwioTOsars7CUR163vrOwHMa6lt6MdY6/Des6+Nk+2zzJMANqh4n/f7EGXLsjP98dec1y+2wz4Oc78r48maBz7+ZRbL+ezL1GTMRqQ5ZG4v9S5P/7jyUb9WvPKGvusSpY/oE1kP9CzvwM9a25X4VVffBtrC+s78K6I/Ch0cSXrH+2B2DrH29dMPQA/w73225a5M0PYF2E/g5MHoNYRpLcPwp8FusWUSfWnNx9v4zcSJ8LbuSxEuDXkQtAT+S//8bqGZuI9S3+R/2O/VusKbXGRX7WWINj/oNVztMIfK7fc9yR12ckM6jkAN/HSoi7sJKplQO8Jk+O9v1KwHtxmJEl97/HGgTcEjk3fk+fWSGIDDjq8/P/w2pQTmE1XpuB1/X5vYE1IKwZ66IZ7WUaSXI/EeuOxsnIa3LjUO/JSM7pyH5u7vPzHbw6jefxyLk46CDxGF/7X2MldeP6PHYB1kX1ujj3Hf1sDPRvfZ/tzokcz9Pv+d9gBDMzjTCW9Yy84X5n5HyLTlnXv6E8TL+BmFgNtQ/rs3oKq273a5HffZ6zZ8OaEzkXPtH3PMNKfA9H3vPH6TP1YWS7rzPA9LeR1/oFrOvNAfoNmOPsz8aVWMnDKazr2gGsHsNx/fcd5+t+OyNL7of82/u8f33PGzdWQt4Y+bsPAV/o8/u5WJ/R6FSY93LmYMSvYnXEBLE+x08BF/SL9QnOnF7zRkZwTifgdbuZkSX3IaxOpH2R120zfa7rvHpO39jv/P021pikU5Fz8wecPfVwTMk91iQA3cCKPo+VYLWDfacaPevzjZXkHqLPrClxnns3j2L76DmWcdeIIc7b2/tsE9Nrz+iT+xmDxHJG+xfZ9lqs2YC6sb6sf3o0sSXzX/TblUgDylp5r0JrPVC99FgfW2NdMIZcMVIp9VWsi+j1SQnMJspabfWg1vr9Y3ycG7EatZjHx2TLe5IoSqlfYfU8fbjPYy6shux6rXVtkuKYgdW4Xai1Hm25VLzHvhkrIR9yEoBI2cULWHODb0tCaGNupH+7HZRSF2KVl8zRVp18yoj1WhVZcOg2rfW3xiKuEcYw4OdbKVWN9aVrqR5dSVlSZPI1ItVf+1SXFTX3Iql+AGyNzNwgUoO8JyMUGftRj9Wo9DUT625OUhL7dKGt+u53YN0JEmNMa/0MVg/zTLtjyTCDfb7zsNY3keQyRnFcI+S1j0O2zJYjkkRbg3FusTsO8Sp5T0ZOWwNozxqorbXehTUWQPSjtX7Y7hiyiY7MDCMSZ7DPt9b6TzaEk3FiuUbIax8fKcsRQgghhBAiQ0hZjhBCCCGEEBki2WU5cptACCGEEEKI+A24YFnSa+6PHBluwUaRDKWlpTQ3Nw+/ocgKcj6IvuR8EH3J+SCi5FxIHWVlZYP+btjkvrq6+vdYCw0dr6mpWRh57AdYi45EV+N8T01NTVsighVCCCGEEELEZiQ197djLbHb1yPAwpqamsVY85d+McFxCSGEEEIIIUZp2OS+pqbmaayVyvo+9nBNTU0o8mMtUDEGsQkhhBBCCCFGIRE19+/FWrp+QNXV1R8EPghQU1NDaWlpAg4p4uV0OuW9EKfJ+SD6kvNB9CXng4iScyE9xJXcV1dXfxkIAX8ZbJuamprfAdFFN7QMxEgNMihG9CXng+hLzgfRl5wPIkrOhdQR14DawVRXV78ba6DtpTU1NTLFpRBCCCGEEDaLKbmvrq6+Cvg8sK6mpqYjsSEJIYQQQgghYjGSqTDvANYDpdXV1fXA17Fmx8kDHqmurgaoramp+dAYximEEEIIIYQYxrDJfU1NzVsHePh/xyAWIYQQQgghRBxGMs+9EEIIIYQQIg1Ici+EEEIIIUSGkOReCCGEEEKIDCHJvRBCCCGEEBlCknshhBBCCCEyRFwr1Ioz6e4uOHkCzDAUT4CCQpRSdoclhBBCCJHRdE+3lYOFQ1DkBldx1uZgktzHSTf60c89hn5+MxytB91nsd4Jpaj5S1BrL4FzF2btSSaEEEIIkWj6+BErB9u1BepfAW2++stxE1BzF6O862HBMpSRPcUqktzHSDcdRd/5R/SWZ8HhgHmLUasuhJJJYBhw8gT60Avo7bXoDY+BZybGDe9BLVhqd+hCCCGEEGlLNx1F//tP6M3PgDLg3PNQ174JSqeAwwnBk3D4IHrXVvSmp6DyHIw3vhu1YJndoSeFJPejpLVGP/UA+p+3A6CuqUZd9lqUe9zA23d3o7c8g77nb5g/+Rpq9TrU2/8fqtCVxKiFEEIIIdKbNk304/ei//V/YBioa96EWn8NakLJwNv39qI3P4O+5w7Mn3wddcHlqOr3oQoKkxt4kklyPwq6twf9x1+ia5+EBUsx3vVxVMmkIZ+j8vJQ51+GXr0O/eC/0Pf+Df3SPoyPfQVVMSMpcQshhBBCpDPd1YH5ux/Cri2waCXGuz6KGj9wUh+lcnJQay9Br7oQfc9f0Q/+G/3SfoyPfRk1uSxJkSdf9hQgxUkHT2H+4Evo2idR178D45PfGDax70vl5GC89i0Yn/8ehMOY3/s8eu/2MYxYCCGEECL96bYWzO9/EfZsQ731gxgf/+qwiX1fKicH4w3vxvj0N+FUG+Z3Poc+uHcMI7aXJPcjoE+1Yf7wy1B/GOPDX8S4tjrmwbHqnLkYX/wBlE7B/MUt6N3bEhytEEIIIURm0G2tmD/4Ehw/ivHxr2Jc8prYc7B5izG+9ENwFWP+5OvofTsTHG1qkOR+GPrkCSuxb2q0viku98a9TzWxFOOz34FpHsxffQd9YFcCIhVCCCGEyBw6cBLzx1+FkycwPvUN1MIVce9TTZ6G8V/fgUlTrU7WXVsTEGlqkeR+CLqtFfOHX4LWJoxPfB01f0nC9q2KXBifusXqwf+f76CP1ids30IIIYQQ6Uz39mL+6jvQfMzqXJ01L2H7VsUTMD7z7Ugn67fROzcnbN+pQJL7QehTJzB/9BU40YJx082ouYsSfgzlLsa46evgdGL+8tvo9mDCjyGEEEIIkU601ui//gYO7kO955Njl4N9+hYon4H56/9G76hN+DHsIsn9AHTgJOaPvhrpsf8aas6CMTuWKpmM8eEvQvMxzD/8FN13ESwhhBBCiCyjn3kI/ewjqGuqMVZdMGbHUUUua5Bt5TmYv/keetuGMTtWMkly38/p+q5ma+CGOnfhmB9TzVmAuuHdsHMT+qkHxvx4QgghhBCpSB+tR//9NmtV2de9bcyPpwpdGJ/6JsyYg/nb71uLk6Y5Se770E1HMb/7eTh2BOOjX0bNW5y0Y6tLXgvnLUPX/B59pC5pxxVCCCGESAU61It5248hNw/jPTehjOSkqaqgEOOTN8M58zBv/SHmpqeTctyxklXJ/VAlL3rfTszv/hcET2F8+pakL1GsDAPjPZ+EvDzMP/4SbZpJPb4QQgghhJ30A/+CVw5ivPNjqPETk3pslV9ojYOcPR99248x76sZNBdL9RLqrEnutdb8/E+PccffH0V3tL/6eGsT5p9/hfmTr0GhC+ML30PNnm9LjGrcBFT1++Gl/einH7QlBiGEEEKIZNPHjqDv/wdq1YUJmXY8Fiq/wJodceX56P/82Vq89ODe08m8DofZ9cRzfOV/H6ex+ZQtMY6E0+4AkkabnCSXPQEHb/rMu1AVM6CnGxr9YBioi69FveFdqLx8W8NUVevRvsfRd/4RvXTNqFZgE0IIIYRIN1przL/8GnJyUNXvszUWlZcPH/isVSr9r//D/N4XYEIpTCiB4408N/ViXihbw/jeIFBsa6yDyZqee2U48K5dzLGCEl5Z9yYocsGkqajr3opxy68x3vpB2xN7AKUUxjs+DL296Dv/aHc4QgghhBBjSm95FvbtRL3+nUkvxxmIUgrj/MswvvNb1Ls+ZlV05OWjF61g0wwvyyrHUTCtzO4wB5U9PffA6goXxiaonX8ps97yFrvDGZSaXIa67Dr0Q3eiL70ONX2W3SEJIYQQQiSc7u1F/+v/oGImat1VdodzBpVfiLrwCrjwCgAONHfS8tArvNOTmj32UVnTcw8wLt/JgsmF1PoDdocyLHX1DVDkwvzH71N+4IYQQgghRCz0U/dDy3GMG25EGQ67wxlSrT+AQ8GqcpfdoQwpq5J7AK/HRd3JHupPddsdypBUYRHqtW+FA7vg+S12hyOEEEIIkVC6I4i+rwYWLEWdl9xZCkdLa43PH2DR1CJcean9JSTrkvs1FW4Aav1BmyMZnrroKpg0FfPuv0jvvRBCCCEyin7o39AexHjju+0OZVivtHXTGOjF60ntXnvIwuR+UlEOc0ry06M0x+lEXftmqHsZnt9sdzhCCCGEEAmh2wPox+5FrbwAVZn6Ywtr/UEUr3YSp7KsS+4BvB43L7Z00dTea3cow1JV6yO993dI770QQgghMoJ+7F7o7kRd8ya7QxkRnz/A/EkFTChI/blosjK5r/JES3PSoPfe4UBdWw11L0ntvRBCCCHSnu7sQD92DyytstYdSnGNgR4Ot3Wfzh9TXVYm9+XFuUwfl5cWyT2AWrMeSqdg3l9jdyhCCCGEEHHRT94PHUGMa9On1x6gKg3q7SFLk3sAb6WLvU2dtHWF7A5lWMrpRF3+Onj5APrgPrvDEUIIIYSIie7tQT9yFyxcjpoxx+5wRqTWH2DWxHymuHLtDmVEsje597gxNWyqT/1ZcwDU+ZdBoQvzkf/YHYoQQgghREz0lucgcBLj8uvtDmVEmjt6OdDclRaz5ERlbXI/fXweU105+OrSpDQnL99auW17Lfp4o93hCCGEEEKMmn7qAZhSDvMW2x3KiGyMTJ3uTZN6e8ji5F4phdfj5vlj7QR7wnaHMyLqkmvBcKAfvdvuUIQQQgghRkXXvQwv7UetuwplpEcK6vMHqCjOpWJcnt2hjFh6vLJjxFvpJmTCloY0Kc0ZX4JafRH6uUfRHekRsxBCCCEERHrtc3NRay+1O5QROdUVYs/xjrTqtYcsT+7nlOQzscCZNrPmAKhLXws93WjfE3aHIoQQQggxIrqjHb3xKdSqC1FF6VG/vqkhiKmtzuB0ktXJvaEUVR4XW4+00x0y7Q5nRNT0WTDzXPST98uiVkIIIYRIC7r2CejuQq27xu5QRsxXF2BykZNzJqRPSQ5keXIP1gCJnrBmW2O73aGMmFp/DRxtgP3P2x2KEEIIIcSQtNboJx+A6bNRM9Nj+suO3jA7jnZQ5XGjlLI7nFHJ+uT+vMmFuHMNatNk1hwAteoCKHJjPvmA3aEIIYQQQgztxT3Q6Eetv9ruSEZsS0M7IVOnXb09SHKPw1CsrnCzuSFIbzg9ylxUTq417/2OWvSJFrvDEUIIIYQYlH7yASgsQq26yO5QRqzWH2B8voO5pQV2hzJqWZ/cg1Wa095rsutYGpXmrLsKTBP9zEN2hyKEEEIIMSB96gR6mw+19lJUXnrUrneHTLYeCVLlceMw0qskByS5B2DJtEIKnAa+dJo1Z/I0WLgc/fTD6FDI7nCEEEIIIc6in3kEwiGrUzJN7DjaTlcoPUtyQJJ7AHIdBivLi9joDxI206M0B8BYdzWcbIXnN9kdihBCCCHEGbQZRj/9EMxfgppaYXc4I+arC1CUa7BwSqHdocREkvsIr8fNye4w+5s67Q5l5BathAmlmE89aHckQgghhBBn2rUVWpuszsg0ETI1mxqCrC534UzDkhyQ5P605WUucgyVXqU5Dgfqoitg7w708SN2hyOEEEIIcZr55P0wfiIsWW13KCO2+1gH7T1m2pbkgCT3pxXkGCwrK8LnD6TV4lDqgsvBMNBPycBaIYQQQqQG3XQU9mxHXXgFyum0O5wR8/kD5DkUS6cV2R1KzCS578PrcdPcEeJga5fdoYyYGl8CS6vQGx5F9/bYHY4QQgghBPqpB0Ep1IVX2h3KiIVNTa0/wIpyF3nO9E2R0zfyMbCq3IWhoNYftDuUUTHWXQXBAHrrBrtDEUIIIUSW07096OcegaVrUBNK7A5nxF5o7qStK5zWJTkgyf0Z3HkOFk0pZENdepXmMG8xTJ6GfkpWrBVCCCGEvfTW5yAYwFh/jd2hjIrPH8BpKFaWp29JDkhyfxavx82RQA/+U+lT4qIMw5o/9uA+dP1hu8MRQgghRBbTTz4AU8qtzsc0obXG5w+yZGohhTkOu8OJiyT3/azxuFFAbV36zJoDoLyXgjMH/bRMiymEEEIIe2j/IXhpP2rdVSiVPlNJHjrRzfH2XtZWpndJDkhyf5aJBU7mTSpgQxpNiQmg3MWoleejfU+gu9Jorn4hhBBCZAz95AOQm4tae6ndoYyKzx/AULC63GV3KHGT5H4AXo+bQye6ORpIn9IcALXuaujqRG962u5QhBBCCJFldEcQXfsEatWFqKL0SpJ9/gDnTS6kOD99pu0cjCT3A6jyWCdkbX169d4zax6UT0c/9UB6DQgWQgghRNrTGx6Dnm7Uxa+xO5RRqT/Zjf9kT9rPkhMlyf0AprhyOWdCHr669JoSUymFWn811L0Mhw/aHY4QQgghsoQ2TfQT98Oseajps+wOZ1R8kVLsNZ70utswGEnuB+H1uNnf3ElrZ8juUEZFrVkPefnop+63OxQhhBBCZIu92+F4I+qS9Oq1B/D5g5xbkk9pYY7doSSEJPeDqIqMlt6YbgNrCwpRa9ahNz+Dbk+vOw9CCCGESE/m4/fBuAmo5V67QxmV48FeXmrtypiSHIBhRw1UV1f/HngNcLympmZh5LGJwN+BGcBhoLqmpubE2IWZfJ7iXMqLc/H5A1x97gS7wxkVte4q9NMPoTc8hrr8dUk7rj7RAg2H0SdPAMpala5iBqp4fNJiEEIIIbKJ7umGupfRLcetevciF0ypgGkVKCM5fbj6aD3s3op6zZtRzvTq/Y6Or6zKpuQeuB34JfDHPo99AXispqbmu9XV1V+I/Pz5xIdnH6UUXo+bO/e2EOgO485LnwUNVOUsOPc89CN3oS++Zkw/aLqrA/3sI+jnHoN+C2idHtI7Yw5q7aXWv7y8MYtFCCGEyAZaa9i9DfOZh2DXFgi9WkJ8uu11j0OtWY+6+GrU5LKxjefBOyEnB3XxtWN6nLHgqwswfXweZcW5doeSMMMm9zU1NU9XV1fP6Pfw64D1kf//P+BJMiy5B2vWnH/uaWFzQ5BLzhlndzijYlz9Jsyf3Yz2PYG68IqE71+bppXU3/lHaA/AOXNRN7wHNfNcmFBibdRyHP3SfvS2Dei//gZ9zx2oN96IWntJWi1sIYQQQqQKfegFzL/dCi8fgOLxqHVXo+YugqnlkJsP7afQ/kPoXVvQT9yHfuJe1IVXoq5/x5hMT6lbm9G1T6IuuhLlTq9cqa0zxL6mTt68qMTuUBIq1sk8p9TU1DQC1NTUNFZXV08ebMPq6uoPAh+MbEtpaWmMh0y+khLNlGePsvVYN9Wr0yduAL3uclrvuQP9yH8oue7NKMeZdx6cTmfM74V5qo2273+Z3j3byVmwFNe7PkLu3IUDb3zBJeh3fZjefTsJ/unX9N7+M3K2PUfxp27GMX5iTMcXiRfP+SAyj5wPoi85H1KDDoUI/u02Ov79Z4wJJRR9+PMUXHItyjlAKrd8DbzuLYRPtNBe8wc6H74LtWsz7o9/hbwlq2KOYaBzIXD3X+jQmpK3vBdHmp0nz+06igauXlRJaWmR3eEkzJjP1F9TU/M74HeRH3Vzc/NYHzKhVpcX8uCLJ/A3HqcgJ73GH+srXo/5m+/S9MC/MarWn/G70tJSYnkv9LEjmD//BrQ2o971McIXXM4ppWC4fU2uQH/qFtSzD9Pzt9to/uS7MD7yRdQ5c0cdg0i8WM8HkZnkfBB9yflgP90exPzt92DfTtT5l0L1++koLKKjrW34J7/xRowV52P+709o+8YnUa9/J+qqN8Z0B73/uaBPtGA+9G/U6os4YeQMnwukmEf2NTLNncM4Omhu7rQ7nFEpKxu81CrWbPVYdXX1NIDIf4/HuJ+U561002tqth5Jw5lnllVBxUz0f/6M7o1/tV394l7M734OOoIYn/kWxoVXjOrioAwD46KrML70A8jNxfzRV9B7t8cdlxBCCJGpdFsL5nf/C17Yg7rxJowbb0IVjq6XWc2Yg/GVn6BWXoC+84/o//1xYvKCe+6AsIm67q1x7yvZgj1hnj/ajtfjzrhS4ViT+7uBd0f+/93AXYkJJ/XMKy1gXL7j9AIH6UQZBkb1e63a98fvjWtf5qanMX/8FSh0Y3zxB6jZ82OPq2Imxue/B5OnYf78FvTurXHFJoQQQmQi3daK+aOvwIkWjE99E+P8S2Pel8rLQ33gs6jXvR298SnMH38VHTgVe2yNfvSzj6LWX42aNDXm/dhlS0OQsM6sWXKihk3uq6ur7wB8wNzq6ur66urq9wHfBS6vrq5+Ebg88nNGchiKqgo3Wxra6Qmbdoczamr+Eli0En1fjTVV5ShprTHv/wf61h/CjHMxvvj9hIy6V+MmYHz2O1Dmwfz1d9EvH4h7n0IIIUSm0B3tmD/+qpXYf/LrqMHGto2CUgrjNW9GffC/4PBBzO9+Dn3syOhjM03MP/8KCgpQ11bHHZcdNtQFKClwMqck3+5QEm4ks+UMdq8l9q+PaabK4+Khg23sbOxgVUX6LU1svOUDmN/4BOYff4nxia+N+PaTDoXQf/k1+tlHUKsvQt34CVRO4qaKUkUujE/ejPndz2P+/JsYX/5RWn77F0IIIRJJh8OYv/0+HD+C8clvoGYvSOj+jVUXoCeUYP7PtzC/+zmMj3wZNWfkx9DPPGyVCb3742k3Qw5AV8hke2M7l88ah5FhJTkgK9SOyKIpRRTlGGlZmgOgJk9DvfHdsHsr+rF7RvQc3R7E/MU3rcT+2mrU+z+T0MT+dGzFEzA++Q3QJuav/xvd3Z3wYwghhBDpRP/j97B3O+rtH0bNWzwmx1Cz52N88QdQ6Mb88VcwNz09stjqD6FrboP5S1DnXzYmsY21bUeC9IR1RpbkgCT3I5LjUKwqd7GpPkDY1MM/IQWp9dfA0jXomt+jd24eclvdWI/535+DA7tRN34C4/p3jOlgEzV5Gsb7PwP1h9F/+dWYHUcIIYRIdXqbD/3YPajLXocxBuvU9KUml2F88fsw81z0rT+0ynD14HlOuPkY5i+/DYUujPd/Om0Hovr8Qdx5Ds6bXGh3KGNCkvsRqqp0E+gx2XO8w+5QYqIMA+N9n4bKczB//d90PnrvWR9gHQphPno35rc++eqMOEn6Vq4WrUS95s1o3xMj7j0QQgghMolubcL8v19YK7u/8V1JOaZyFWN86hbU6nXof//JmknnVNvZsdW9zImvfNTKDz76ZVTxhKTEl2i9YZMtDUHWVLhwGOn55WQ4Yz7PfaZYPq2IXIfC5w+weGp6LnSg8gswPn0L5q//m1P/8x2YPR+1+iJwFcMRP7r2CWg+BotWYrzzo6gJyV2xTV37ZvSe7ei//AZ97nmo8Zm1YpwQQggxGG2amL//KYTDGB/4LMqZk7Rjq5wceP+nYUoZ+v4a9I5NqDUXwewFoDXs24ne/DTG+InWF4EZc5IWW6I9f7SDjl4Tb4aW5IAk9yOW5zRYUVZErT/IB1bqtB2AoQqLMD71DYq2Pkvg339B//W3kV8YMGc+xls+AItX2XKrTTkcGO/5JOYtN2H+8X8wPv7VtL3lJ4QQQoyGfu5ROLAL9a6PoSZPS/rxlVKo696KXn0h+r5/oGufhKcfsn6ZX4BadzUl7/4IrT2hpMeWSD5/gAKnwZKpmVmSA5Lcj0qVx43PH+TFli7mlhbYHU7MlOGg8Oo30r7yIjjRDJ0dMKEEVWj/TEBqajnq9e9C//022LYBVpxvd0hCCCHEmNInT6D/+QeYuwh1weW2xqKmVqDe9yn0uz8GTcesBydNRTmdGMXj024V2r7CpmZjfZBV5S5yHJlbmZ65f9kYWFnuwmlYc6NmAqUUauIkVPn0lEjso9TF14JnJubf/xfdlV7LQQshhBCjpf9+G/T0YLzjIylzx1o5c1DTKqx/zszoC97X1Mmp7jBVlamT84wFSe5HwZXrYMnUImr9gSFHk4v4KIcD420fghPN6Ptr7A5HCCGEGDP6xb3ozc+grr4BNbXc7nAyms8fINehWD5NknvRR5XHzdFgL4fbZD72saRmz0etvRT98F3opqN2hyOEEEIknDZNzH/8HsZPRF35BrvDyWhaa3z+AMumFVGQk9npb2b/dWNgdYULQ5G2C1qlE/X6d4DDQN/1F7tDEUIIIRJOb3kWDr2Auv6dqLw8u8PJaC+2dNHSEcrYhav6kuR+lMbnO1kwqYDauqDdoWQ8Nb4Edelr0ZueRvsP2R2OEEIIkTC6txd95x/BMxPlXW93OBnP5w/gULCqPLNLckCS+5hUedy8crKbhlM9doeS8dSVb4SCQsx//8nuUIQQQoiE0Rseg5bjGG94N8pw2B1ORouW5CyaUog7L/Nfa0nuYxC9pVMrpTljThW5UFfdALu2oF/ab3c4QgghRNx0qBd9/z/gnLlw3jK7w8l4dSd7aAz0ZkVJDkhyH5NJRTnMKcmXuvskURdfA0VuzAf+aXcoQgghRNy07wlobcJ4zVtSZurLTObzB1DAGknuxVCqPG5ebOmiqb3X7lAynsovQF36Wti5CV1/2O5whBBCiJjpUAh9Xw3MmAMLl9sdTlao9QeYN6mAiQWZMV//cCS5j5E38u1vY7303ieDuuRayCtAP/Avu0MRQgghYqY3PW3V2r/mzdJrnwSNgR4Oneg+nbdlA0nuY1RenEvluFx8fpk1JxlUkRu1/ir05mfQxxvtDkcIIYQYNa01+pG7oKwSFq+yO5ysEB0fWeXJ/FlyoiS5j0OVx83e4x2c7ArZHUpWUJe9zpr3/vF77Q5FCCGEGL0Du6D+EOqy66TXPkl8/iCzJuYxxZVrdyhJI8l9HNZWujE1bKyX3vtkUOMnolZeiH7uUXRnh93hCCGEEKNiPno3uIpRa9bZHUpWaOno5UBzZ9bMkhMlyX0cZozPY6orR6bETCJ1yWugq9OaH1gIIYRIE/poA+zchFp/DSpXVqNNhmjnazbV24Mk93FRSlHlcbPzaDvtPWG7w8kKauYcmDUP/fi9aNO0OxwhhBBiRPRj94DTibr4artDyRq+ugAVxbl4xmXXlylJ7uPk9bgJmbClQUpzkkVd8ho43gh7ttkdihBCCDEs3dWJ9j2BWnURqniC3eFkhVNdIXYf78i6khyQ5D5u55bmM6HAKbPmJJFavhbGT8R87B67QxFCCCGGpTc/A92dqIuutDuUrLGpIYips68kByS5j5uhFFUVLrYdCdIdkjKRZFBOJ+rCK2HPdnTTUbvDEUIIIYakn3sUpnlg1jy7Q8katf4AkwqdzJqYXSU5IMl9Qngr3XSHNdsb2+0OJWuoCy4DZaCffdTuUIQQQohB6YY6eGk/6oLLZPrLJOnoDbO9sYOqSndWvuaS3CfAeZMLceca+GTWnKRREyfBwuXWtJhhGcwshBAiNelnHwGHE1V1sd2hZI2tDe2ETJ2VJTkgyX1COA3Fqgo3mxuC9Ia13eFkDeOiK+BkK+zabHcoQgghxFl0by+69glYuhpVPN7ucLKGzx9gfL6DeaUFdodiC0nuE8TrcdHeY7LrmJTmJM2iVTBuIubTD9sdiRBCCHG2nRsheArjgsvtjiRr9IRNth4JsqbCjcPIvpIckOQ+YZZOKyLfaVArs+YkjXI4UOdfCru3oVub7Q5HCCGEOIP5zCMwsRQWLLU7lKyxo7GdrpDGW5mdJTkgyX3C5DoMVpYXUVsfIGxKaU6yqAsuB21aMxEIIYQQKUK3HId9O1DnX4YyHHaHkzV8/iBFuQYLJxfaHYptJLlPIK/HzcmuMPubO+0OJWuoSVNh/hL0s4+gTRlYK4QQIjVEO53U+ZfZHEn2CJmazfUBVpW7yHFkZ0kOSHKfUMvLisgxlMyak2TqwiuhtQn2PW93KEIIIQTaDFvJ/fylqJLJdoeTNXYf6yDQY2btLDlRktwnUGGOg6XTiqitC6C1lOYki1q6Blxu9DMysFYIIUQK2LsTWpsxLpSBtMlU6w+Q51Asm1Zkdyi2kuQ+wbweF00dIV5q7bY7lKyhcnJQVRejd2xEB07aHY4QQogsZz77MLjcsGSN3aFkDVNrav0Blpe5yHNmd3qb3X/9GFhV4cZQSGlOkqkLLodwCO17wu5QhBBCZDEdOAk7NqGqLkHl5NgdTtY40NzJia4wXo/L7lBsJ8l9ghXnOVg4pZBaSe6TSpVPh3PmWgNrpSRKCCGETbTvCQiHrE4nkTS1/iBOA1aWS3Ivyf0Y8Hrc1J/qwX9SSnOSSV1wOTT64eUDdocihBAiC2mt0c8+AufMRZVX2h1O1tBa4/MHWDK1iKJcmXZUkvsxsKbC+tYopTnJpVZdAHn5MrBWCCGEPV7aD41+6bVPskMnujkW7M36WXKiJLkfAyWFOcwtLcBXJ8l9Mqn8QtSqC9Gbn0F3dtgdjhBCiCyjn30E8vKtziaRND5/AEPB6gopyQFJ7sfM2koXL5/o5liwx+5Qsoq64HLo6UZvfsbuUIQQQmQR3dWB3vIsatWFqPzsXR3VDrX+AAsmFzIu32l3KClBkvsxUlVh3Rqq9QdtjiTLnDMXyiqt3hMhhBAiSfSmp6G7S0pykqz+VDd1J3tklpw+JLkfI1PducyckCd190mmlEJdeDkcegFdf9jucIQQQmQJ/fTDEJm5TSRPtBN1TYXU20dJcj+GvB43+5s6ae0M2R1KVlFrLgaHU3rvhRBCJIWuewleOYi68EqUUnaHk1V8dQHmlOQzqUjWFIiS5H4MeT1uNLBReu+TSrmLUcuq0LVPontlzIMQQoixpZ95GHJyUVXr7Q4lqzS193KwtUtmyelHkvsx5BmXS5k7Vxa0soG68HJoD6C319odihBCiAymu7vQtU+iVpyPKpK672SK5ldVktyfQZL7MaSUwutxsetYB4HusN3hZJd5S6BkspTmCCGEGFN6y7PQ1Ym68Aq7Q8k6Pn+A6ePyKC/OtTuUlCLJ/RjzVroJa9jcILPmJJMyDNT5l8G+neimo3aHI4QQIgNprdFP3A/TPDBngd3hZJW2zhB7j3firZS7Jf1Jcj/GZk/Mp6TQKaU5NlDnXwpKoZ991O5QhBBCZKKX9lkDaS95jQykTbJNDUE0SL39ACS5H2NWaY6b7Y3tdPaadoeTVdTESbB4FfrpB9Dd3XaHI4QQIsOYj94NhS6U92K7Q8k6vroAU105TB+fZ3coKUeS+yTwetz0hDXbjkhpTrIZV7weggH0hsfsDkUIIUQG0S3HYVst6sIrUHn5doeTVYI9YZ4/1o7X45Y7JgOQ5D4J5k8qYFyeQxa0ssOcBTDzXPQj/0GbMqhZCCFEYuhH7wEF6uJr7Q4l62xpCBIyrXGN4mxOuwPIBg5Dscbj4unDAXrCJrkO+U6VLEopjCvfgPmb78I2H6y8YEyOo9ta0Vs3oPc/D8caIHgKcvNg0lTUzHNRK86HynOkh0EIIRJEn2hBb/NZ191GP3R1gtMJpVNQcxaglq5BTZ89Nsc+dQL99AOoNetQJZPG5BhicLX+ABMLnMwpkTsmA5HkPkm8HjcPHzzJ80c7WFkuI7uTatkamFKOec/fMJZ7UYYjYbvWxxvRd/0FvfU5CIdh0lTwzES5iqGnG320Af3wv9EP/BNmnotx3VtRC1ck7PhCCJFt9LEj6Hv/jt70FJgmTJ4GFTOtOea7u9HHj6Dv+wf63r/DOXMxXvuWhF939UP/gd4Q6to3J3S/YnjdIZOtR9q5bNY4DOkwG5Ak90myaEoRhTkGPn9AkvskU4YD4/q3Y/72+9ZCI2svjXufOhRC33MH+uF/g8OJuvg1qHVXoqZWnL1t8BR68zPoh/6N+bNvwHIvxts+hBo3Ie44hBAiW+hQCP3Qneh7/waGA3XJa1EXXYmaNsB1tz2Arn0K/djd1nV30UqMd3zYmmgh3jjaWtFP3o9acxFqSlnc+xOjs+1IOz1hLbPkDEGS+yTJcShWlbvYWB/kI6bGYci3zaRavhamz0bf9Vf0qgtRObEveKFbmzB/9wN4aT/KezHqDe9CjS8ZdHvlKkZdfC36wivQj9yFvvsOzIM3YXz4C6jZMi+yEEIMRwdOYv7me/DCbmsl2Ld+cMgOElXkRl36GvS6K9GP32ddd7/xCdTbP4yx+qL4YrnzjxAOo177lrj2I2Lj8wdw5xqcN7nQ7lBSlhR/J5HX4ybQHWbP8Q67Q8k6yjAwbrgRWpvQ99bEvB+9exvmLZ+E+ldQH/wcxns/NWRif0YMzhyMq2/A+MpPIL8A84dfwax9MuZYhBAiG+jGesxvfRoOvYB636cwPvT5Ed/5VM4cjCuux/jaT2GaB33rDzFv/xm6uyu2WF4+gPY9jrrsOtRk6bVPtt6wZnNDkNUVbukkHUJcPffV1dWfAt4PaGAX8J6amprYPjFZYFlZEbkORa0/wOKpRXaHk3XUvMUo78Xoh/6FXnU+qmLmiJ+rzTD67jvQ9/8DyioxPvQF1NTy2OIor8T40o8wf/3f6N//BLO3B0OWLRdCiLPohjrMH38FtMb4/HdjHiCrJk/D+Nx/o+/9G/q+GvTLL2B88HOoihkjj6WnG/P2n8P4iajXVMcUh4jPrmPtdPSaUpIzjJh77qurq8uBTwAra2pqFgIOQO5RDSHfabC8rIhafxBTa7vDyUqq+n1Q6ML87Q/QnSO7g6JPnsD8ydfR99Wg1l6K8cUfxpzYn46jyIXxia/BgqXoP/4Sc+NTce1PCCEyjT5+BPNHXwZlYHzuv+Oe+UY5HBivezvGp74JHUHM73wW8+kH0SNsj/U//gCNfowbb0LlS0mIHXz+AAVOgyXT5PUfSrxlOU6goLq62gkUAkfiDymzeT1uWjpDvNgiNzjsoFzFGP/vv+D4Ecxbf4ju7R1ye71nO+Y3PgEv70fdeBPGjZ9A5SVmNTyVm4fx0S/D3EXoP/zMms5NCCEEOngK82ffBG1ifPZbAw6ajZWav8Qq05mzAP2nX6Fv/eGwnT3mo3dbg2ivuB513rKExSJGLmxqNvqDrCwvkinFh6FG+o11INXV1TcB3wY6gYdramrePsA2HwQ+CFBTU7Oip6cn5uNlgkB3iGt/t5E3LyvjoxeMvCwk0ZxOJ6FQyLbj263j4bsI/Pp75C5ZRfEnv45j/MQzfm+ePEHwL7+l85G7cXhmMv6zt+CsPGdMYjHbA7R+8UOYLU1M/OHvcSawERupbD8fxJnkfBB9Jft80L29nPj6J+g9uI8J3/g5ufMXj81xTJOOf/+Z4F9vxTFpCuM+/Q1yzj3vzG3CIdprbqe95vfkrbmIcZ/7NsqRuOmU042d14YdDSf56D93ccs187hkTqktMaSS3NxcgAEHHsSc3FdXV08A/gW8GWgD/gH8s6am5s9DPE0fOSKd+zc/7qcx0MNvrrNvUaPS0lKam5ttOXaqMJ97DP3nX0FuHurCy/FPm0cZnThe3I3e/AyEQ6hLXoO6/h2o3MT01g9GtxzHvOVTMKEU44vfH/Pj9Sfng+hLzgfRV7LPB/Mfv0c//B/U+z+DsWbdmB9PH9yLeesPobUZFixFLVmNv2ASZaeOYDz3KDT6Ud5LUO/6KMqZM+bxpDI7rw23bTnGgy+28acb5lCQIz33ZWVlMEhyH8+rcxlwqKampqmmpqYXuBNYG8f+ssbaSjdHg7280tZtdyhZzTj/UmvmmnMX0vDMs9x0aBz3PboFveU51OqLML7+c4zq9yUl0VYlkzHe+0moP4T+261jfjwhhEhFeudmK7Fff3VSEnsANXsBxtd/jrr+HXDsCA3/uZObXnJzv+8FcDitaYvfc1PWJ/Z20lrj8wdYVlYkif0IxDNbTh1QVV1dXYhVlnMpsCUhUWW41RUufrXRGhgyY4IsnWwnVV6J46NfYuPOo+jdbfhWXM/rrv6MLbdd1eJVqKvfiH7gX+glq1FLVic9BiGEsIs+eQLzDz+1Vvmufl9Sj60KXahrq9HXvInazX70ix1sWH0Dr7tmVlLjEAM72NpFc0eIty+RWXJGIuavPzU1NRuBfwLbsKbBNIDfJSiujDY+38mCyQX4/EG7QxERviPWAOf9J01au03b4lDXvQ0qZmD+6X/Q7QHb4hBCiGQz7/gtdHdhfOBzcS00GA+lFL4Wqw3Yf6KX1k4Ze5IKav1BDAWryl12h5IW4prnvqam5uvA1xMUS1bxetzctvU4R071UFZsz0VMWJraeznY2sXFM4t54tApNtYHuebckS2QkmjKmYPxnpswv/NZ9N9uRb3v07bEIYQQyaS3bYCtG1Cvf2dCZ8YZrePBXl7q2x74A1xtU3sgLFprNtQFWDSlEHde9g5mHg0pXLJJVWQBhlq/9M7aLfoevGlhKeXFufhsfk9U5SzU1Tega59EH9hlayxCCDHWdEcQ86+/tcpxrni9rbHU1lvX/+qFpZS57W8PBPhP9nAk0CMLV42CJPc2mVSUw+yJ+XLhSAE+f4Dp4/IoL87F63Gz+1gHp7rDtsakrr4BSiZj3vE7dNjeWIQQYizp+2rgVBvGuz6GcsZVUBA3X12A6ePzKCvOZW2lm13HOgjY3B5kO58/gALWSHI/YpLc28jrcfNCSxfNHUMvpCTGTltniL3HO/FWWnV8Xo8bU8Pmept773PzMKrfBw2voJ98wNZYhBBirOhjR9CP3YtaeylqxhxbY2nrDLGvqZO1kSSyyuOy2oMGGR9nJ58/wLxJBUwssPeLXzqR5N5GVZGEcqMMrLXNpoYgGk7f7ps1MY9Jhc7UGOy8rAoWLEXf/Rd0ewrEI4QQCWb+83ZwOq1pKG22sd5qD6o8Vts8e2I+pYVOucNuo6OBHg6d6JaSnFGS5N5GFcV5eMblskEuHLbx1QWY6sph+nhrLnulFFWVbnY0ttPRa3NpjlIYb3oPdHagH7rT1liEECLR9IHdsKMWdfUNqH6rhNvB5w8wzX1me+D1uNl+xP72IFtFx0BEv3CJkZHk3mZej5u9xzs42SXTbSVbsCfM88fa8XrcZ6wU7PW46TU124602xidRVXMRK26CP3YPeiTJ+wORwghEkJrjXnXn2H8RNTlr7M7HKs9OJra7UE28tUFOWdCHlNcMqvgaEhyb7Nojfemeim7SLYtDUFCJngrz7zdN6+0gHH5jpS5Fate91YI9aLv/4fdoQghRGLsfx5e3Gv12idhFfDhbGkIEtavzmQXNW9SAePyUqc9yCatnSH2N3dKSU4MJLm32cwJeUxx5ciFwwa1/gATC5zMKTlzlWCHoaiqcLOloZ2esH0LWkWpyWWo8y9DP/UgurXJ7nCEECIuWmvMu/8K40tQF15hdziAVZJTMkh7sMbjSpn2IJtsjORFVZWS3I+WJPc2i9b07TzaQXuP1PQlS3fIZOuRdqo8Low+t2CjqjwuukImOxpT41asurYatIl+5G67QxFCiPjs2wkH96GuucG2lWj76gqZbBuiPfB63HSFTHY2dtgQXfby+QOUF+fikYU+R02S+xRQ5XERMjVbpaYvabYdaacnrAe93bdoShFFOUZqzJoDqJLJqNXr0M88hA6esjscIYSImXn/P6xe+wtSo9d+25EgPWF9VklO1KvtgdxhT5ZAd5hdxzrOGgMhRkaS+xQwt7SACSlU450NfP4A7lyD8yYXDvj7HIdiVbmLzfUBQqZOcnQDU1e9Abq70E/cb3coQggRE/3KS3BgF+qy61A5OXaHA4DPH8Sd5xi2PdhUHyCcIu1BpttUH8DUMktOrCS5TwGGUlR53GxtCNIdkpq+sdYb1mxuCLK6wo3DGLxHoKrSTaDHZM/x1LgVq8qnw5LV6MfvQXd32R2OEEKMmn74P5BfkDK19r1hky0NQdZUuEbUHuxOkfYg0/n8QSYVOpk9MX/4jcVZJLlPEVUeN91hnTI13pls17F2OnrNYUfgL59WRJ5D4atLnTsqxlVvgGAA7Xvc7lCEEGJUdGsTesszqAuuQBUW2R0OAM8f7Rhxe5CbYu1BpuroDbOjsZ2qSinJiZUk9yli4ZRCXLlS05cMPn+AAqfBkmkD34KNynMaLC9zUVsfxNQpcit21nyYPhv9+H3oVIlJCCFGQD92LwDqstfaHMmrTrcHU4dvD1aUFaVWe5Chth1pp9ccfEycGJ4k9ynCaShWV7jY1BBMmRrvTBQ2NRv9QVaWF5HrGP7093pcnOgM8UJzapTBKKVQl1wLjX5rnmghhEgDuqsT/cxDqBXno0om2x0OEGkP6oOsKneRM4L2oMrjTqn2IFP5/AHG5TuYV1pgdyhpS5L7FFLlcdPeY7LrmNT0jZX9TZ2c7A6PuEdgZbkLp0FK3VFRqy4EVzHmE/fZHYoQQoyI3vwMdHagLnmN3aGctq+pk1PdYaoqRzZoc1UKtgeZpidssqWhnaphxsSJoUlyn0KWTi0i3yk1fWPJ5w+QYyiWl43sYl6U62DJ1CJq/YGUKYNRObnWYLQdm9Atx+0ORwghhqWfehDKp8OseXaHcprPHyDXoVg+LX3bg0yzs7GDrpAps+TESZL7FGLV9LnYKNNtjQmtNT5/gGVlRRTkjPzUr/K4ORrs5XBb9xhGNzpq3dUA6KcesDkSIYQYmj78IrxyELXuqpQZIHm6PZgWW3tw6ETqtAeZxOcPUJRjsGhKagy4TleS3KcYr8dNW1eYA82ddoeScQ62dtHcERr1IJ3VFS4MlVq3YlXJJFiyCv3cY+hQyO5whBBiUPqpByE3D7Vmvd2hnHawtYuWjtCgC1cNJhXbg0wRNjWb6gORMRCp8SUwXUlyn2JWlBfhNJRcOMZArT+Ioay6ydEYn+9kwaSClCuXMi64HE61wa4tdocihBAD0h3t6E1Po9asS5npLwE21AVwxNEe1EobnXB7jncQ6DGpqpRZcuIlyX2KKcxxsGxaodT0JZjWmg11ARZNKcSd5xj186s8bupO9lB/KoVuxS5cAeMmYj77iN2RCCHEgPTGJ6GnG7XuKrtDOS1akpNR7UEGeHUMROp8CUxXktynoCqPm+PtIV6Wmr6E8Z/s4UigJ+Z5c6O3bmv9wUSGFRflcKDWXgy7tqLbWuwORwghzqKfeRgqZ6Gmz7Y7lNPqTvbQGOgddUlOVCq2B+nO1BqfP8iKsiLynJKaxktewRS0ujxS05diZSDpzOcPoIA1MV7MJxXlMKckP+VuxarzLwdtojfIirVCiNSi6w+B/xDq/EvtDuUM0fYg1uQ+VduDdPZCcxcnOkc/BkIMTJL7FFSc72Th5EKpu08gnz/AvEkFTCxwxrwPr8fNiy1dNLX3JjCy+KgpZXDuQvSzj6BN0+5whBDiNO17AhxO1KqL7A7lDLX+APMnFTAhw9qDdObzB3Aaox8DIQYmyX2KqvK4qT/Vg/+klObE62igh0MnuuNeyvrVW7Gp9aVLXXA5NB2FF/fYHYoQQgCgw2H0xqdg0UqUu9jucE5rjLQH8fYQp2p7kI601tT6AyyZWkRR7ujHQIizSXKfoqILOEjvffxq663XMN5FMcqLc5k+Li/lLuZq+VrIL0D7pDRHCJEi9u6AkycwvBfbHckZotfvRLUH0kbH73BbN0eDsY+BEGeT5D5FlRTmMLdUavoSwVcX5JwJeUxx5ca9r6pKF3ubOmnrSp255VVeHmr5WvTWDehuudMjhLCf9j0ORW5YvNLuUM7g8weZNTGB7cHxTto6U6c9SEc+fwBDWWsIiMSQ5D6FVXncvNTazbFgj92hpK3WzhD7mzvjLsmJ8nrcmBo21afWLAmqaj10daJ3brQ7FCFEltMd7egdG1GrL0Q5c+wO57SWjl4ONHcmrIfY63GjgU0NqdUepJvauiALJhUwPj/2MRDiTJLcpzCvTLcVt43RW7AJWhRjxvg8prpyUu+OytxFMKEUXfuk3ZEIIbKc3vIs9PagvKk1S87GSKdMojp7ou2BzGwXu4ZTPbxyMv4xEOJMktynsGnuXGZOSL0a73Ti8wcoL87FUxz/LVgApRRVHjc7j7YT7AknZJ+JoAwDtWYd7NmGPnXC7nCEEFlM+56AaR6YkTpz24M1vXRFcS6ecXkJ2Z9SCq/HzfPHUqs9SCevjoGQ5D6RJLlPcVUeN/uaOjkhNX2jFugOs+tYB16PG6VUwvbr9bgJmbAlxW7FqqqLwTTRm56xOxQhRJbSxxvh4F6U9+KEXnfjdaorxO7jHQlPIr2VqdkepAufP8CcknwmFaVO+VYmkOQ+xUVr+jbWS+/9aG2qD2Dq+GdF6O/c0nwmFDhT7o6KKq+EyllSmiOEsI2ufQKUQq1Zb3coZ9jUEMTUiSvJiZpTks/EAqfMmhODpvZeXmzpkl77MSDJfYqrHJdLmTsHn9Tdj5rPH6S00MnsifkJ3a+hFFUVLrYeaac7lFoLRynvenjlILrRb3coQogso7W2SnLmLUZNLLU7nDPU+gNMKnQya2JiSnKiDKWo8rjYdqSdrhRrD1JdtIMs0V+4hCT3KS9a473raDvBbqnpG6mO3jA7GtsTXpIT5a100xPWbGtsT/i+46FWXwSGYTWwQgiRTC/uheZjKO8ldkdyho7eMNsbO6iqHKP2wGO1B9uPpFZ7kOpq/QGmj8ujPEFj4sSrJLlPA16Pm7CGzVLTN2LbjrTTa2q8CZolp7+Fkwtx5xrUptgsCap4AixYht74FNqUXiQhRPLo2icgLx+13Gt3KGfY2tBOyNSsHaMe4vMmF+LOc0hpzii0dYXY29RJVaXMbT8WJLlPA7NL8ikplJq+0fD5A4zLdzCvtGBM9u8wFKsr3GxuCNIb1mNyjFipqvXQ2gQv7rE7FCFEltC9Pegtz6GWe1F5iS2FjJfPH2B8voO5Y9gerKlwpWR7kKo21Y/NGAhhkeQ+DRiR0pztje109kpv7HB6wiZbGtqpqnDjMMZutgavx017r8muY6l1K1YtrYL8AmuFSCGESIadm6Cz3Zq1K4X0hE22HgmyJgntQUcKtgepqtYfYKorhxnjEzsGQlgkuU8TXo8rUuMtpTnD2dnYQVfITPgsOf0tmVZIvtNIuUXGVF4easX56C0b0N1ddocjhMgCZu2TMH4izFtkdyhn2NHYTldo7Eo0oxZPLaTAacgd9hFo7wmz82g7VWM0Jk5Icp82FkwqpDjPQW1daiWSqcjnD1CUY7BoStGYHifXYbCyvIja+gBhM7Vuxaq1l0J3J3qbz+5QhBAZTgdOwu6tqDXrUYbD7nDO4PMHKco1WDi5cEyPE20PNvqDKdcepJotDUFCppTkjCVJ7tPEmTV9UpozmLCp2VQfYFW5ixzH2PcIeD1uTnaF2d/cOebHGpU5C2DSVCnNEUKMOb3pGQiHUd7UKskJ2dEedIfZ15Ri7UGK8fmDTChwcm5pao3NyCSS3KcRr8dNZ8hk59EOu0NJWXuOdxDoMaka41uwUcvLisgxFL5UmzVHKWs6uv3Po1ua7A5HCJHBtO9x8MxElU+3O5Qz7D7WQbDHTFoP8fIyl9UeSGnOoLpDJtuOBKmqcGFISc6YkeQ+jSyeWkhhjtT0DcXnD5DrUCyfNrYlOVGFOQ6WTivC5w+gdWrdilXei0Fra3o6IYQYA7rRD68cTLm57cEatJnnUCxLUntQkGOwrCw124NUsb2xne7w2I+ByHaS3KeRHIfBynIXm+qlpm8gptb4/EFWlBWR50zeqe31uGjuCHGwNbUGr6rSKTB3EXrDY9LQCCHGhPY9AcqwFtBLIabW1PoDLC9zJbk9cNOSgu1BqvD5A7hzDc4b4zEQ2U6S+zTj9bg41R1mb5OU5vT3QnMXJzpDVCV5kM6qCjeGIuVmzQFQay+B443w0j67QxFCZBgdCqE3PA4Ll6PGTbA7nDMcaO7kRFcY7xjPmtbfqnIXDkXKlWqmgt6wZnN9kNUVbpxjOC2pkOQ+7Swvc5HrUPhSMJG0m88fwGnAyvLkXsyL8xwsnFLIhrrUuxWrlq+FvHyrARZCiETatQVOtmJcdKXdkZyl1h+0pT1w5zlYNKVQSnMGsOtYO+29yRsDkc0kuU8z+U6DZdOKqK0LYMqF4zQduQW7ZGoRrtzkT8W21uPmSKAH/6mepB97KCq/ALV8LXrLszLnvRAiocxnHrbmtl+00u5QzqC1xhdpD4psaA+qPG6OBHqpO5la7YHdav1B8p0GS6ZJSc5Yk+Q+DXk9blo6Q7zYIsla1OG2bo4Ge5NekhO1xuNGAbUpeCtWXXA5dHagNz1tdyhCiAyhW5tg9zbU2stQjtSa2/7QiW6OBXtt6yGOtgcy+cWrwqamtj7AyvIich2Seo41eYXTULSmr1YuHKf5/AEMBasrknsLNmpigZO5pQWpeTGfswAqZqAfv09uEwshEkI/+yhoE3XBZXaHcpZUaA/mTSqQNrqP/c2dnOwKS0lOkkhyn4ZceQ4WTZXptvqqrQuyYFIB4/OdtsXgrXTx8olujgVT61asUgp18TVQf0gG1goh4qZDIfQzD8OCZahJU+0O5yy1/gALJhcyzs72wOPm0IluGgOp1R7YxecPkGMolpclZ1rSbCfJfZryelw0Bnp5pa3b7lBs13Cqh1dOdttWkhNVVWEdPyVnzVmzHgqK0E/cb3coQog0p7c+B20tGJe91u5QzlJ/qpu6kz1JnyWnv6rI8aX3PjImri7A0mlFFOakVglXppLkPk1VVURqvFMwkUy26MXT7uR+qjuXmRPy2JCKdfd5+ajzL0VvfQ7d1mJ3OEKINKW1Rj9yF0wth/OW2x3OWWrrrDZxTYW97cEUVy6zJubJzHbAS63dNHWEbP/ClU0kuU9T4wuczJ+UojXeSebzB5hTks+kohy7Q8HrcbO/uZPWzpDdoZxFXXwtmJGGWQghYnFwn7Ui7aXXoYzUSyFSqT2o8rg50NxJS0ev3aHYKjoGYpXNX7iySep9MsWIeSvdHG7L7pq+pvZeXmzpsr3XPio6WGhjCn7pUpOnodZchH7yAXTglN3hCCHSkHl/DbjcKO8ldodylqb2Xg62dqXMoM1oHNl+h73WH2DhlEKK86QkJ1kkuU9j0RrvbO69j5bkpMrF3DMulzJ3bsq+J+rqG6C3B/3o3XaHIoRIM/rgPmv6y6veiMrLszucs6RKiWaUZ1weFcW5WV137z/ZTf2pnpRpo7OFfUPJRdwmu3KYNTGfWn+ANywosTscW9T6A1SOy6W8ONfuUABrZhqvx8W/97US6A7jTrGeClVWCcu96MfuQV9ybUKXjNehEBx6gb0v1BE6FWCRboUiN8ozA+YuQhXJxV2IRNKhXnjpAPrwC9DWSkMoh5cLpnDROeNhznkJ/cxprTHv+gu4x6HWX5Ow/SaSzx9g+ri8lGkPwPqicefeFk51hSi2cfYeu/jqAihS5wtXtsi+My3DeD0u/ryzmZaOXkoK7a8xTKa2rhB7mzp508LU+mLjrXTzr72tbG4Icsk54+wO5yzG9e/E3LEJ/e8/oW78RNz7001HrTn0NzyG7gjyi9X/RZdzIrfuuBOjsxOtTXA4YdEKjGvehJp5bgL+CiGyl25rRT90J7r2CQhGeoXzC/jzuW9m44RKFtz6bSaGO2DRKoxLX4Oatzj+g+7cBPufR735/ai8/Pj3l2BtnSH2Hu/kzYtSqz1YW+nmn3ta2NQQ5LJZ4+0OJ+l8/gBzSwuYWCDpZjLJq53mvB43f97ZTK0/yLVzE9cLmw421QcxdeqU5ETNnphPaaETnz+Qksm9mlqOuvQ16EfuQq+7GjVzTkz70b096Af+iX7gX9ZiNsu8+Beto/GQ9Tcf/Mr/Mm+cA/yH0Nt86A2PYn7ns6gV56Pe9v9QxeMT+FcJkfl0OIx+8F/o+/8B4RBqmRe1Zh3Mnk9Pvott/3wRHdZseeuXubKxFu17AnNHLcxdhFH9XlTlrNiO292N+bdboaySVO2139QQRJN67cE5E/KYXOSk1h/IuuT+WLCHl090857lk+wOJevEldxXV1ePB24DFgIaeG9NTY0vAXGJEaqI1PT5/IGsS+5r/QGmunKYMT61aj+t0hw3D77YRmevSUFO6g1tUde+Gb3pGczf/xjjKz8d9fP1nu2Yf/0NHG9Erb4IdcN7UBNKqN3VjKIZh2ENIps/aTLMmoeaNQ/92jejH7kbfX8N+sAujPd/BnXessT/cUJkIN3ShHnrD+Cl/bB8LcYb34WaXHb699v8AXrCmlyHorbbxdVvei/6+negn3oQff8/ML/1GdRlr0Vd9zZUfsGojh344/9Ay3GMz34H5UzNPkFfndUeTE/B9qDK4+b+F9ro6A1n1Tzv0YHEVTJLTtLFm3X8DHiwpqZmHrAEkOUvbeD1uNlzvINTXak3/eJYae8Js/NoO1UeN0opu8M5i9fjptfUbDuSmrMkqMIijPd+Eo42oO/4zYhXOtYnWjB/+33Mn34dlIHxqW9ifOCzqAnWrXBfXYD5kwpYMsAKyiq/EOO1b8H46k9h3ATMn30D87F7x+CvEyKz6FcOYv73Z+FIHeoDn8Xx4S+ckdgD1NYFcOcaXHPuBHYd6yDQHUbl5GJcdh3GLb9GXXgF+pG7ML/+UfTOTSM/9tYNdN7/T9Rlr0PNXZjoPy0hgj1hnj/WjjeF24OQqdnS0G53KEnl8weYOSGPqe7UGQORLWJO7qurq4uBi4D/BaipqempqalpS1BcYhS8lW5Mbd2WzBZbGoKEzNS7BRs1b1IB4/IcKTtrDoCavwT1mregn3uM9r/8dsgEX4d6MR/+D+bXPoLesRH1urdhfP3nqAVLT2/TGOjhcJu1UnCVx82xYC+HTpy9grIqq8T4wvdhyWr0336Hee/fxuLPEyIj6Bd2Y37/i+DMwfjC9zFWX3TWNr1hzeaGIKsr3Fww3U1Yw+Y+7YEqcmG88yMYn/8u5Bdi/vJbhH/1HXRr89DH3v885m0/Iufc81BveFfC/7ZEOd0eVKZmezC3tIDx+Y6smjWntTPE/qbOlG2jM10899fOAZqAP1RXVy8BtgI31dTUnPHVtLq6+oPABwFqamooLS2N45BiICUlmmnPNbL1aDdvWTOy19fpdKb1e7FtYxMlRbmsnVeBkYI9NQDr5rTxyIFm3OMnkudMvdIcAP3ejxPoaqf9X38kv/kY7vd+EqP41XECOhyiu/YpgnfcitlQR+5yL+73fwrntIqz9vXQK/UAXLOkknyng19vOsrOljCrzx34PNNf+QGnfvltuu76K/lFRbje9J6x+SPFqKX79SFT9BzYTdsvvoVj8jQmfPMXOCYMPFh04ysnaO81ufK8cqpmTmDys41sO9ZN9ep+72HpRegVXjruvoNgze/RX/8YBW94O4VXvRHDXXx6Mx0O0/ngnQRu/wWOqRWUfO0n6KLUXV10a20TpUW5eOemcHsw+yQPHziOe/wE8pzpW5oz0mvDM883ooGrF3soLSka+8DEGeJJ7p3AcuDjNTU1G6urq38GfAH4at+Nampqfgf8LvKjbm4euqdAxGZ1WSH3vdBGXeOxEdX0lZaWkq7vRXfIxHeolUvOGUdrS4vd4Qxq2aQc7t4d5vHddayqSN2GUVe/n6LSKbTX/J6u2qdRi1bAxElwshW9/3k4eQKmlGN87KuEFq+kTSkY4Nx5bP9RZk3MI6cnSLgHFkwu5LEDx3j9nMEv7Pqt/w/V1U37X2+lI7cQ4/xLx/JPFSOUzteHTKGP1mP+9+fAXYy+6eucCOsBP3cAD+0+Sr7TYGZRiJaWFlaXF/HwwRP4G48PPOZn3TUYC5Zj/v022v96K+3//D84dxFqWgV0daL37oCW43DeMvQHPocucqXs+dAVMqk93Mpls1K8PZicw127TR7dXceaNK5BH+m14dF9jZS5c3GbHTQ3dyYhsuxTVlY26O/iSe7rgfqampqNkZ//iZXcCxt4PW7u2n+CLQ3tXDSjePgnpLHtje10h3XK3oKNWjSliMIcA58/kNLJvVIK15vfS+e8JdYMOvt2WtPeFblRc85DrbkIFq9CGYN/aWzp6OVAcxfvWPJqj47X4+LWLcepP9lNxbiBB7kpwwHv/jj6ZCv6T79ETyxFzV+S8L9RiHSi24OYv/gWOJwYn74FNX7w6R3Dpqa2PsDK8iJyHVYi7/W4uffACbYdCXL+9IHbAzVpKo6PfQVdfxj9zMPofTvRL+yG3DyYMQej+n2wrCola9j72n6knZ6wTvnyj0VTCinKNaj1B9I6uR+JQHeYXcc6uH7+xJQ/fzJVzMl9TU3N0erqan91dfXcmpqaA8ClwN7EhSZGY+6kAiZEavoyPbn3RQaOnTe50O5QhpTjUKwqd7GpPkDYnIrDSO2LnCqfHvO899FZEfo2sGsq3Ny65Ti1/iA3DJLcAyinE+NDX8D87n9h3vpDjK/9dMhkRohMps0w5u9+YM1O85lvoUqnDLn9/qZOTnaFz/jsze8z5mew5D5KVcxAvfWDCYndDj5/erQHTkOxutzFpvogIVPjTPH2IB6bG4KEdeqOgcgG8RYCfxz4S3V19fPAUuA7cUckYmIoxRqPm61HgnSHTLvDGTPRgWOrKtxpcXH0etwEekz2HO+wO5QxVesPUFGce0YP/aSiHOaU5I9oULEqLML48Beguwvz1h+hw+GxDFeIlKUf+g/s3Y562wdRcxYMu73PHyDHUCwve7X8zWEoVle42NzQTk8489uD1RXulO88Aas9CPaY7D6W+e1BaaGT2RNTb7GzbBHXhLU1NTU7gJWJCUXEKzq3+o6j7Rl722/XsXbae028ntQtc+lrWVkRuQ6Fzx9g8dTMHFR0qivE7uMdvHHB2b3tXo+bP+5ooqm9l0lFQ6+grKZ5UG//MPoPP0XfV4O67q1jFbIQKUm/chB915+thd4uvHL47bXG5w+wdFrRWWOtvB43j7x0kuePdrCyPD2ul6O161g7Hb1mypfkRC2dVkRepD1YOi0z24POXpPtje1cOXu8lOTYKDWn8BAxWdinpi9T1fqD5DuNtLkw5jsNVpQVUesPYo5wLvl0s6khslLwALdgo43uSM9JY+0lqNXrrIWu/IcSGqcQqUz3dGPe+iMonoB650dGlBgdbO2iuSPE2gE+e4unvjrmJ1P5/AEKnAZLpqV2SU5UntNgRbmLWn+AsJmZ7cG2I8G0GAOR6SS5zyD9a/oyzUADx9JBlcdNa2eIF1u67A5lTNT6A0wucnLOhLPr6suKc5k+Pm9UCYZ66weg0IV5+8+lPEdkDX1fDRxrwHjPTaiikSVGtf4ghoJVA/TMR8f8bKwPZmQiGTY1G/3BtGsPvB43bV1hXsjQGWR8/gDj8hzMmzS6VZBFYqXPJ0KMSCbX9O1vPnvgWDpYWe7CaVgDgTNNR2+Y7Y0dQ64U7PW42Hu8k7bOka2grFzFGG//MNS9hH74PwmMVojUpBvq0A/difJeMuLZorTWbKgLsGhKIe68gWey8nrcBLrDGTnmZ39TJye707E9KMJpqIy8o9ITNtnc0M4ajystxkBkMknuM0zfmr5MM9DAsXTgynWweEoRPn9gyFVg09GWhnZC5tC3YL0eNxrYWD/yFZTVirWwtAp939/RJ1J37moh4qVNE/PPv4L8QtSb3jvi5/lP9XAk0DPkZy865icTSzVfbQ/SazxBYY6DpVML8fmDGdcePH+0g65Q+oyByGSS3GeYTK3p01pTWzfwwLF04K10czTYyytt3XaHklC1/gDj8x3MLR38Fuz08XlMdeWM+gunUf1eCIfRd/5fvGEKkbL0pqfh4F7UDTei3COfxri2LoAC1gyRSOU7DZZn4Jif6EDiZWVFAy/SleK8lW6Ot/dy6ERmtQc+f4DCHINFU9KrAy4Tpd+nQgwrE2v6XmrtpqkjlDaz5PS3usKFAjZkUA9ad8hk65Ega4aZhk4phdfj5vmj7QR7Rl5DryZNRV1xPbr2SfRL+xMRshApRff2oP/9J6ichVo7utWZff4Ac0sLmFgw9KR3Xo+blgwb8xMdSJyuPcSry10YCjZkUKlm2NRsrA+yqtxFjkNKcuwmyX0GysSaPp8/YA0cS9MpPsfnO1kwuYDaupGXpqS6HUfb6QrpAWfq6M9b6SasYUvD6P5+dfUNMH4i5j9+n3G3sIXQj98HrU0YN9yIMkbeHB8L9vDyiW68lcN3dqwsd+FQI5+xKh346gKDDiROB8X5Ts6bXJhRbfSe4x0E0nAMRKaS5D4DZWJNX60/wMIphRQPMnAsHXg9bl452U3DqR67Q0mIWn+AolyDhVOGn4ZuTkk+Ewuco27MVH4B6jVvgZf2w+6tsYYqRMrR7QH0/TWwaOWIB9FGRT9HVSPo7HDlOlg8tYgNdZkx5idakjPUQOJ04PW4qT/Vg/9kZpTm1PoD5DoUy9JsTFymkuQ+Q2VSTV/dyW7qTw09cCwdVI1yzvdUFjI1m+qDrC53jWilYEMpvB4X24600zXKFZTV+ZfBpKmY//lzRiQnQgDoh+6Ezg6MN7571M/11QWZOSGPqe7cEW3v9WTOmB//yR6OBHozoD2w7jpkQntgak2tP8iKsiLynZJWpgJ5FzJUtKYvE2771UbqEtdUpOct2KhJRTnMnpifEe/J7mMdBHtGNytClcdNT1iz7cgoS3OcTqv3vu5l2O4bbahCpBzdHkA/fj9q5QWo8umjem5rZ4j9zZ2j+uytiYz5yYRrj88//EDidFBSmMPc0nx8/vQv1XyxpYuWztDpDixhP0nuM1Qm1fT5/AHmlRZQUphjdyhx81a6ebGli6b2XrtDiUutP0CeQ41qpeDzJlu30WNpzFTVOphagXn3HdJ7L9KefvQe6O5EXVs96udujFzTB1oRejDjC5zMn1SQEYmkzx9g3qThBxKngyqPm5dauzgeTO/2wFcXwGlY4ztEapDkPoN5PW78J3uoT+OavtEMHEsH0d62jfXp+6XLugUbYEW5i7xR3IJ1GIo1FS62NATpDY+yNMdwWINrG16BXVtGG7IQKUN3tKMfuweWe0fdaw9WcltenIuneGQlOVFrK9280tbNkTQe83M00MOhE91pX5ITFf07atO4PYiOgVg8pQhXbvqOgcg0ktxnsDWRmr507r2vjfQ0jWTgWDooL86lclxuWvegHWju5ESMKwV7PW46ek2ePzr6FTPV6otgYinmQ3eO+rlCpAr9xH3Q2Y4RQ699oDvMrmMdeIdYEXowmTDmJ5oEV6XplMj9TXPnMmN8XlqvXv5KWzdHg72jupMkxp4k9xmstDCHc0vSu6bP5w+MauBYOqjyuNl7vIOTXSG7Q4mJdQtWsbJ89LMiLJlaSIHTiOkLp3I6UZe/Dl7YI/Pei7Ske3vRj98LC1egKmeN+vmbG4KYOrbkNhPG/PjqgpwzIY8prsxpD7weN/uaOjnRmabtQWQMxOo0HxOXaSS5z3DeNK7pa+0Msb9pdAPH0oHX48bUsKk+/b50WbdggyyZWhjTSsE5DoNV5S421gdjWkFZXXAFFLowH5Tee5F+9OZn4FQbxuXXxfR8nz9AaaGT2RPzY3q+1+PmhZYumjvSrz1o6egd9UDidFDlcaFJ31JNnz/IgskFjM9P/zEQmUSS+wwXvVWWjjV9G/0BNGTcxXzmhDymuHLSsgft0IlujrfHNw1dVaWLU91h9jbFUJqTX4Bafw3s3Ig+3hhzDEIkm9Ya/djdMM0D85eO+vmdvSbbj7THVJITVRUZu7QxDe/mbox0hlRlWPnH9PF5THPnpOUd9iOnenilLXPGQGQSSe4zXDrX9NX6A5S5c/GMy5xbsABKKbweNzuPttPeE7Y7nFGJrhQcz7Sky6e5yHWomBsztf5qUAr91IMxxyBE0r24B+peRl12XUzJ+bYjQXpNHVciVVGch2dcblp2LMQ6kDjVRduDXUfbCXanV3sQHb8hU2CmHknus0C0pq8tjWr6Xh045oq5lyqVVXlchEzY0pBevTU+f4DzJhdSHMct2IIcg2XTiqitC2DGMK2lmlACy6rQzz2K7knfmaBEdjEfvRtcblTV+pie7/MHGJfnYN6kgrji8Hrc7EmzMT+nusPsjnEgcTrwetyEtTWmIp34/AFmT8xnUlH6T1OdaSS5zwKv1vSlz4Vjc0OQsB7dXM7pZG5pARPyY5vz3S71J7vxn0zMSsFVHjctnSEOtnTF9Hzj4muhPWDVMAuR4nRrE+zYhLrwSlRu3qif3xM22dzQzhqPC8cIVoQeSjqO+dlcH4h5IHE6mF2ST0mhM63uqDR39PJCS5eU5KQoSe6zwKs1felz4fD5A5TEMXAs1RlKUeVxs+1IkO7Q6OZ8t0t0WtI1CWhgV5W7cMSzgvK5C6GsEv34fbKolUh5+tlHAY266MqYnr+zsYOu0OhWhB7MzAl5TC5Kt/YgGNdA4lQXbQ+2N7bT2Zse7UF03EamdsClO0nus0C0pu/5o+0E06DGOxEDx9JBlcdNd1izvbHd7lBGxOcPcG5JPqUJWCnYnedg0RRrBeVYknOlFOria6DuJTj0QtzxCDFWtBlGP/cIzF+KKp0S0z58/gBFOQaLpox++tn+rPbAxc6jHWkx5qejN8yOxsxvD7weFz1hzbbG9Lij4vMHqByXS3mGjYHIFJLcZ4mqSE1fOtR4RweOrc3w230LpxTizo1tzvdka2rv5WBrYm/BeivdNAZ6qTsZ24qZqmo95Oahn30kYTEJkXB7tkNrM8ZFV8T09LCp2VQfYFW5ixxHYpJbr8dNyNRsPZL6HQvbjrRbA4kzvId4waRCivMc1Nalfht9sivEnuMdMpA2hUlynyXmlORTUuBkQxrMmpOogWOpzmkoVlW42dwQpDec2qUlYzErwpoKNwpinslJ5ReiVpyP3vwMulsG1orUZD79MLjHwZLVMT1/z/EOAj1mQqeAnDspOuYnTdqDfAfzSjO7PXAYitUVrkh7kNqlOZvqrcXUpN4+dUlynyWsmj4X2xvb6UrhGu9EDhxLB16Pi/Yek93HRz/nezL5/AGmj8+jLIG3YCcUOJk/qSCuBENdcBl0daK3bUhYXEIkim5rhec3odZeinLGVs7m8wfIdSiWT4u/JCcqWuO9tSG1x/z0hE22NLRTVeHOivZgrcdNZ8hk59HUbw+muHKYOWH0g8NFckhyn0WqPG6rpu9I6t72e/5o4gaOpYOl04rId6qUXoegrTPE3uOdeMdgpooqj5vDbd00BmIrzWHOeTBpKvq5RxMbmBAJoH2Pg2miLoytJMfUmlp/kBVlReQ5E9tcR8f87EjhMT/RgcSZOktOf4unFlKYk9qlmsHuEDuPZu60pJlCkvssct7kQtx5qT39os8foDBBA8fSQa7DYEWZi431AcJmapbmbKwPjtlKwdFGO9bGTCmFOv8yOLAL3XQ0kaEJERetNXrD4zBnAWpKWUz7eLGli9bO0JjUNi+cUogrxcf8bEjgQOJ0kOMwWFnuYlN9MGXbA9/hE4RMnTVfuNKVJPdZxGEo1lS42NIQpCcFb8WGTc3G+mBCB46lA6/HTVtXmP3NnXaHMiCfP8A0dw7Txyf+FuwUVy6zJuadrumPhfJebK1Yu+GxBEYmRJzqXoKj9aiqi2Peha8ugNOAleWJT6SckRrvTQ1BQimYSIZMzeYEDyROB16Pi1PdYfakaKnmUwebmZDvYG6Gj4FId5LcZxmvx01Hr8nW+ja7QznLnuMdBLrDWVOSE7WivAinoVKyBy3YE+b5o2M7DZ3X4+ZAcxctHb0xPV9NnAQLlqI3PIY2U+9Lq8hOuvZJcDpRK86P7fla4/MHWDylCFeuI7HBRVR53NaYn2Opl0iOxUDidLC8zEWuQ8XV4TFWukMmvsMnqPK4MaQkJ6VJcp9llkwtpMBp8NTBFrtDOUttZODYsrLsuAUbVZjjYNm0QmrrYpvzfSxtiawUPJZTnkW/zNXGUS6mqi6G1mY4uC9RYQkRMx0Oozc9DYtXoYpi63V/pa2bo8HeMZ0CculUa8xPKs6i5qtL/EDidJDvNFg2rYhafxAzxdqDHZEJOWQKzNQnyX2WyXEYrCp38czLLSlV0xcdOLa8rIj8BA8cSwdVHjdNHSFeak2tKR19/gAlBU7mlIzdypAV4/KoKM6Nb9acpWusOe83PZXAyISI0b4dcKoNY836mHexwR9AAasrxq62Oc+ZmmN+TK2prR+bgcTpwOtx09IZ4sWWLrtDOYPPH6A438nCKYV2hyKGkX2fGkFVpYu2zhD7mlKnxvvFli5aOkNZV5ITtbrCjaFiH1g6FrpCJtuOtFPlcY35LVivx82e4x2c6grF9HyVX4Bauga95Tl0KLbyHiESRdc+CYUuWLQy5n3U1gVZMLmA8fnOxAU2gKrImJ8DKTTm54XmLk6M0UDidLCqwoVDkVKlOSFTs6khyAUzJ+LMgmlJ050k91lo+TQXuY7UmiVhLAeOpYPiPAcLpxSm1MV8+5F2esI6KQ2st9KNqWFTHCsoq9XroD0Ae3YkLjAhRkl3daK316JWXoDKiW1u+4ZTPbxysjspnR0rU3DMj89vtQersrQ9cOU6WDy1CJ8/dUo1dx/roL3HZN3sErtDESMgyX0WKsgxWDN9PD5/ICVq+pIxcCwdeD1u6k/14D+ZGqU5Pn8Ad56D8yaP/S3YcybkMbnIGd98/+cthSK3lOYIW+nttdDTjapaH/M+xmJF6MEU5jhYOtXqWEiFRFJrTa0/wJKpRRRleXvQGOjllbbUaA821AXIdypWVU6wOxQxApLcZ6l1s0to6QhxMAVq+pIxcCwdrKmIb873ROoNazY3BFlTkZyVglVkxcwdRzvo6A3Htg9nDmrl+egdG9FdqVNiILKLrn0SSibDrHkx78PnDzCnJJ9JRbH1/I+Wt9LN8fYQL5+wP5E8HGkPsrUkJ2pNhQtFarQH1jTVAVaUubJyDEQ6kncpS50/cyKOFKnx9iVh4Fg6KCnMYW5pQUqU5jx/tJ2O3uSuFLzW4yZkarY0xL5iplq9Dnq60Ts3JTAyIUZGn2qDfTtRqy9CGbE1r03tvbzY0pXU5HZ1ucsa85MCs+b4/AEMJe3B+AIn8ycVpMSikweaO2nryr5pqtOZJPdZqjg/h0VTClOips/nT87AsXTg9bh4qbWbY8EeW+Pw+QMUOA2WTE3erAhzJxUwId8R3xfO2fNhYil6o5TmiOTTWzeANlGrL4p5HxvrrfM/mYlUcb6ThZMLU6Ozpy7AgknSHoB1R+WVtm6OnLK/PXAaihXl2TUtaTqT5D6LVUVq+upO2nfhOHKqh1fakjNwLB1UJWDO93iduVJw8i4RhlKs8bjZ2hCkO8YVlJVhWL33e7ahA6cSHKEQQ9Obn4ZpHiifHvM+fP4gleNyKS/OTWBkw6tKgTE/9ae6qTvZk/UlOVGvrgFi35eu6BiIZdMKKczJ3jEQ6UaS+yxW5XHbXtOXzIFj6WCaO5eZE/JsfU/2NXVyqjtMVWXyb4t7PW66w5odjXGU5qy5CEwTvfW5BEYmxNB0azO8uBe1+sKYV3M+2RVi7/EOW66HVR7r825nIhnt1JD2wDKpKIfZE/NtbQ9ePtHN8fbsnZY0XUlyn8UmRGr67LyY+/wBZk9M3sCxdFDlcbO/qZPWztjmfI+Xzx9dGTL5yf3CKYUU5cY5TWv5DJjmkVlzRFJFv0yqlRfGvI9N9UFMndySnChrzI+9iWRtkgcSpwOvx80LLV00d9izfoevLjoGQpL7dCLJfZar8rg5dKKbxkDyS3OaO3p5oaVLSnL68XrcaGCjDY1sdFrSZdOKKMhJ/uXBaShWl7vY1BAkFOOKmUopq+b5xb3o1qYERyjEwPTmZ6ByFmpqecz78PkDTHHlMHNCXgIjG7kqj9u2MT92DCROB9E7qHZ1wvn8ARZOKaQ4T0py0okk91nOzluxG6O3YG0o/0hlleNyKXPn2PKeHGztoqXD3luw3ko37T0mu491xLyP6IBGvfmZRIUlxKB001E49AJqdey99u09YXYebcfrccdc1hMvr41jfqLXO+nsOVNFcR6ecbm2zJrjP9lN/akeeU/SkCT3WW6KK5dZE/NsuXBs8AfwjMulotieXqpUFZ3zfdexDgLdsc35HitfXQCHsndlyKVTi8h3xrdippo8DWaei970dAIjE2Jg0S+RauUFMe9jS0OQkGlvcjvNncuM8Xm2dCzU+gO2DCROB16Pm73HOzjZldxSzeh5sCbLpyVNR5LcC6o8bg40d9KSxJq+6MAx6REY2NpKN2ENmxuS96UrWpKzaEohbhtvweY5DVaUuaj1BwjHWJoDkd77upfRjfUJjE6Is+nNz8CseaiSyTHvw+cPMqHAybml+QmMbPS8Hjf7mjo5kcQxP21dIfY2dWb9QoaD8XrcmNoak5FMPn+QuaUFlBTKGIh0I8m9sOVWrJ0Dx9LB7In5lBQ6k9qD5j/Zw5FAaqwMWeVx09YV5kBz7CvNqpUXgDKk916MKd3oh/rDqFWxl+R0h0y2HQlSVeHCsKkkJ6rK47LG/NQn79oj7cHQZk7IY4orJ6mDnY8Fe3iptQuvR3rt05Ek9wLPuDwqinOTmkjaPXAs1Sml8HrcbG9sp7M3tjnfRyu6UnAqJPcry4twGnGW5oyfCPMWoTc9ZftCbSJz6c3PgFKoFefHvI/tje10h3VK9FxPH59HmTsnqaWatf4AU105zBgv7cFAou3BzqMdtPckp1RTpiVNb5LcC8D6AO8+3sGpJNT0WQPHOmwdOJYOvB43PWHNtsbkNLI+f4D5kwqYUGD/ypCFOQ6WTi2kNs4VlNWqC+F4I7xyMIHRCWHRWlvJ/bkLrS+TMfL5A7hzDc6bnLwVoQdzeszP0XaCSRjzE4wMJK6S9mBIVR4XIVOz9Ujsa4CMRq0/wMwJeUxzyxiIdCTJvQD61PQlocZ765F2QqY+PVOPGNj8SQWMy3NQWzf270l9WyeHTnSnVC+Nt9LN8fYQL5+IfcVMtXwtOJ3ojVKaI8aA/xAcbYhrlpzesGZzQ5BVFW6cRmokt15P8sb8pMJA4nQwt7SACfkONtSN/R32E50h9jV1plR7IEZHknsBwKyJeUwuSk6Nt88fYEK+g7mlBWN+rHTmMBSrK1xsbgjSGx7b0pynX2oBSKkvXKvLXRjKmsEnVqrIBQtXoLc8gzaTO/OQyHx68zPgcKCWrY15H7uPd9DeY6ZUbfPsEmvMTzJqvGv9gZQYSJzqjMgdlW1HgnSHxrY92FgfQCNfuNKZJPcCePVW7PbGDjp6xy4J6g6ZbG0IUuVx2z5wLB14PW46QyY7j8Y+5/tIPPVSC7Mm5jHFlTq3YIvznSycXBh3gqFWr4O2Vnhxb4IiE6JPSc78pSh3ccz78dUFyHcqlk4rSmB08TFOtwftdI1hItkdMtl6pD0lBhKngyqPm+6wZnvj2Jbm+PxBytw5VI5LnfZAjI4k9+I0r8dt1fQ1jN2FY0dk4Jjc7huZxVMLKcwxxrQHraWjl92NgZR8T6o8bupP9eA/GUdpzuJVkFeA3vhUAiMTWe/gPmg5fnrBtFiETc3G+gArylzkOlKrOfZ6XPSENVuPjF1pzrbGdnpSZCBxOlg4pRBX7ti2B8HuMLtkDETaS62ribDV3NICxuc7xvTC4fMHcOUaLJxi/8CxdJDjMFhZ7mJjfTCuOd+HsjEyd3Iq3oKNlgnFNWtOXh5q2Rr01g3oUPLWchCZTfseh9w81LKqmPdxoLmTtq5wSn72FkwqpHiMx/zU1qXOQOJ04DQUqyvckVLNsWkPNjcECWtrrRWRviS5F6c5DMWaCjdbjwTpGYMa75Cp2dQQZHWFK2UGjqUDr8dFoDvMnuNjU5rj8weYPqEAz7jUm4aupDCHuaX5cY8FUasvgo4g7NmeoMhENtO9Pegtz6GWr0Xlxz52aIM/QI6hWFGeOiU5UX3H/PSMQWlOKg4kTgdej4v2HpPdY9gelBQ6mT1RxkCkM0nuxRm8lW66QpodY1DTt+uYNXAsFcs/UtnyMhe5DjUmg51PdYfZfayDdbNLEr7vRKnyuHmptZtjwZ7YdzJ/KbjcsqCVSIydm6CzHeW9OOZdaK2prQuwdFoRhTn2rQg9lOiYny3+toTve9exdtp7U2sgcTpYOq2IfKeKa6KBwXSFTLY3tss01RlAkntxhoWTCykao5q+6MCxZSk0cCwd5DsNlpcVUesPYiZ4MabN9QFMDetmlSZ0v4mUiBWUldOJWnE+esdGdHdXokITWcqsfRIii6TF6qXWbpo6Qimd3C6JjPl5KjKbViLV+oPkO42UGkicDnIdBivKXNTWBxJeqrntSNAaAyEdcGlPkntxhhyHYlW5i031QUIJvHCk8sCxdOD1uGnpDPFiS2ITU58/yOQiJ3Mnp24DO82dy8wJeYkpzenpRm+vTVBkIhvpwEnYvRW1Zj3KiL3H3ecPYChYVZG6iVR0zM+zL7ckNJEMm5ra+gAry4ukPYiB1+PmZFeY/c2dCd2vry7IuDwH8yfJNNXpTj5V4ixej5tgj8nuY4mr6UvlgWPpYGW5C4cioaU5Hb1hdjSmx6wIVR43+5o6OdEZxwrKsxfApKnoZx9JXGAi6+iNT0I4HFdJDlif5YVTrEGrqczrcdHWGWJvU+Lag/3NnZyU9iBmK8qLcBoqoXfYe8MmmyNj4hwyBiLtxZ3cV1dXO6qrq7dXV1ffm4iAhP2WTSsiL8E13j5/AGeKDhxLB65cB4unFuHzB9AJKs3Z2tBOr5ket2C9Hjea+L7cKMNAXXgFHNiFPlqfuOBE1tBao596EGbNQ5VPj3k//pPd1J/qSYvP3vLI3VZfHGVx/fnqrIHEy8ukPYhFYY6DZdMKqa1LXHuw82gHnSEzLc5JMbxE9NzfBOxLwH5EishzGiwvc1HrDySkxltrTa0/wLJphSk7cCwdeD1uGgO9vNIW+5zvffn8AcanyUrBleNyKXPnxF+ac/6l4HCgn34oQZGJrPLCbjjagLroqrh2E+1xXVORuvX2UflOg6oZ46mtS1x74POn9kDidOD1uGnqCPFSa+Lag8Icg8VTZVrSTBBXcl9dXV0BXAvclphwRKrwelyc6ApzIAE1fS+f6OZ4e0hmyYnTmgoXivjmfI/qCZtsPRJkTYU7LW7BRldQ3nWsg0B37Csoq+IJqKVV6A2Po3vjmH1HZCX91INQ6EKtPD+u/dT6A8wtLaCkMCdBkY2tdbNKaekMcTABY34OtnbRnOIDidPBqgo3hkpMexA2NZvqg6wsd5EjYyAygjPO5/8U+C9g0Kyturr6g8AHAWpqaigtTd1ZObKJ0+kc8r24yj2eX2w8ys7mMBfOj+89u/OFV3AouGrxdMYXpEdjlopKgcVlx9l8pJOPXxLfe/Lsyy10hTRXLiyntHTCsOdDKrh6UR537m1l/ym4Oo5zsvu6N9O29TlcB56nYH18PbCZKh3Oh2QLt7XSvN1H4dVvxF1WHvN+Gk918VJrNx+9YEbavMYXjdc4Hn2RHc0h1s6LL+Z/Hjh8uj0YJ+1BzEqB5RXH2XSkg09eWhLXuKlt9W2c6g5zxYKyYc9JuTakh5iT++rq6tcAx2tqarZWV1evH2y7mpqa3wG/i/yom5ubYz2kSKDS0lKGey8WTynk8ReO8+Z5rrguHI8dOMZ5kwsJtZ+kOfHT52eVldPy+d+tx3n+5SOUFefGvJ+H9jRSlGtQmR+iubl5ROeD3SY5NCWFTh7Z28iqSbHfztdTK2Gah1P/+hPB81ak/GBiO6TD+ZBs5n/+DOEwXavX0x3Ha3P/vlYAFk800uY1Li0tZVGkPXjT3NjbA601jx04znlTCumV9iBuK6bm89vNJ9n+8hEq41iE8MHdx8h1KOa4zWHPSbk2pI6ysrJBfxfP/Zfzgeuqq6sPA38DLqmurv5zHPsTKcbrcXMs2MuhE7HX9EUHjklJTmJUVUTnfI/9VmzI1GyuD7Cq3EWOI30SW6UUXo+b7Y3tdPbGvmKmMgzUla+H+kOwd0fiAhQZS3d1op+4H5auQU2NvdcerM/uzAl5THXH/uXcDl6PK+4xP/5TPRwJpMdA4nQQHbNRG8eCVmZkMbXlZUXkO6UkJ1PE/E7W1NR8saampqKmpmYG8Bbg8ZqamnckLDJhu9UVrrhr+qJJaJXUVybEZFcOsybmx/We7DneQaAnPWdF8Hrc9IQ1247EN3OHWrMOxk/EfPBfCYpMZDL97MPQEcS48g1x7edEZ4h9TZ1p+dlbU+FGEd9ictEkNB0GEqeDksIc5pYWxNUeHGzpoqUzlJbnpBicfE0TgxqX72TB5MK4eol9aTZwLB2s9bh5oaWL5o7emJ7vqwuQ50jPlYLnTypgXJ4j7kFkypmDuux1sP959EGZ7EsMTnd3ox/6N5x7HmrWvLj2VesPoCEtE6kJBU7mT4ovkfT5A8yT9iCh1la6ePlEN8eCsU0Q4PMHcChrLRWRORKS3NfU1DxZU1PzmkTsS6QWr8dF3cke6k+N/lbssWAPL7V2y6wICVZVab2eG2PoQTO1prY+yIpyF3lpeAvWYShWV7jY3NBOTzj20hwAtf5qGDcR859/SNhc0SLz6MfvgbZWjNfFf2O61h+gzJ2LZ1x6leREVXncHG7rpjEw+kTyWLCHl090462U9iCRXi3VHH17EJ2WdPHUIly5Mi1pJkm/1l0k1ZrohaNu9BeO6MVG6u0Tq6I4D8+43Jh60F5o7uJEmt+C9XrcdIVMnj8a34qZKi8f9bq3wUv7YZsvQdGJTKIDJ9EP/AuWrEade15c+wp0h9l1rAOvJ74JCuwUvW7Ecu053R5UpO+1JxVNdecyc0JeTO/JK23dNAZ607o9EAOT5F4MaVJRDnNKYqvxjg4cm5ZmA8fSgdfjZs/xDk51hUb1vOhKwSvTeKXgxVOLKMwxEjK/szr/UiifjllzG7ojMVN3aNNEnzyBPt5oJYdyV2DM6Y52dNNRdGsTuje2crUB9/u326CnG+ON7457X5sbgoQ1eCvTN5GKjvmJpVRzQ116DiROB16Pm/1NnbR2jq49qPUHUcgYiEwU7zz3Igt4PW7+uKOJpvZeJhWNrFYyOnDsLYtlPtyx4PW4qdndwsb6IJfPHj+i50RvwS6Zmt4rBec4FKvKXWysD/IRU8e1CJcyHBjv+hjmdz+Prvlf1I2fiGk/+kQLeutz6B0b4ZWD0NVn8beCQphzHmrVBagVF6BypN44XlpreHGPtRjZ/ueh5firv1QGVExHzV9iDZz2nBNTT7neXove9BTqtW9FTfPEHXOtP0BJoZPZE/Pj3pedvB4Xf97ZTEtH74hr51s7Q+xv7uRt0h6MCa/HzV+fb2ajP8DV504Y8fN8/gDzJxUwvkBSwUwj76gYVlUkua/1B3jtvIkjes7G+vQdOJYOZk7IY3JRDj5/YMTJ/aET3RwL9vKm80rGNrgk8HrcPHX4FHuOd7B4anx3IdQ5c1FXvxF9/z8wzzkX46KRL2yl6w+hH/o3etPTYJpQMQPlvRimVkB+AXR2wJE69J7t6Oc3o/95O+r6d6DWXooy5MZpLPTBfZj//INVTpVXAAuXodZdDcXjIRyClib0oQPox+5FP/wfqJyFuuqNqBVelDGyL7X6aD3mH35qPfeaG+KOubPXZHtjO1fMHp+2JTlRXo+bP+9sptYf5Nq5I0skN0Z6+qU9GBuecbmUua1SzZEm942BHg63dfO+FZPHODphB0nuxbDKi3OZPs6q6Rtpcu/zBylz51CZpgPHUp0157uL+15oo70nTNEIBkP5/AEMZU1xmu6WlRWR61CnB4PFS133NnTdy+i//AazoAhj1YWDbqu1hhd2W9No7t4GefmoS16LWnfVoHOga9OE/Tsx774D/X+/QPsex3jfZ1ATpSdzpHRvD/o/f0Y/cheMm4B6+4dR3ktQeQMv3qPbA+hNz6Afuwf9u++jJ01FXfF61NpLULmDL/ijjx/B/MnXwOHE+MiXUM7477RsawzSE9YZkdxWjMujojiXWn9gxMm9L80HEqe6aHvw732tBLrDuPNG1h6AjIHIVNJ1JEbEW+li7/FO2kZQ0xfsDrPraDtVHnfa91KlMq/HTcjUbD0yslrxWn+ABZMLGZef/t/p850Gy8uKqPUHMRNQ064cDowPfg7OmYf+3Q8w//H7s2rwdXc35qan+df//ImvPnIY/cpLqOvfgfG932O8+X1DLm6kDAO1YBnG57+HuvEmeOUlzFtuQr+wJ+7Ys4EOnMT80VfQD/8Hte4qjFt+jbH+6kETewBV5Ma4+BqMb/4S40NfgCI3f6it45ZbH8a89+/ottYzj2GGMX1PYH77s9DTg/Gpb6JKJiUk/tq6IOPyHMyfVJCQ/dnN63Gze4RjfjJhIHE68Fa6MbU1tmMkav0BZk/MZ7JLygQzUfq38iIpvB43f9vVwqaGIFcMUwZyeuBYBvRSpbK5kwqYkG/N+X7RjOIht60/1U3dyR4+MGd8coJLAq/HTa0/yIstXcwtjT9pUgWFGJ/+Jvpvt6Ef/g/6yQdg9gKUqxjd1gKvHER3d/HQ2i9zPHcc9V/8FTMmje4cV0qhzr8UPWse5v98G/MnX8P4wGdRy71xx5+pdNNRqye9rRXjQ59HrTh/VM9XhgNWrCW8pIrH/nmA9rDi+IPfYdJdf4HKc1CTy9DhEBx6AdpaYcYcjA98BjV58KXdR6M3bLK5IcgF091xjQ9JJd5KN//YY7UHl80aP+S2mxuCmGk+kDgdzJ6YT2mhE58/wCXnjBty25aOXg40d/HOJYn58ipSj/TcixGZPj6Pqa4cfCNY5toXHThWkt4Dx1KdoRRrPG62NgTpDg0953t0Gro1GXQLdmW5C6fBiM7JkVI5uRjv/AjGV3+CWnsJBE+iD78AvT2otZdy+MPf5niu1XDWNo5+7YfTx5lajvH570LlOZi//Z41EFecRbc2Yf7oK9AexPjMt0ad2Pe1p6mT9rCVXG96182o698BrmJ03cvQWA+z5mF86AsYX/x+whJ7gJ1HO+gMmazNoOT2nAl5TC5yjq49SPOBxKnOKs1xs/1IO529I2sPqmTNgYwlPfdiRKIXjnsOtBLsCQ+64EV04Njls8djyC3YMef1uHnwxTZ2NLazZog7JbX+AHNK8kc821E6cOU6WDylCJ8/wLuXTUroLX9VOQv19g+f9XjtjiYM1YKn2BqDEs9sUMpVjPGpb2D+6KuYv/0+xk1fR81bHE/YGcUqxfkqdAQxPn0LasacuPbnqwuQ71SUFuZQe9LBdddWw7XV/7+9Ow9u887vO/5+cPAAAZKSKFI8QEm2bNmSbEuiJBKS7b29u8lm06Qt0m6as5nNdNI0aZJJp02bzjTTSTqZSbqdZJJskk6SqZss0t3Wufawd9e7awsgJVK3ZdnW2kuQou4LB4nz1z8ASJTFCwcJEPi8ZjBjSeTz+xkA+XzxPN+jQrtdYt1wBJfTxlM967f97PtZlsWI18M/vHWbeCqzaPet2VSWE5difPyx9V9IvB7kztG3GL8U5dmti9/NDYUjeDuaGGhfPK1N1jdduZcV8w16SGfh+BI5fYXCscNKyVkTe3pcuJuW7vl+LZbi7Rtzdfma+AY9XI6m+N7t0q+iFyMYjrC728VHHu0oeVLnfFaLC9sv/Gfo7iX7B7+JuXKpQjtd30w6TfYP/xvcvIbt3/x62YF9JmsYnYow1Ofm2a2eFdcPlSu3bpSD/W6c9voKbgs1P8enF6/5mbgUJZXV+WCtPLG5lY5m+5Lng7tzac5ejSttts4puJcVe2xTCxtbHUv+4qi3wrFa57BZHBpwMzYdJZ1duLC0MHCmHicFHxpwYwFHKzDQajnhOwmm7ibxeT2MeHO3sysySMvdju3n/xPYbGR//79i5sqbvFsPzBf+GN46i/UTP4+1Y1fZx7twfZbbcxl8Xg8+rwcDjK2w8LAc567GiSQydRlI7exqpbPFvuRAq2A4QkeznSd0PlgTdpvFsNfN8ekYyczCqTljhRqIOnxPyn0K7mXFbJbFiNfNxKUYcwvkeBcKxw4NuOumcGw9GPF6iCWznL2ycFAYDEfY2tlMX3v9taHrbHGwq7uV0OTqB2r3PyS56XE3lTypcyFWVw+2z/4qXJ7G/PnvNfRU2+zotzCvfhnr4z+EbeSDFTlmYTLzUH/bvfqhoxWs1VhMKByhyW6xr69+UnIK7LZcas74pYVrfpKZLMemYwx7dT5YSz6vh7l0llMzi5wPJiN0tznZvkEpOfVMwb0Uxef1kMwYTizQfrFQOKYrAmtr75Y2WhzWgleRb8+meePqLD5v/RZO+bwevncnwfTd8lJklhMMR9nZ1XJvKqfP6+bC9TluxFMVOb715DNY/+hHMcdfw4Rercgx1xtz/QrmxT+AHU9i/dCPV+aYxhAKR9jXm5vMXKgfOn05RjSZqcgaC8kaQygcZX9fGy2O+jzV5gJJw8nLC5wPZuLM6Xyw5p7qaaPNuXCqZjyV4eRltSVtBPX5G0dWze5uF55FcrwLhWNPb3FVYWeNq9lhY6jPTSgcIfO+1Jyx6WjdTwoupBtV6ir6Qq5GU1y8OfdAapPv3rqVu2tgfeKH4bFdmL/8I8yNqxU77npgshmyf/q7ANj+5S9h2Vc2TXY5F28muBpLP/jaDXrImKXrh8r19o05bsym6/pnb0+Pi7Ym24I/e/VYSLweOO0WB/vdjE09fD44Ph0jna2PYWqyNAX3UhS7zeLQgIdj01FSmfu/ODJZw9hUlAP9bpx2va3W2ojXw+25DBeuzz7w98HJCFvcTrZ21u8t2M1tTh7b1FKR/PfFhKZyx55/Upw/qbNSLJsd20//WzCG7J/9j4ZKzzHf+Ht45w2sz/wsVldPxY57bzJz//27VyupHypXKBzBbuVattYrh83iUL+bsakHa35y54NIXRYSrwcjgx4iySznrj6YmhMKR9jQYmenaiDqnqIwKdrhQQ/xVJYzV+7fin3jWpy7iUxdp3/UsgP9bThsD6bmRJMZTl+J4WuAScEjXg9v35jjWqwyKTLvF5yMsK2zmV7Pg3ULxUzqXCmrqwfrn/wUvHkaM/qtih23lpmb1zH/70XYM4Q1/MGKHjsUjrCn20X7vMnMy9UPlcsYQzAc4ektbYu2Da4XPq+H6Ptqfs5djRNJKiWnWvb3ttFktx6oK0mks4xfijLs9ahNdQNQcC9Fe3qLi1bHg6k5wXCUJrvF/j4F99XgctrZu8VFKBy5d7X3+HSUdLYxJkP6VjE15/ZsmvPXZhcMVAoj3yvdecV67gXu7HiGPwpOEbt9t6LHrkVf/eLXmGrZgO0zP1vRD6L3Ohwt8DOwVP1Qub53O8FMJNUQwe3e3jaa7db7zgf1W0i8HuRSNdsITUXJ5s8HJy/HmEsrJadRKLiXojXZbRzob2M0HCWTNbnCsckI+3rrt3BsPfANergaS/PdW7me76FwhI2tDh5rgEnB/e1NDHZUNkWmYHQqV7cwssBdqdykzpVNbi6GZbPxzed+nK90H+C1v/t6RY9day6Pj/MHrv18YfinsDZvqeixCwHn8MDDr93ubheeZXqClyoUjmIBww1wJ7PZYWOo/37NTyMUEq8HI14Pt2bTvHV9DsidD9xNNvb0qCauEegnT0ri83q4k8jw5rVZ3mmAwrH14FC/G5uVSyHJ3YKN4fO6G+YW7IjXwxvXZrldwRQZyPXQ7/UsXLeQ67zi5uTlOPFUZTuvBO/muvIEb9kwlyYreuxaYTIZjn77BADj2c5Fe3OXKhSOsLOr9V6Ho/nsNovhAfdD9UOVEAxH2NXdSmdLYwyB9+Vrft66PsvbN+a4qfNB1R3od+Ow5d6L6XxN3KEBNw61JW0ICu6lJPv73DjzOd7BfOHYwQWujsnaaW9xsKfbRTAcYWImRjJj6nJw1WJ83nyKzFTlUmSiiQxnLi9dt7CSSZ3FKkwV9jgtznTuIPKl/12xY9cS8/rLhJoHaLZMrqXiTOWewyvRJBdvJpasA/J5H64fKtdMJMl7txMNFdzOr/kJTkZw2Oq7kHg9cDfZeWZLG6FwhLNX4kST2YY6HzQ6BfdSklanjX19bQTDEY5ONkbh2How4vUwdTfJX5+9gafZzu7uxrkFu31DMz1uZ0VTc45NR8mYpaf77tzcyoZlJnUWazTfneenD2whbbNzfGYWc+FMxY5fC8zcLDf+/iUudGzj07u6aFukxW6pCi1Kl3rtFqofKlchRauRAimX084zW1wEw9FcIXGPzge1YMTr4XI0xV+duU6Lw2LvFtVANAoF91Iyn9fD9Xiay9HGKBxbDwp54RdvzjHcYJOCC8OJTl2OEavQcKJgOMKmZeoWbJbF8BKTOktbN8pgRxMf3N7OxhY7o/37yf6fP6ur1pjm5ZcYa/EC8Py29gVbKpYjFI6wfcPDHY7me3/9UCUEwxF2bGxhc9vDqUD1zOf1cDWWyp0PGqCIfz04NJBL1Tx/bZahPjfNqoFoGHqlpWQH5912XahgTdbeJpfzXhFbI37gyqXIVGY40Vw6y4mZGCODy7eOW2pSZ7HuzKV542qckXzLupFBDxOdj5GYfA/OTpR9/FpgZuOYV14itP0IfZ4mvB1NC7ZULNWtfIejlVw9L9QPnb82u+zXLud6PMVbN+Ya8mdv/jngkM4HNaGzxcGufE/7RrqTJArupQyeZjs+r4d9vW10tjZG4dh68HPDW3hsU0tDTgp+vKuFDRUaTjRxKUoyY1Y0u2GpSZ3FGpuKkjW5eRKQb9lobJzYepDs3/5lXVy9N9/4OyLJLGedPRwezNUz7O1to8VhVeS1C4UjK57MPL9+qFyjhVSgwcYLbttbHOzrbWPX5sYpJF4PPvJoJx0tdg70KyWnkegnUMry757rY/2HGvXl+W3tPL+tvdrbqAqbZTEy4Obr371DIp0t6zZ0MBylvdnOrs3Lf0h6/6TOcjpSBMO5qcLb8t15dne78DTZCD35UUb+4b/A+ZOwa1/Jx682MxfHvPwSx/d+P1nup5LlenPnWip+9kBPWSlloXCEPo+TwY7FU3IK5tcP/cxQd1l99oPhCN6OJgba63ci9FJ+/UMD1MFnz7ry4Uc6+PAjHdXehqwxXbmXsliW1TCtFmV98A3mhhNNlNF5JZXJcnw61zpupUFmJdJKYskMpy7nUnIKQabdZnFowMPxVDupjd1k//YLJR+/FphXvwyxCKPeQ3S5HOzYeL+eYSTfUvHC9dJTZCKJDGeuPPgcLsfn9XAjnuadm3Mlr3t3Ls25q/GGTMkpsFlWQ9X5iNQqBfciUlfuXekuY7DU6ctx4qlsUYFaJdJKxi/FSGcfniJZaNl49gOfgXfewFx8s+Q1qsmkUphX/obZ3Qc5ccd6qMXo/JaKpSp0OCrmtTvY78ZuUdYwsrHpXDpVIwf3IlIbFNyLSF1x2CwODnjKGk4UDEdoddh4poi6hflpJaV2Xjk6GWFDq4PHux7szvNMr4sWh41Qx+PgasO8/FJJx682c+w7cOcWJw9+mtQCH2JcTjv7el25nPkS8ztC4QibXMVNZvY023mqJzcjotR1g5MRetxOtm9ozJQcEakdCu5FpO4c9nqIlTicKJM1jE5FOdjvxmkv7ldkIa3krRLSShLpLBOXoowMPDxVuMlu42B/G2Mzs2Sf/ThmIoi5fqXoNarJGIN55SXo9RIyXXQ023ki38ljvhGvh6uxNBdvJopeYzaV63C01NCxxYx4PVyKpAjfSRa9bjyV4eTleEnriohUmoJ7Eak79650h4tvifnGtTh3E5mSOp6Uk1ZyYiZGImMW7RFeaNl4Yd8LYOU6zqwrb52D8LukPvJpjk3HGPYuXM9waMCDzaKk53BiptDhqPjUmGGvB4vS1j0+nUunGllBZyURkdWm4F5E6k5hOFFoqvgUmWA4SpPdYn9v8YGay2lnb35SZ7HpHcFwBE+TbdGpwoWWjaHbdqyhI5jXXsbMld8Tfq1kX/kbcHs4vfUQc+nF6xnam+3sKTFFJjQZpaPZzpML3BFYzsZWB09sbi0puA+GI2xosbOzq/h1RUQqTcG9iNQln9fDnbkMbxYxnChrDKHJCPt622h1lvbr0TeYm9T57q2Vp5WkMoZj01EODngWbaM5v2UjH/00zMYxwVdL2uNaM9cuw6lRrOc/SWhmjjanjad6Fu+7fdjrYfpukvDdlafIpDJZjhXZ4ej9fF4P795KcDmy8nUT6Szj09F7Q8dERKpNwb2I1KX9fW1FDyd658YcN2bTZU1zPNTvLjqt5OzVOLFkdtmBWT6vh+vxNO+0e2HwEcy3v7ouhlqZ114GLLLPfZyxqUi+nmHxQPheikwR3WtOXY4zu8QdgZUopNUU89qdzKdTaQKoiNQKBfciUpdcTjt7e9uKSu8IhiPYrVyAXqr2Fge7u11FBYjByQgtjtyU1qUczH9wCIWjWM99HKbehffeLnmva8Gk05jXvw5PDfFG2kUkmWVkkbqCgo2tDnZ2FZciEwxHcDltZU1m7nE38ciGZoJF1GoEwxHcTTb29DTeRGgRqU0K7kWkbh0ezF/pXsFwImMMwXCEp7a04W62l7Wuz+shfCfJ1J3lU3Ny3XkiDPW5aVqmO8/8lo0ceh6aWzDf/mpZe111Z47DnZvYnnuBYDiSr2dY+kMM5F67labIFDocHSihw9H7+bweLlyf5UY8tezXprOGsXwqUDlTiUVEKknBvYjUrflXupczeSfJTCS1bGrMShST3nHh+iy35zIcXuZqdoEv37JxKunAOvQ8ZuzbmNnaLazNfudr0LmR7J4hQuEoQ31tNDuWP/UU8xyeuxonkshU5rXLvw6jU8u/Z85eyaVTKSVHRGqJgnsRqVuFK91HJ5dPzQmGI1jA8ED5gdoml5OdXS0rSu84Go7gtFns71v+ajY82LLReu7jkExgRl8tb8OrxNy8BmcnsI58lHdup7hZRD1Dj7uJRzeuLEUmVLgj0Fd+cO9tb6K/vWlFHyqC4Xw61ZaVvXYiImtBwb2I1LXcle7kssOJQuEIT25uZUOroyLrjng9XLw5x9Xo4ukdJt+dZ29vGy7nylKBHmjZuG0HDGzP5bTXIPPaK4DBevZjBCcjOGxwoIh6hpEVpMhkjSEUjrK/r42WFdwRWI5lWfi8Hs5eyc07WEwmawiFc+lUK7kTISKyVvQbSUTq2kqGE81Ekrx7K1HR9IpC15bQ1OLrXryZ4Fo8XXQ6yb2WjdEUlu9D8N7bmJmpsvZbacYYTPAb8MTTsKmbYDjC0z1tuJtWXs9w7zlc4ur92/kOR+V0yVlo3ayBY0u8dm/l06kqua6ISCUouBeRuraSziuFf6vkhNFeTxPbOpuXbOcYDEewWXCwyFSgwj5D4QjWoefBsmFC3yxrvxV38U24fgVr5EO8dzv3QWSx6buL8XY0M9DeRGiJ1y6U73BUzB2B5Ty6sZnNLseSKUHBcASHzWKoXyk5IlJbFNyLSN3zDbqX7LwSCkd4dGMzPe6myq7r9XD+2iy3Z9OLrrunx0V7kd155rdstDo3wu69mNCrmGy2EtuuCDP6KjQ1Ye0fuVfPcGig+ADc5/Vw9mqcu3MPP4eFDkdPbynujsByLMtiZNDDyZkY8dTDqTmFdff1ulacTiUislYU3ItI3VsqReZGPMWF63Or0vHEN+jBsHDnlfCdBFN3kyWndfgG7+ejWyMfgpvX4O03ytxxZZh0CnPsNay9I1gtLkKTUXZ1t9LZUnw9w+HBXIrM2PTDz+H3bifyHY5W4bXzekhlDROXYg/923dvJbgaK2/YmYjIalFwLyJ1796V7smHA8RCPvdqBIiDHU30eZwLpgQV/m64hKvZcH+/o1NRrL0j0NxaO6k5ZycgFsEa+SDTd5N8706i5Od3+4ZmutucC6Y3hcLRfIejyqXkFDzR1UpHi52jC6wbnMylU5Uz7ExEZLUouBeRhuDzenhzgc4roXCEgfYmvB3NFV/TsixGvB5OX44RTT6Y3hEKR9jZ1coml7OkYxfy0YOTEazmZqz9Psz465jk8oOzVpsJvQqeDnhy7718+VKvcue617g5eTn+UIpMMN/hqLNCHY7ms9ssRgY8jF+Kksw8mO4UDEfY0+2ivYQ7ESIiq03BvYg0hIWGE92dS3P2anxVO574vB4yBo7NW/dKNMnFm4myhy6NzMtHt3wfgtl4biJsFZl4DHNqDOvgc1gOB8FwhMc2tbC5rbQPMZBLQUpnDcen76fIzESSvHc7UXSRbjFGvG7m0oaTM/fXLaRTKSVHRGqVgnsRaQgLDScam46SNaxqgLhjUwubXI4H1i2kApUbIBZaNo5NR2HnHvB0YI6/XtYxy2VOBCGdwhr+ANdiKd6+UX49w86uVja8L0WmkKYzUoGhY4t5qqeNNqftga45oVXorCQiUkkK7kWkISw0nCgUjtDd5uCRDZVPySmw5VNzTszEmEvn0juC4QjbNzTT6ymvO8+jG5vpbnPkWmLa7FhDRzCnj2ESc5XYeknM8dehqwe2P85ovoC53Dsjhedw4lKUxLzn8NGNLXS7S78jsByn3eJgv5tjUxHSWZNfN8rOrpaS06lERFabgnsRaRjzhxPFUxlOzMQZ8XqwLGuV13WTzBgmLkW5OZvmzWuzFUkFsu59cMjlo1sHnoVkAnO6Oqk5JhaF86ewhg5jWRbBcJTBjtwdk3L5Bj0kMoYTMzGux1O8dWOu7LSmlRgZ9BBJZjl3Nc7VaIqLN+c0uEpEapqCexFpGPOHE41Px0hnzZoEars253rZB8NRRsMRDJXrzuPz5vLRx6dj8NiT0LEBc/y1ihy7WObUGGTSWENHuDOX5o2r8Yrlpu/uduFpshGcjDBa6HC0iulUBft722i2WwQnI/daqSrfXkRqmUr9RaRhFIYTfeWt22SNobPFzs6u1lVf126zGB5w8/pkhBvxFH2eJrwdlRmYtbOrlc4WO8FwhOe2tWPtP4x57WXM3CxWy+r/v81nJo7Cxi7Y9hijF+/k6hkqFAg7bBaHBjyEwhGuxFJ4O5oYaF+9dKqCZoeN/X1uQlNRtridFUmnEhFZTbpyLyINpTCcaPxSjOEBD3bb6qbkzF83nspy7uosPq+7YqlAuQ8OuZaNiXQ2l5qTSmJOH6vI8VfKzMbh3ATW/iNYlkUoHKEnHwxXis/rIZbKcr5CaU0rX9fNrdk056/N6qq9iNQ8Bfci0lAKw4lgbdI6Cp7e4sLltK3Kur5BT65l4+UY7HgSOjaueWqOOX0M0mmsocPEkhlOXY7hq3A9wzO9Lloc+edwDYPsA/OGVSnfXkRqnYJ7EWkodpvFc1vb6Wyxs6fbtWbrOu02Dg966PU42bGxpaLH3tPtoq3Jlu+aY8M6cATOjGPm4hVdZylm/HXo3AiP7OT4dJR0tvKBcJPdxpFBDwPtTRW9I7CctiY7Pq+HzhY7gxVKpxIRWS3KuReRhvOT+zbzI3s24bSvTUpOwc8e7CGVMRXvzlNo2Tg2FSWdNdgPHMF8/W8xJ8ewRj5Y0bUWYuZm4ewE1nMvYNlyfeE3tDp4vKuyH2IA/tWhHlLZyj+Hy/nlI72AtebriogUS1fuRaThOO022lvW/tpGk91GW5N9VY592Oshmsxy9kocHnkCOjdhxo+uylrvZ86MQyqJNXSYRDrLxKUoIwNubKsQCDvtNlzO1XkOl1t3rT8MioiUQsG9iEgd2Jtv2XgvNWfoMJxdo9Sc8dehvRN2PMmJmRiJjFnTegYREblPwb2ISB1odtgY6ncTCkfIGoO1/zCkU5hTq9s1xyQSmDPHsfb7sGy5lpyeJhu717CeQURE7iv5vrTf7/cCfwFsAbLA5wOBwOcqtTERESmOz+vh6GSEC9dmeaLQNWfiKAx/YPUWPTcOyQTW/sOkMoZj01GGBzw41qjFqIiIPKicK/dp4JcDgcCTwAjwc36/f1dltiUiIsU60N+Gw2YRLKTm7Pflu+bMrtqaZvwouNvh8T2cvRonlszi87qX/0YREVkVJQf3gUBgJhAITOT/OwKcB/ortTERESmOy2nnmS0uguEoxphcS8xUEnPm+KqsZ1JJzKljWPtGsOx2gpMRWhwWe3vbVmU9ERFZXkXaRfj9/m3APmB0gX/7LPBZgEAgQFdXVyWWlDI5HA69FnKP3g/144VdaX7zlXe4ZVp5bPg5rnduxHnmGJ2f/KEVH2Ol74e5se9wJzFLx4c/iWPjJsamL3J4+yb6errL+V+QGqPfD1Kg98L6UHZw7/f73cAXgV8MBAJ33//vgUDg88Dn8380169fL3dJqYCuri70WkiB3g/1Y1cH2Cz48pkwG5/ZjNk7QuLoK1ybnsJqXlnf+ZW+H7Lf/Aq43NzdspU33gxzazbFUE+T3kt1Rr8fpEDvhdrR19e36L+V1S3H7/c7yQX2LwYCgS+VcywRESlfe4uD3d0uguEIQC41J5mECqfmmHQKc2oMa+8wlsNBMBzBabPY36eUHBGRaio5uPf7/Rbwp8D5QCDwO5XbkoiIlMPn9RC+k2TqTgIe2wWeDszx1yu7yPnTMBvDGjqMMYbQZIS9vW1VGTAlIiL3lXPl/gjwY8CH/X7/yfzj+yq0LxERKdFwvltNrmuOHWu/D3PmOCaRqNgaZvx1aHXBk3u5eDPBtXhaXXJERGpAyTn3gUDgNUCNjEVEakyXy8njm1oIhqP80z1dWENHMN/6Cpwdh6HDZR/fpNOYk6NYTx/EcjoJhm9js+DggKbSiohUmybUiojUIZ/Xw8Wbc1yNpuDxPbnUnPEKpea8dRZiEayhIwCEwhH29Lhob1ZKjohItSm4FxGpQ77B3FX00FQEy27H2jeCOX0Mkyw/NceMH4XmFti9j/CdBFN3k/i8umovIlILFNyLiNShXk8T2zqbCU7mu+YMHYHEXC41pwwmm8GcCGI9dQCrqfleV57hAeXbi4jUAgX3IiJ1yuf1cP7aLLdm07DzKXC35666l+Pt8xC5g5XP3Q+FI+zsamWTy1mBHYuISLkU3IuI1KkRrxsDjM5PzTlVXmqOGX8dmppgzxBXokku3kyoS46ISA1RcC8iUqe2djbT63ESDEeBQmrOLJw7UdLxTDaDmQjC7v1YLa2E8sdVvr2ISO1QcC8iUqcsy8Ln9XDmcoxoIpNLzWnzlD7Q6sJZuHMT26HngVwf/e0bmtniaargrkVEpBwK7kVE6pjP6yFj4Nh0FMvhyHfNGcOkkkUfy4x+C1pa4emD3JxN8+a1WV21FxGpMQruRUTq2I5NLWxyOe51tbGGDsNc8ak5JpXETBzF2ufDampmNBzBoJQcEZFao+BeRKSO2SyLEa+HEzMx5tJZeOIZcLmLH2h1+jjMxrGGPwDkuuT0eZrwdiglR0Sklii4FxGpcz6vm2TGMH6pkJozjDlVXGpOduxb0N4JTzxNJJHhzJU4Pq8by7JWb+MiIlI0BfciInVu12YX7c12QpP5rjmHnofZOObk6Iq+38SicPoY1sHnsOx2jk1HyZj7U3BFRKR2KLgXEalzdpvFoQE3x6ajpDL51JxN3ZjvfG1F329Cr0I6jXX4w0AuJWeTy8GOjS2ruGsRESmFgnsRkQbg83qYTWc5dTmOZbORPPIxvhDfTPTSzJLfZ4whHBoju3UH1uCjzKaynJiJ4fN6lJIjIlKDFNyLiDSAZ7a4cDlt97rmBLcd4QvbX+CV184u+X3hcxf4ha3/jJf3/2MAJmaiJDOGw+qSIyJSkxTci4g0AKfdxoF+N2NTUTJZQ+hm7u+P3rYwmcyi33d04h2MZeOoow+A4GSEjmY7T2xuXYtti4hIkRTci4g0CJ/Xzd1EholLMU7MxHDZDBfaBrg2Glrw603kLqFZFwDnrie4Hk9xbDrGsNeN3aaUHBGRWqTgXkSkQezvc9Nkt/iT8SskM4afHOoBIHj8AsaYh75+5puv8K67jw/02Mka+OPjV5hLZzW4SkSkhim4FxFpEC0OG/t627gcTdHRbOejOzaw1ZHkf246zO03zj3wtdlkgsC7KQB+dGQr3W1OQuEoLqeNp3raqrF9ERFZAQX3IiINpHDV/dBALrXmme1dAPzS+IMDrb728hjf7HoGgB53EwcH3ADs7nbhtCslR0SkVim4FxFpIMNeN09vcfGJxzYA8KldueD+pt1F8s3c1XuTmGP0e3cB+JmhbgCezQ+s+tAj7Wu9ZRERKYKCexGRBuJy2vmNjwyyY1NuAFWPu4n/eCSXez/xlW9gjOHG3/w159xePtFt+IEnNgKwq9vFn/3wDo4MKrgXEallCu5FRBrcXm8nAL+5+WP89f/9Nj94aTsJexO+PYMPfN2GVkcVdiciIsVQcC8i0uCcdouBdicAL8723Pv7PT2uam1JRERKpOBeRET4jY9uxWW//+ffemEQh3rZi4isO7rHKiIibGx18OKP7GTiUpRnn/AyF7ld7S2JiEgJdOVeREQAsFkWB/o9uJt13UdEZL1ScC8iIiIiUicU3IuIiIiI1AkF9yIiIiIidULBvYiIiIhInVBwLyIiIiJSJxTci4iIiIjUCQX3IiIiIiJ1QsG9iIiIiEidUHAvIiIiIlInFNyLiIiIiNQJBfciIiIiInVCwb2IiIiISJ1QcC8iIiIiUicU3IuIiIiI1AkF9yIiIiIidcIyxqzlemu6mIiIiIhInbIW+su1vnJv6VEbD7/fP17tPehROw+9H/SY/9D7QY/5D70f9Cg89F6ouceClJYjIiIiIlInFNyLiIiIiNQJBfeN6/PV3oDUFL0fZD69H2Q+vR+kQO+FdWCtC2pFRERERGSV6Mq9iIiIiEidUHAvIiIiIlInHNXegFSf3+//FeC3gc2BQOB6tfcja8/v9/828ANAErgI/FQgELhd1U3JmvP7/Z8APgfYgT8JBAK/VeUtSZX4/X4v8BfAFiALfD4QCHyuuruSavP7/XbgODAdCAQ+Ve39yMJ05b7B5X+BfwyYrPZepKpeBvYEAoGngbeAf1/l/cgay5+0fx/4JLAL+Od+v39XdXclVZQGfjkQCDwJjAA/p/eDAL8AnK/2JmRpCu7ld4FfRdODG1ogEPhaIBBI5/8YAgaquR+pikPAO4FA4LuBQCAJ/BXwg1Xek1RJIBCYCQQCE/n/jpAL6PqruyupJr/fPwB8P/An1d6LLE3BfQPz+/2fJndr7VS19yI15aeBL1d7E7Lm+oHwvD9PoWBOAL/fvw3YB4xWeStSXf+d3MXAbJX3IctQzn2d8/v9r5DLmXy/XwP+A/DC2u5IqmWp90IgEHgp/zW/Ru52/ItruTepCQuNMtcdvQbn9/vdwBeBXwwEAnervR+pDr/f/yngaiAQGPf7/R+s9n5kaQru61wgEPjoQn/v9/ufArYDp/x+P+TSMCb8fv+hQCBweQ23KGtksfdCgd/v/wngU8BHAoGAgrrGMwV45/15ALhUpb1IDfD7/U5ygf2LgUDgS9Xej1TVEeDTfr//+4AWoN3v9/+vQCDwL6q8L1mAhlgJAH6//z3ggLrlNKZ8l5TfAT4QCASuVXs/svb8fr+DXDH1R4Bp4BjwmUAgcK6qG5Oq8Pv9FvDnwM1AIPCLVd6O1JD8lftfUbec2qWcexEB+D3AA7zs9/tP+v3+P6z2hmRt5Quq/zXwVXLFkwEF9g3tCPBjwIfzvxNO5q/aikiN05V7EREREZE6oSv3IiIiIiJ1QsG9iIiIiEidUHAvIiIiIlInFNyLiIiIiNQJBfciIiIiInVCwb2IiIiISJ1QcC8iIiIiUif+P7navtZJ12/aAAAAAElFTkSuQmCC"/>
          <p:cNvSpPr>
            <a:spLocks noChangeAspect="1" noChangeArrowheads="1"/>
          </p:cNvSpPr>
          <p:nvPr/>
        </p:nvSpPr>
        <p:spPr bwMode="auto">
          <a:xfrm>
            <a:off x="3255666" y="1034538"/>
            <a:ext cx="2401556" cy="240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561" y="851866"/>
            <a:ext cx="4627269" cy="26452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6106" y="1669834"/>
            <a:ext cx="3387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Тестирование на примере </a:t>
            </a:r>
            <a:r>
              <a:rPr lang="en-US" sz="2200" dirty="0" smtClean="0"/>
              <a:t>Ackley’s function</a:t>
            </a:r>
            <a:endParaRPr lang="ru-RU" sz="22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73" y="3700841"/>
            <a:ext cx="4694009" cy="7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107746" y="-101530"/>
            <a:ext cx="2090057" cy="62048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Результаты</a:t>
            </a:r>
            <a:endParaRPr lang="ru-RU" sz="26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476594"/>
            <a:ext cx="6305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24900" y="4774168"/>
            <a:ext cx="41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8</a:t>
            </a:r>
            <a:endParaRPr lang="ru-RU" sz="1600" dirty="0"/>
          </a:p>
        </p:txBody>
      </p:sp>
      <p:sp>
        <p:nvSpPr>
          <p:cNvPr id="8" name="AutoShape 4" descr="data:image/png;base64,iVBORw0KGgoAAAANSUhEUgAAAvcAAAGsCAYAAABZ3ogSAAAAOXRFWHRTb2Z0d2FyZQBNYXRwbG90bGliIHZlcnNpb24zLjMuMiwgaHR0cHM6Ly9tYXRwbG90bGliLm9yZy8vihELAAAACXBIWXMAAAsTAAALEwEAmpwYAACwPUlEQVR4nOzdd3gbx7Xw4d8swA5QhVQjCUqyJKtYvRJykdxb4jiJw/TEqV+6U2964sRJbnq/afZNfNOcMIkT995tgeqS1W3ZkglSlMQiSgA7sPP9sYBMUawAiEU57/PosQkudg+Bxc7B7JkZpbVGCCGEEEIIkf4MuwMQQgghhBBCJIYk90IIIYQQQmQISe6FEEIIIYTIEJLcCyGEEEIIkSEkuRdCCCGEECJDSHIvhBBCCCFEhpDkXiSUUmqlUqpRKVVkdyzCIu/JyCmlHEqpvUqp1/R73KuUqlNKFdoVW6pSSt2jlPqs3XFkA6WUSynVoJRaZXcsyaSUelIpddsY7n/Az7dS6rdKqR+O1XGzRSzXCHnt45PVyb1S6nVKqfuVUkeVUh1KqT1KqZuUUqrfdtOUUjVKqVORf39TSk0e4TFuV0rNGJM/IDX9BPi+1rp9qI2UUjlKqe9Hks5OpdSzSqkVwzxnRO/XEM9/cuR/RnpRSt02xN931nsSyzmtlLpZKaUH+Dd7hDEOFl9MhvpsKaVuVErd2O+xykiD8WLknKtXSv1BKVUe3UZrHQZuBn6klDL6PO4DdgOfTuTfkO6UUpcCq4Bf9nv8RqXUAaVUt1Jqv1Lq7SPY10Dn1p9HGMfNSqn1sfwNaebzwBat9WYY2Tk9lIE+JynqDYzgs6eUmqGUun20Ox/i8/1N4MNKqXNGu09hGegaoZR6vVLqgUhbrpVS7xjgqUl57ZVSTqXUd5RS25VSAaVUs1LqIaXUmgG2vUYptSNyXTuslErZ9iCrk3tgPeDDunAsBH4EfBf4r+gGkQb+XmAmcDlwBXAu8J/Bkkql1HSl1Pv6PeZRSn1gDP6GlKGUWon1If6/EWz+A+B9wP+LPOdl4FGl1NQhnrOeYd6vAWJapZS6rt9j5yml3jKCGFOeUspQSjmG+P1Z70ks53Qfh4Fp/f4dGuL4b1FKndfvsesicY3aUJ8tZfW6/5dSqqDP7wojjzmAuUAR8Ems8+ctwCLgwX6v4b+BEuCafoe/DfioUionltgz1KeBP2qtu6IPKKWuB/4X+A2wBLgV+KNS6uoR7O9jnHlufXSwDZVSbqXUp5RSzj6PTVRKfTKGvyPlKaXygQ8Dv+3z8EjP6b77Ge5zknK01q1a61OD/V4p9UGllKffY+9TSk0fxWHO+nxrrRuAx4CPjDbmAWK8XSl1c7z7SUNnXSMAF7AJ63weUKyvvVJqvVLq8Ciekgd4sfKJKqw8owkrH5nVZ78rgbuAB4GlWJ1A31FKfWg08SWN1lr+9fkH/ALY2ufnKwANzO3z2HmRx9YPso9xwE+BB4BHgW9jJaWXD3HcJ7EuLl8FjgKtwO1AUZ9tbo/s79NAA9AB/AsoHeZvmhJ5bhMQAJ4DLor8TgH3AZuBnMhjRuQ4zwHOyGMauClyvHbgCPDpfsf5KfDwCF5jN9AFfLDPY47I331zPO/XAL+fBvwR+CuwA/h65LVeOcRzDmP1Gvws8j4cA34IOPq9X7/H+nLRDJyKvH8FQ+w3B/gxUA90A43A3/r8XgG3AMeBIPA34FNAqM82NwMHgTcD+4EQ8M/I+9P3342DvSfEcE73PfYo35+Vkdfqa5HX/6+R92PaINtXAz3A6j6PvStyvixjiM9W5Bz6KLARK6G8NfL/H+373vU73orI372o3+P/1/e9iTyWH3nfrhrtdWWA466PHPdy4Gmsz/Je4Mo+28yIbPNOrEauE+uL1NtHsP+3RF7vLqzz+cdEriXAWqAXeH2f7S+OnEvX9DvP3ob1xbsr8nrP7POcEiAMrO137A3AX/s99g/gyWFi1sA7RvEa5kfOq2eAGqw7VJuBtwzxnNsjf8cHgVewPrd3AZMG+IwN+rcPsm9X5Nz0R86Tw8CX+vx+Lta1Nhj5dw8wu8/vi4E/YF0HuyP7+XGf31+Pde11DhPHgOd0n9/H8jmJviavw7rutANPALP6bHNj5By6DNgTed02AcuHifcw1uf4tsj70Qx8DzD6bPMkcNsQ+7gcqI3s51Gs68NPsa4XsyP7/VSf7edH/oYPD/f5Bt4DHE3AZ/52RtG+kcHXiJF+7mN57SOv2+E43ysH0AZ8vM9jfwU29NvuB8CheM+NsfhnewCp9g8r8Xioz8/fAF4eYDs/8JVh9nV95MR+DsgfZtsnIyfTT4B5wFWRn7/RZ5vbIxepu7F6Z9YDLwJ3D7HfgsgF4V9YidZs4MuRi9j8yDaTsL4s/DDy85exktrKPvvRkcc+jtXLe1Pkg/6GPttsB741gtf44sj+Kvs9/ifg0XjeryG2+0TkmP8E1DDbHgZOAF8A5mAl0iHgPf3er1NYDeN84LVYSfnPh9jvp7ES+/VAJVaP+if7/P4mrAbn3ZHX+L8i50D/5L4DeAqrl+FcrC9Lf8FKqqZG/hUM9p7Eek5Hjt0V+RvqsRrQQS/afZ6nePULyCdGsP2twEtYyc65WF9IP95vm+sZ5LMFzML6ItsEnDPMsS6JxDWt3+MfAY4NsP0m4HujOUcHOe76yHF3Yn3W50TO5TZgfGSbGZFtjgBvx0oOvwWYDP3l9MbI+ftO4BzgIuB54E99tjn9GQdKsT7/P+r3XrcDz0bO01VYCeBOIp8frEQv1Pf1B3KxkoJ39YvpfZFzZ8DkMbKNjsTREjnOLUDhCF7LNZHPxItAyTDb3g6cBO7A6ulei5Xk/99o/vZBzvEnsZKc6/u87h+I/L4gcpzHsJLvFVjJ8UEgN7LNzyPHWBN5X9ZGnx/5/U+AZ0fwegx4Tg+w3Wg+J9HX5MFI7Euwri1P9TvvTGAbsA5YjHWHsHGo9xHrensKq0NlbuS8badP5xHDJPeRbfKxrgdh4Pp+v3s7Vpu3PLLd88C/RvL5BhZEXs/5cX7mbye25D6jrhGDfO4HS+5H/dqTmOTeFfnb3trnsVeAr/Xb7tJIfBXxHG8s/tkeQCr9i5wUvcBr+zz2O/p9W4s8vhn4n0H2U4zV0xvtXfwOVuJ1yRDHfhJ4vt9jvwF8fX6+HavHZ1yfx6K9sHMG2e+NWImYs9/jjwM/7fNz9Fv51yOvwRv6ba/7fvAjj/2VPo1N5KLz4cH+xj7bvS2yv9x+j/8A2BPP+zXANlOwesPu4NWe+8eAZUM85zD9vjBhNWp39Hu/DnNmb/4HsRqQokH2+7PI6z5YglAPfLvfY//k7OTe5OwvRrcxQM/oQO9JLOd05PdXY/WsLwYujLz/YYa+I7Us8jffHHn974i8H1OGeE4BVs9fDVYC8Z+RfLaw7jj9P6wevNsi/2ojjxkDHMcViemfA/zuusg5WtTv8TuBf4z0HB3m3NWc+eV4auSxKyM/z4j8fEu/524A/jzM+fuhfo9dFNnXhMjP0btzzwD30+fOXZ/zTHNmz/K5kccui/z8Sfp9AQLKIttc0e/xayOPTxoi7q8CF0TOr/diJYVPM/jnJQ/4UmSbf2AlvxuBG4Y4xu1YyWxen8e+ADSO5m8fYL/RRn7AhArry00Hfe6yYl2bOol8EcK6g3D7ELH/B/j7MOfVoOd0n21G9Tnp85qEOPMOx1uwrkX5kZ9vjLwGl/bZZgJWm/X+Yc7XZ/o99h2gvs/PTzJ0z/0lWJ+L7/Bqz/0PgeI+2/wBeCHy38NEEuR++znr8411zdHAtSP9fA9x7t08iu3Xk4HXiAFiGSq5H/VrT2KS+9sir5Grz2M99Kk2iDwWveO9Kp7jjcW/rKi5V0pdqJQK9vn3pQG2qcK6eN6stb5nhLvWgzw+Edintb4aK2H7HdaFcLiBhzv6/dyA1QD0tVdrfbLPz89F/jt/kH2uwrogtPV9DbCSszmn/xCtn8CqObsZ6yJ65wD78vX7+Tmsb9ZRBVi9c6cpa9Br9Lh7Bomxr8Fe0zOM4v2qBP6ttX4r0Ka1/gZWL/7cYQ6xo9/PA70Xm7Q1ADPqOayey1kM7A9Yd1wOKqV+o5R6o1IqN/L3FAPlWBflvp4dYD/HtNZ1w8QfddZ7MoxBX3+t9QNa6xqt9fNa62e01m+LxPe5IfY3D6vX/Was1/+tWO9b5RDH6cS6W/IGYDJWohc11GdLAeOxGvpnI/8uiTzWf5B8EdYdsBBW4tVf9DUrGODx/o/13e9v+l1rBv07I3ZE/0drfRTry1L/82y4z13f408CpgM/7vd5fyCyyezIsUysXrtFWI36W7TWvf1216S1PtgnvhewSiaixx7tuQVDn1+3aK2fjZxfv8fqibwQqx52IHmR41+C9WXwLqwvoJ5Bto/ap7Xu7vPzQJ/t4f72/lYAJ7TWWwb5/XlY1+7mPvs8BhyI/A7gV8ANSqndSqmfKaWuVn0GdTPM6z2Cc/r0pozwc9LPEa11U5+fGyLb9x+If/p81VqfAPYx+Ot21nMingPKI9fFkZiNdc34HdaXgqsjx53YZ5uPAU6sMr+3aq3bBtjPQJ/vwa4FQ+p/LcA6n7/U7/ow7EBzsu8a0dewr33//C7yd1T2e50fGOz5A+zvu1h3367TWgdH+LQR5S3J5Bx+k4ywBWsARFRr318qa5aFe4D/1lp/p99zG7FqCPubglUbeRat9WGsAWV9H6vDuvAMpaf/roh/0LOBdZF7/QC/64j+T2Qg1flYF47ZSimlI19Nh9C/IWjizIspWIMSowOUoheGxsh/pwJ9k9RBX9MzDjr0+3UGHZlVot9je7CSgaHE8l4MORhVa71DKRUdxHoxVk/+LZEvKtHnjuQiMeRMRP0M9J6M+pweQnSA84C01ncM8NhdI9jvBZH/jsdKHlojzz3M0J+t7wFExwVrrTuij0UppcZh1T7nYPUw9f2yHDUR67PQOsDjjWdvftrXsHoMo44MsS2cfZ5BfOdZ9Lk3YZV99Fff5/+XYvX0aqyE+KVhjtv/2AOdW81YyWX/gfFTsO5qnRjBMaKiX3RncPaXXrQ1wPLHcMb73YrVgz+UgT7bI5lxa7hthvvsDvR7FX1ca/1Q5MvglVi9j38GdimlLo10Igz0els7Gdk5TeQ4YUbwORnAQK8bxHldTMRztNa/A2u2nD6P/W+/zWbz6p2l2ZydEMPAn+/oa97E6PS/FnwP6wvRz/s8dmwE+8m0a8RojOS175/frcF6rdf3eaxzuANFJpP4GfBWrLtPz/fbpJGBr2sw+nZzzGVFz73WulNrfbDPv9MNtlLqWqxbTjcPkig+B8xUSs3p85z5WCf6QL2q/Y99YyQhSZT5/Xoz1kb+u2+Q7bdg1dSd6vcaHNRa9008bsa6pXY+Vi/U5wfYV1W/n739jruNV3uhANBav9LneK9EHt6K1dBfGd0u0kN1GcO8piN4vwaltV4/mu1HYFW/2SW8WBfiQS+AWuug1vrfWutPYI2BmA+sizTGDVivf1/9fx5MD9YgoP7Oek+I85zuZxlWrf6wRvr6R2bX+TFWmcADwN+UUnkD7G/Qz5bW+nat9e0D7LuUVxu0ywfpvQOrt2p7pPeq/+OD9c6itT7e7zMWGmzbURjuc9f3+Mew3o+5A3zeD+rIjBXKmpXq/4D/xko2/qyUKum3u0n9Zos4F2uAXPTY2wBX37sTWuserNv3V3Kmq4Dafne6hrMs8t9hzy+t9c1a6ydHse/hDPe397cVmKgGnwVqD3Be5PyL7nMK1jX3dEeDtmaFuUNr/f+wSpnW8Wov6ECf5dGc02cZ7HMSp9Pnq1JqPNbdu8Fet7OeE+HFulMw6Aw5A9FaH9Za39j/cWXNX/83rDLHTwG/6nv962Ogz/cirC/620cZyxnXAqyxQ639Po+B0exzCGlzjRilYV/7/vkdVjsa6vc3NQx1kEg7/nvgTViTSuwcYLPnGPi69orWun6A7e2lU6A2yK5/WG9kD9ZAnql9/vWtKzSwLtwbgdVY3wq3YH3rH3Jg5ihjeZJ+NYXAV+hTO8arA2r/gzUY7CKsGsJ7+2zzeqzZDMojP+djzd+7Gas+f0bkb/gikUFHWA1ICLg68vMbI69LVZ/9aqxezI9hlfN8PPKcG/ps8yFGOJsK1kwGTcBrsBqs27F69ab12eaPWFNojfj9StB7cZh+A0vpV9POqwNqf4OVoF+L9e39l322+Riwv8/Pn8O6NXse1jSUX4q8hnMjv/8UVn3qOyOv8Wcir8lZs+UMEPPnIq/neViDn/IGe09Gek5HzqOP9fn5x1i378/B6in5H6ya20HHPMTw2ucDu4jMVINVs/sK8IsE7Hsa1uDyrVilU33Pof7jP56jX31s5D0xGWbw4QhjWc8AA7Ei58ONkf+fwauDTN+GlQh+MxLDqj7PeQzrLlb053dGPidfwbpOzMW6zfzbyO8V8DDWFzkHVinZFvqMM+HVwXJPY33ZXxk5P56PniOR8+gI8M5+f8P1kb/jpsixP02f68sgn43XRs7VxVifjTdgDU7dyCB14DG+7rfTb9A+8A5Aj/JvXx35fKzu85o+jfXF/nWRv+F8IrXmnDmgdjkDD6j9duTvnhs5136BlRCOi/x+fuR88MRyTsf5ut3M2deRCyLxzIj8fGPk3NyC1TYtwioTOsars7CUR163vrOwHMa6lt6MdY6/Des6+Nk+2zzJMANqh4n/f7EGXLsjP98dec1y+2wz4Oc78r48maBz7+ZRbL+ezL1GTMRqQ5ZG4v9S5P/7jyUb9WvPKGvusSpY/oE1kP9CzvwM9a25X4VVffBtrC+s78K6I/Ch0cSXrH+2B2DrH29dMPQA/w73225a5M0PYF2E/g5MHoNYRpLcPwp8FusWUSfWnNx9v4zcSJ8LbuSxEuDXkQtAT+S//8bqGZuI9S3+R/2O/VusKbXGRX7WWINj/oNVztMIfK7fc9yR12ckM6jkAN/HSoi7sJKplQO8Jk+O9v1KwHtxmJEl97/HGgTcEjk3fk+fWSGIDDjq8/P/w2pQTmE1XpuB1/X5vYE1IKwZ66IZ7WUaSXI/EeuOxsnIa3LjUO/JSM7pyH5u7vPzHbw6jefxyLk46CDxGF/7X2MldeP6PHYB1kX1ujj3Hf1sDPRvfZ/tzokcz9Pv+d9gBDMzjTCW9Yy84X5n5HyLTlnXv6E8TL+BmFgNtQ/rs3oKq273a5HffZ6zZ8OaEzkXPtH3PMNKfA9H3vPH6TP1YWS7rzPA9LeR1/oFrOvNAfoNmOPsz8aVWMnDKazr2gGsHsNx/fcd5+t+OyNL7of82/u8f33PGzdWQt4Y+bsPAV/o8/u5WJ/R6FSY93LmYMSvYnXEBLE+x08BF/SL9QnOnF7zRkZwTifgdbuZkSX3IaxOpH2R120zfa7rvHpO39jv/P021pikU5Fz8wecPfVwTMk91iQA3cCKPo+VYLWDfacaPevzjZXkHqLPrClxnns3j2L76DmWcdeIIc7b2/tsE9Nrz+iT+xmDxHJG+xfZ9lqs2YC6sb6sf3o0sSXzX/TblUgDylp5r0JrPVC99FgfW2NdMIZcMVIp9VWsi+j1SQnMJspabfWg1vr9Y3ycG7EatZjHx2TLe5IoSqlfYfU8fbjPYy6shux6rXVtkuKYgdW4Xai1Hm25VLzHvhkrIR9yEoBI2cULWHODb0tCaGNupH+7HZRSF2KVl8zRVp18yoj1WhVZcOg2rfW3xiKuEcYw4OdbKVWN9aVrqR5dSVlSZPI1ItVf+1SXFTX3Iql+AGyNzNwgUoO8JyMUGftRj9Wo9DUT625OUhL7dKGt+u53YN0JEmNMa/0MVg/zTLtjyTCDfb7zsNY3keQyRnFcI+S1j0O2zJYjkkRbg3FusTsO8Sp5T0ZOWwNozxqorbXehTUWQPSjtX7Y7hiyiY7MDCMSZ7DPt9b6TzaEk3FiuUbIax8fKcsRQgghhBAiQ0hZjhBCCCGEEBki2WU5cptACCGEEEKI+A24YFnSa+6PHBluwUaRDKWlpTQ3Nw+/ocgKcj6IvuR8EH3J+SCi5FxIHWVlZYP+btjkvrq6+vdYCw0dr6mpWRh57AdYi45EV+N8T01NTVsighVCCCGEEELEZiQ197djLbHb1yPAwpqamsVY85d+McFxCSGEEEIIIUZp2OS+pqbmaayVyvo+9nBNTU0o8mMtUDEGsQkhhBBCCCFGIRE19+/FWrp+QNXV1R8EPghQU1NDaWlpAg4p4uV0OuW9EKfJ+SD6kvNB9CXng4iScyE9xJXcV1dXfxkIAX8ZbJuamprfAdFFN7QMxEgNMihG9CXng+hLzgfRl5wPIkrOhdQR14DawVRXV78ba6DtpTU1NTLFpRBCCCGEEDaLKbmvrq6+Cvg8sK6mpqYjsSEJIYQQQgghYjGSqTDvANYDpdXV1fXA17Fmx8kDHqmurgaoramp+dAYximEEEIIIYQYxrDJfU1NzVsHePh/xyAWIYQQQgghRBxGMs+9EEIIIYQQIg1Ici+EEEIIIUSGkOReCCGEEEKIDCHJvRBCCCGEEBlCknshhBBCCCEyRFwr1Ioz6e4uOHkCzDAUT4CCQpRSdoclhBBCCJHRdE+3lYOFQ1DkBldx1uZgktzHSTf60c89hn5+MxytB91nsd4Jpaj5S1BrL4FzF2btSSaEEEIIkWj6+BErB9u1BepfAW2++stxE1BzF6O862HBMpSRPcUqktzHSDcdRd/5R/SWZ8HhgHmLUasuhJJJYBhw8gT60Avo7bXoDY+BZybGDe9BLVhqd+hCCCGEEGlLNx1F//tP6M3PgDLg3PNQ174JSqeAwwnBk3D4IHrXVvSmp6DyHIw3vhu1YJndoSeFJPejpLVGP/UA+p+3A6CuqUZd9lqUe9zA23d3o7c8g77nb5g/+Rpq9TrU2/8fqtCVxKiFEEIIIdKbNk304/ei//V/YBioa96EWn8NakLJwNv39qI3P4O+5w7Mn3wddcHlqOr3oQoKkxt4kklyPwq6twf9x1+ia5+EBUsx3vVxVMmkIZ+j8vJQ51+GXr0O/eC/0Pf+Df3SPoyPfQVVMSMpcQshhBBCpDPd1YH5ux/Cri2waCXGuz6KGj9wUh+lcnJQay9Br7oQfc9f0Q/+G/3SfoyPfRk1uSxJkSdf9hQgxUkHT2H+4Evo2idR178D45PfGDax70vl5GC89i0Yn/8ehMOY3/s8eu/2MYxYCCGEECL96bYWzO9/EfZsQ731gxgf/+qwiX1fKicH4w3vxvj0N+FUG+Z3Poc+uHcMI7aXJPcjoE+1Yf7wy1B/GOPDX8S4tjrmwbHqnLkYX/wBlE7B/MUt6N3bEhytEEIIIURm0G2tmD/4Ehw/ivHxr2Jc8prYc7B5izG+9ENwFWP+5OvofTsTHG1qkOR+GPrkCSuxb2q0viku98a9TzWxFOOz34FpHsxffQd9YFcCIhVCCCGEyBw6cBLzx1+FkycwPvUN1MIVce9TTZ6G8V/fgUlTrU7WXVsTEGlqkeR+CLqtFfOHX4LWJoxPfB01f0nC9q2KXBifusXqwf+f76CP1ids30IIIYQQ6Uz39mL+6jvQfMzqXJ01L2H7VsUTMD7z7Ugn67fROzcnbN+pQJL7QehTJzB/9BU40YJx082ouYsSfgzlLsa46evgdGL+8tvo9mDCjyGEEEIIkU601ui//gYO7kO955Njl4N9+hYon4H56/9G76hN+DHsIsn9AHTgJOaPvhrpsf8aas6CMTuWKpmM8eEvQvMxzD/8FN13ESwhhBBCiCyjn3kI/ewjqGuqMVZdMGbHUUUua5Bt5TmYv/keetuGMTtWMkly38/p+q5ma+CGOnfhmB9TzVmAuuHdsHMT+qkHxvx4QgghhBCpSB+tR//9NmtV2de9bcyPpwpdGJ/6JsyYg/nb71uLk6Y5Se770E1HMb/7eTh2BOOjX0bNW5y0Y6tLXgvnLUPX/B59pC5pxxVCCCGESAU61It5248hNw/jPTehjOSkqaqgEOOTN8M58zBv/SHmpqeTctyxklXJ/VAlL3rfTszv/hcET2F8+pakL1GsDAPjPZ+EvDzMP/4SbZpJPb4QQgghhJ30A/+CVw5ivPNjqPETk3pslV9ojYOcPR99248x76sZNBdL9RLqrEnutdb8/E+PccffH0V3tL/6eGsT5p9/hfmTr0GhC+ML30PNnm9LjGrcBFT1++Gl/einH7QlBiGEEEKIZNPHjqDv/wdq1YUJmXY8Fiq/wJodceX56P/82Vq89ODe08m8DofZ9cRzfOV/H6ex+ZQtMY6E0+4AkkabnCSXPQEHb/rMu1AVM6CnGxr9YBioi69FveFdqLx8W8NUVevRvsfRd/4RvXTNqFZgE0IIIYRIN1przL/8GnJyUNXvszUWlZcPH/isVSr9r//D/N4XYEIpTCiB4408N/ViXihbw/jeIFBsa6yDyZqee2U48K5dzLGCEl5Z9yYocsGkqajr3opxy68x3vpB2xN7AKUUxjs+DL296Dv/aHc4QgghhBBjSm95FvbtRL3+nUkvxxmIUgrj/MswvvNb1Ls+ZlV05OWjF61g0wwvyyrHUTCtzO4wB5U9PffA6goXxiaonX8ps97yFrvDGZSaXIa67Dr0Q3eiL70ONX2W3SEJIYQQQiSc7u1F/+v/oGImat1VdodzBpVfiLrwCrjwCgAONHfS8tArvNOTmj32UVnTcw8wLt/JgsmF1PoDdocyLHX1DVDkwvzH71N+4IYQQgghRCz0U/dDy3GMG25EGQ67wxlSrT+AQ8GqcpfdoQwpq5J7AK/HRd3JHupPddsdypBUYRHqtW+FA7vg+S12hyOEEEIIkVC6I4i+rwYWLEWdl9xZCkdLa43PH2DR1CJcean9JSTrkvs1FW4Aav1BmyMZnrroKpg0FfPuv0jvvRBCCCEyin7o39AexHjju+0OZVivtHXTGOjF60ntXnvIwuR+UlEOc0ry06M0x+lEXftmqHsZnt9sdzhCCCGEEAmh2wPox+5FrbwAVZn6Ywtr/UEUr3YSp7KsS+4BvB43L7Z00dTea3cow1JV6yO993dI770QQgghMoJ+7F7o7kRd8ya7QxkRnz/A/EkFTChI/blosjK5r/JES3PSoPfe4UBdWw11L0ntvRBCCCHSnu7sQD92DyytstYdSnGNgR4Ot3Wfzh9TXVYm9+XFuUwfl5cWyT2AWrMeSqdg3l9jdyhCCCGEEHHRT94PHUGMa9On1x6gKg3q7SFLk3sAb6WLvU2dtHWF7A5lWMrpRF3+Onj5APrgPrvDEUIIIYSIie7tQT9yFyxcjpoxx+5wRqTWH2DWxHymuHLtDmVEsje597gxNWyqT/1ZcwDU+ZdBoQvzkf/YHYoQQgghREz0lucgcBLj8uvtDmVEmjt6OdDclRaz5ERlbXI/fXweU105+OrSpDQnL99auW17Lfp4o93hCCGEEEKMmn7qAZhSDvMW2x3KiGyMTJ3uTZN6e8ji5F4phdfj5vlj7QR7wnaHMyLqkmvBcKAfvdvuUIQQQgghRkXXvQwv7UetuwplpEcK6vMHqCjOpWJcnt2hjFh6vLJjxFvpJmTCloY0Kc0ZX4JafRH6uUfRHekRsxBCCCEERHrtc3NRay+1O5QROdUVYs/xjrTqtYcsT+7nlOQzscCZNrPmAKhLXws93WjfE3aHIoQQQggxIrqjHb3xKdSqC1FF6VG/vqkhiKmtzuB0ktXJvaEUVR4XW4+00x0y7Q5nRNT0WTDzXPST98uiVkIIIYRIC7r2CejuQq27xu5QRsxXF2BykZNzJqRPSQ5keXIP1gCJnrBmW2O73aGMmFp/DRxtgP3P2x2KEEIIIcSQtNboJx+A6bNRM9Nj+suO3jA7jnZQ5XGjlLI7nFHJ+uT+vMmFuHMNatNk1hwAteoCKHJjPvmA3aEIIYQQQgztxT3Q6Eetv9ruSEZsS0M7IVOnXb09SHKPw1CsrnCzuSFIbzg9ylxUTq417/2OWvSJFrvDEUIIIYQYlH7yASgsQq26yO5QRqzWH2B8voO5pQV2hzJqWZ/cg1Wa095rsutYGpXmrLsKTBP9zEN2hyKEEEIIMSB96gR6mw+19lJUXnrUrneHTLYeCVLlceMw0qskByS5B2DJtEIKnAa+dJo1Z/I0WLgc/fTD6FDI7nCEEEIIIc6in3kEwiGrUzJN7DjaTlcoPUtyQJJ7AHIdBivLi9joDxI206M0B8BYdzWcbIXnN9kdihBCCCHEGbQZRj/9EMxfgppaYXc4I+arC1CUa7BwSqHdocREkvsIr8fNye4w+5s67Q5l5BathAmlmE89aHckQgghhBBn2rUVWpuszsg0ETI1mxqCrC534UzDkhyQ5P605WUucgyVXqU5Dgfqoitg7w708SN2hyOEEEIIcZr55P0wfiIsWW13KCO2+1gH7T1m2pbkgCT3pxXkGCwrK8LnD6TV4lDqgsvBMNBPycBaIYQQQqQG3XQU9mxHXXgFyum0O5wR8/kD5DkUS6cV2R1KzCS578PrcdPcEeJga5fdoYyYGl8CS6vQGx5F9/bYHY4QQgghBPqpB0Ep1IVX2h3KiIVNTa0/wIpyF3nO9E2R0zfyMbCq3IWhoNYftDuUUTHWXQXBAHrrBrtDEUIIIUSW07096OcegaVrUBNK7A5nxF5o7qStK5zWJTkgyf0Z3HkOFk0pZENdepXmMG8xTJ6GfkpWrBVCCCGEvfTW5yAYwFh/jd2hjIrPH8BpKFaWp29JDkhyfxavx82RQA/+U+lT4qIMw5o/9uA+dP1hu8MRQgghRBbTTz4AU8qtzsc0obXG5w+yZGohhTkOu8OJiyT3/azxuFFAbV36zJoDoLyXgjMH/bRMiymEEEIIe2j/IXhpP2rdVSiVPlNJHjrRzfH2XtZWpndJDkhyf5aJBU7mTSpgQxpNiQmg3MWoleejfU+gu9Jorn4hhBBCZAz95AOQm4tae6ndoYyKzx/AULC63GV3KHGT5H4AXo+bQye6ORpIn9IcALXuaujqRG962u5QhBBCCJFldEcQXfsEatWFqKL0SpJ9/gDnTS6kOD99pu0cjCT3A6jyWCdkbX169d4zax6UT0c/9UB6DQgWQgghRNrTGx6Dnm7Uxa+xO5RRqT/Zjf9kT9rPkhMlyf0AprhyOWdCHr669JoSUymFWn811L0Mhw/aHY4QQgghsoQ2TfQT98Oseajps+wOZ1R8kVLsNZ70utswGEnuB+H1uNnf3ElrZ8juUEZFrVkPefnop+63OxQhhBBCZIu92+F4I+qS9Oq1B/D5g5xbkk9pYY7doSSEJPeDqIqMlt6YbgNrCwpRa9ahNz+Dbk+vOw9CCCGESE/m4/fBuAmo5V67QxmV48FeXmrtypiSHIBhRw1UV1f/HngNcLympmZh5LGJwN+BGcBhoLqmpubE2IWZfJ7iXMqLc/H5A1x97gS7wxkVte4q9NMPoTc8hrr8dUk7rj7RAg2H0SdPAMpala5iBqp4fNJiEEIIIbKJ7umGupfRLcetevciF0ypgGkVKCM5fbj6aD3s3op6zZtRzvTq/Y6Or6zKpuQeuB34JfDHPo99AXispqbmu9XV1V+I/Pz5xIdnH6UUXo+bO/e2EOgO485LnwUNVOUsOPc89CN3oS++Zkw/aLqrA/3sI+jnHoN+C2idHtI7Yw5q7aXWv7y8MYtFCCGEyAZaa9i9DfOZh2DXFgi9WkJ8uu11j0OtWY+6+GrU5LKxjefBOyEnB3XxtWN6nLHgqwswfXweZcW5doeSMMMm9zU1NU9XV1fP6Pfw64D1kf//P+BJMiy5B2vWnH/uaWFzQ5BLzhlndzijYlz9Jsyf3Yz2PYG68IqE71+bppXU3/lHaA/AOXNRN7wHNfNcmFBibdRyHP3SfvS2Dei//gZ9zx2oN96IWntJWi1sIYQQQqQKfegFzL/dCi8fgOLxqHVXo+YugqnlkJsP7afQ/kPoXVvQT9yHfuJe1IVXoq5/x5hMT6lbm9G1T6IuuhLlTq9cqa0zxL6mTt68qMTuUBIq1sk8p9TU1DQC1NTUNFZXV08ebMPq6uoPAh+MbEtpaWmMh0y+khLNlGePsvVYN9Wr0yduAL3uclrvuQP9yH8oue7NKMeZdx6cTmfM74V5qo2273+Z3j3byVmwFNe7PkLu3IUDb3zBJeh3fZjefTsJ/unX9N7+M3K2PUfxp27GMX5iTMcXiRfP+SAyj5wPoi85H1KDDoUI/u02Ov79Z4wJJRR9+PMUXHItyjlAKrd8DbzuLYRPtNBe8wc6H74LtWsz7o9/hbwlq2KOYaBzIXD3X+jQmpK3vBdHmp0nz+06igauXlRJaWmR3eEkzJjP1F9TU/M74HeRH3Vzc/NYHzKhVpcX8uCLJ/A3HqcgJ73GH+srXo/5m+/S9MC/MarWn/G70tJSYnkv9LEjmD//BrQ2o971McIXXM4ppWC4fU2uQH/qFtSzD9Pzt9to/uS7MD7yRdQ5c0cdg0i8WM8HkZnkfBB9yflgP90exPzt92DfTtT5l0L1++koLKKjrW34J7/xRowV52P+709o+8YnUa9/J+qqN8Z0B73/uaBPtGA+9G/U6os4YeQMnwukmEf2NTLNncM4Omhu7rQ7nFEpKxu81CrWbPVYdXX1NIDIf4/HuJ+U561002tqth5Jw5lnllVBxUz0f/6M7o1/tV394l7M734OOoIYn/kWxoVXjOrioAwD46KrML70A8jNxfzRV9B7t8cdlxBCCJGpdFsL5nf/C17Yg7rxJowbb0IVjq6XWc2Yg/GVn6BWXoC+84/o//1xYvKCe+6AsIm67q1x7yvZgj1hnj/ajtfjzrhS4ViT+7uBd0f+/93AXYkJJ/XMKy1gXL7j9AIH6UQZBkb1e63a98fvjWtf5qanMX/8FSh0Y3zxB6jZ82OPq2Imxue/B5OnYf78FvTurXHFJoQQQmQi3daK+aOvwIkWjE99E+P8S2Pel8rLQ33gs6jXvR298SnMH38VHTgVe2yNfvSzj6LWX42aNDXm/dhlS0OQsM6sWXKihk3uq6ur7wB8wNzq6ur66urq9wHfBS6vrq5+Ebg88nNGchiKqgo3Wxra6Qmbdoczamr+Eli0En1fjTVV5ShprTHv/wf61h/CjHMxvvj9hIy6V+MmYHz2O1Dmwfz1d9EvH4h7n0IIIUSm0B3tmD/+qpXYf/LrqMHGto2CUgrjNW9GffC/4PBBzO9+Dn3syOhjM03MP/8KCgpQ11bHHZcdNtQFKClwMqck3+5QEm4ks+UMdq8l9q+PaabK4+Khg23sbOxgVUX6LU1svOUDmN/4BOYff4nxia+N+PaTDoXQf/k1+tlHUKsvQt34CVRO4qaKUkUujE/ejPndz2P+/JsYX/5RWn77F0IIIRJJh8OYv/0+HD+C8clvoGYvSOj+jVUXoCeUYP7PtzC/+zmMj3wZNWfkx9DPPGyVCb3742k3Qw5AV8hke2M7l88ah5FhJTkgK9SOyKIpRRTlGGlZmgOgJk9DvfHdsHsr+rF7RvQc3R7E/MU3rcT+2mrU+z+T0MT+dGzFEzA++Q3QJuav/xvd3Z3wYwghhBDpRP/j97B3O+rtH0bNWzwmx1Cz52N88QdQ6Mb88VcwNz09stjqD6FrboP5S1DnXzYmsY21bUeC9IR1RpbkgCT3I5LjUKwqd7GpPkDY1MM/IQWp9dfA0jXomt+jd24eclvdWI/535+DA7tRN34C4/p3jOlgEzV5Gsb7PwP1h9F/+dWYHUcIIYRIdXqbD/3YPajLXocxBuvU9KUml2F88fsw81z0rT+0ynD14HlOuPkY5i+/DYUujPd/Om0Hovr8Qdx5Ds6bXGh3KGNCkvsRqqp0E+gx2XO8w+5QYqIMA+N9n4bKczB//d90PnrvWR9gHQphPno35rc++eqMOEn6Vq4WrUS95s1o3xMj7j0QQgghMolubcL8v19YK7u/8V1JOaZyFWN86hbU6nXof//JmknnVNvZsdW9zImvfNTKDz76ZVTxhKTEl2i9YZMtDUHWVLhwGOn55WQ4Yz7PfaZYPq2IXIfC5w+weGp6LnSg8gswPn0L5q//m1P/8x2YPR+1+iJwFcMRP7r2CWg+BotWYrzzo6gJyV2xTV37ZvSe7ei//AZ97nmo8Zm1YpwQQggxGG2amL//KYTDGB/4LMqZk7Rjq5wceP+nYUoZ+v4a9I5NqDUXwewFoDXs24ne/DTG+InWF4EZc5IWW6I9f7SDjl4Tb4aW5IAk9yOW5zRYUVZErT/IB1bqtB2AoQqLMD71DYq2Pkvg339B//W3kV8YMGc+xls+AItX2XKrTTkcGO/5JOYtN2H+8X8wPv7VtL3lJ4QQQoyGfu5ROLAL9a6PoSZPS/rxlVKo696KXn0h+r5/oGufhKcfsn6ZX4BadzUl7/4IrT2hpMeWSD5/gAKnwZKpmVmSA5Lcj0qVx43PH+TFli7mlhbYHU7MlOGg8Oo30r7yIjjRDJ0dMKEEVWj/TEBqajnq9e9C//022LYBVpxvd0hCCCHEmNInT6D/+QeYuwh1weW2xqKmVqDe9yn0uz8GTcesBydNRTmdGMXj024V2r7CpmZjfZBV5S5yHJlbmZ65f9kYWFnuwmlYc6NmAqUUauIkVPn0lEjso9TF14JnJubf/xfdlV7LQQshhBCjpf9+G/T0YLzjIylzx1o5c1DTKqx/zszoC97X1Mmp7jBVlamT84wFSe5HwZXrYMnUImr9gSFHk4v4KIcD420fghPN6Ptr7A5HCCGEGDP6xb3ozc+grr4BNbXc7nAyms8fINehWD5NknvRR5XHzdFgL4fbZD72saRmz0etvRT98F3opqN2hyOEEEIknDZNzH/8HsZPRF35BrvDyWhaa3z+AMumFVGQk9npb2b/dWNgdYULQ5G2C1qlE/X6d4DDQN/1F7tDEUIIIRJOb3kWDr2Auv6dqLw8u8PJaC+2dNHSEcrYhav6kuR+lMbnO1kwqYDauqDdoWQ8Nb4Edelr0ZueRvsP2R2OEEIIkTC6txd95x/BMxPlXW93OBnP5w/gULCqPLNLckCS+5hUedy8crKbhlM9doeS8dSVb4SCQsx//8nuUIQQQoiE0Rseg5bjGG94N8pw2B1ORouW5CyaUog7L/Nfa0nuYxC9pVMrpTljThW5UFfdALu2oF/ab3c4QgghRNx0qBd9/z/gnLlw3jK7w8l4dSd7aAz0ZkVJDkhyH5NJRTnMKcmXuvskURdfA0VuzAf+aXcoQgghRNy07wlobcJ4zVtSZurLTObzB1DAGknuxVCqPG5ebOmiqb3X7lAynsovQF36Wti5CV1/2O5whBBCiJjpUAh9Xw3MmAMLl9sdTlao9QeYN6mAiQWZMV//cCS5j5E38u1vY7303ieDuuRayCtAP/Avu0MRQgghYqY3PW3V2r/mzdJrnwSNgR4Oneg+nbdlA0nuY1RenEvluFx8fpk1JxlUkRu1/ir05mfQxxvtDkcIIYQYNa01+pG7oKwSFq+yO5ysEB0fWeXJ/FlyoiS5j0OVx83e4x2c7ArZHUpWUJe9zpr3/vF77Q5FCCGEGL0Du6D+EOqy66TXPkl8/iCzJuYxxZVrdyhJI8l9HNZWujE1bKyX3vtkUOMnolZeiH7uUXRnh93hCCGEEKNiPno3uIpRa9bZHUpWaOno5UBzZ9bMkhMlyX0cZozPY6orR6bETCJ1yWugq9OaH1gIIYRIE/poA+zchFp/DSpXVqNNhmjnazbV24Mk93FRSlHlcbPzaDvtPWG7w8kKauYcmDUP/fi9aNO0OxwhhBBiRPRj94DTibr4artDyRq+ugAVxbl4xmXXlylJ7uPk9bgJmbClQUpzkkVd8ho43gh7ttkdihBCCDEs3dWJ9j2BWnURqniC3eFkhVNdIXYf78i6khyQ5D5u55bmM6HAKbPmJJFavhbGT8R87B67QxFCCCGGpTc/A92dqIuutDuUrLGpIYips68kByS5j5uhFFUVLrYdCdIdkjKRZFBOJ+rCK2HPdnTTUbvDEUIIIYakn3sUpnlg1jy7Q8katf4AkwqdzJqYXSU5IMl9Qngr3XSHNdsb2+0OJWuoCy4DZaCffdTuUIQQQohB6YY6eGk/6oLLZPrLJOnoDbO9sYOqSndWvuaS3CfAeZMLceca+GTWnKRREyfBwuXWtJhhGcwshBAiNelnHwGHE1V1sd2hZI2tDe2ETJ2VJTkgyX1COA3Fqgo3mxuC9Ia13eFkDeOiK+BkK+zabHcoQgghxFl0by+69glYuhpVPN7ucLKGzx9gfL6DeaUFdodiC0nuE8TrcdHeY7LrmJTmJM2iVTBuIubTD9sdiRBCCHG2nRsheArjgsvtjiRr9IRNth4JsqbCjcPIvpIckOQ+YZZOKyLfaVArs+YkjXI4UOdfCru3oVub7Q5HCCGEOIP5zCMwsRQWLLU7lKyxo7GdrpDGW5mdJTkgyX3C5DoMVpYXUVsfIGxKaU6yqAsuB21aMxEIIYQQKUK3HId9O1DnX4YyHHaHkzV8/iBFuQYLJxfaHYptJLlPIK/HzcmuMPubO+0OJWuoSVNh/hL0s4+gTRlYK4QQIjVEO53U+ZfZHEn2CJmazfUBVpW7yHFkZ0kOSHKfUMvLisgxlMyak2TqwiuhtQn2PW93KEIIIQTaDFvJ/fylqJLJdoeTNXYf6yDQY2btLDlRktwnUGGOg6XTiqitC6C1lOYki1q6Blxu9DMysFYIIUQK2LsTWpsxLpSBtMlU6w+Q51Asm1Zkdyi2kuQ+wbweF00dIV5q7bY7lKyhcnJQVRejd2xEB07aHY4QQogsZz77MLjcsGSN3aFkDVNrav0Blpe5yHNmd3qb3X/9GFhV4cZQSGlOkqkLLodwCO17wu5QhBBCZDEdOAk7NqGqLkHl5NgdTtY40NzJia4wXo/L7lBsJ8l9ghXnOVg4pZBaSe6TSpVPh3PmWgNrpSRKCCGETbTvCQiHrE4nkTS1/iBOA1aWS3Ivyf0Y8Hrc1J/qwX9SSnOSSV1wOTT64eUDdocihBAiC2mt0c8+AufMRZVX2h1O1tBa4/MHWDK1iKJcmXZUkvsxsKbC+tYopTnJpVZdAHn5MrBWCCGEPV7aD41+6bVPskMnujkW7M36WXKiJLkfAyWFOcwtLcBXJ8l9Mqn8QtSqC9Gbn0F3dtgdjhBCiCyjn30E8vKtziaRND5/AEPB6gopyQFJ7sfM2koXL5/o5liwx+5Qsoq64HLo6UZvfsbuUIQQQmQR3dWB3vIsatWFqPzsXR3VDrX+AAsmFzIu32l3KClBkvsxUlVh3Rqq9QdtjiTLnDMXyiqt3hMhhBAiSfSmp6G7S0pykqz+VDd1J3tklpw+JLkfI1PducyckCd190mmlEJdeDkcegFdf9jucIQQQmQJ/fTDEJm5TSRPtBN1TYXU20dJcj+GvB43+5s6ae0M2R1KVlFrLgaHU3rvhRBCJIWuewleOYi68EqUUnaHk1V8dQHmlOQzqUjWFIiS5H4MeT1uNLBReu+TSrmLUcuq0LVPontlzIMQQoixpZ95GHJyUVXr7Q4lqzS193KwtUtmyelHkvsx5BmXS5k7Vxa0soG68HJoD6C319odihBCiAymu7vQtU+iVpyPKpK672SK5ldVktyfQZL7MaSUwutxsetYB4HusN3hZJd5S6BkspTmCCGEGFN6y7PQ1Ym68Aq7Q8k6Pn+A6ePyKC/OtTuUlCLJ/RjzVroJa9jcILPmJJMyDNT5l8G+neimo3aHI4QQIgNprdFP3A/TPDBngd3hZJW2zhB7j3firZS7Jf1Jcj/GZk/Mp6TQKaU5NlDnXwpKoZ991O5QhBBCZKKX9lkDaS95jQykTbJNDUE0SL39ACS5H2NWaY6b7Y3tdPaadoeTVdTESbB4FfrpB9Dd3XaHI4QQIsOYj94NhS6U92K7Q8k6vroAU105TB+fZ3coKUeS+yTwetz0hDXbjkhpTrIZV7weggH0hsfsDkUIIUQG0S3HYVst6sIrUHn5doeTVYI9YZ4/1o7X45Y7JgOQ5D4J5k8qYFyeQxa0ssOcBTDzXPQj/0GbMqhZCCFEYuhH7wEF6uJr7Q4l62xpCBIyrXGN4mxOuwPIBg5Dscbj4unDAXrCJrkO+U6VLEopjCvfgPmb78I2H6y8YEyOo9ta0Vs3oPc/D8caIHgKcvNg0lTUzHNRK86HynOkh0EIIRJEn2hBb/NZ191GP3R1gtMJpVNQcxaglq5BTZ89Nsc+dQL99AOoNetQJZPG5BhicLX+ABMLnMwpkTsmA5HkPkm8HjcPHzzJ80c7WFkuI7uTatkamFKOec/fMJZ7UYYjYbvWxxvRd/0FvfU5CIdh0lTwzES5iqGnG320Af3wv9EP/BNmnotx3VtRC1ck7PhCCJFt9LEj6Hv/jt70FJgmTJ4GFTOtOea7u9HHj6Dv+wf63r/DOXMxXvuWhF939UP/gd4Q6to3J3S/YnjdIZOtR9q5bNY4DOkwG5Ak90myaEoRhTkGPn9AkvskU4YD4/q3Y/72+9ZCI2svjXufOhRC33MH+uF/g8OJuvg1qHVXoqZWnL1t8BR68zPoh/6N+bNvwHIvxts+hBo3Ie44hBAiW+hQCP3Qneh7/waGA3XJa1EXXYmaNsB1tz2Arn0K/djd1nV30UqMd3zYmmgh3jjaWtFP3o9acxFqSlnc+xOjs+1IOz1hLbPkDEGS+yTJcShWlbvYWB/kI6bGYci3zaRavhamz0bf9Vf0qgtRObEveKFbmzB/9wN4aT/KezHqDe9CjS8ZdHvlKkZdfC36wivQj9yFvvsOzIM3YXz4C6jZMi+yEEIMRwdOYv7me/DCbmsl2Ld+cMgOElXkRl36GvS6K9GP32ddd7/xCdTbP4yx+qL4YrnzjxAOo177lrj2I2Lj8wdw5xqcN7nQ7lBSlhR/J5HX4ybQHWbP8Q67Q8k6yjAwbrgRWpvQ99bEvB+9exvmLZ+E+ldQH/wcxns/NWRif0YMzhyMq2/A+MpPIL8A84dfwax9MuZYhBAiG+jGesxvfRoOvYB636cwPvT5Ed/5VM4cjCuux/jaT2GaB33rDzFv/xm6uyu2WF4+gPY9jrrsOtRk6bVPtt6wZnNDkNUVbukkHUJcPffV1dWfAt4PaGAX8J6amprYPjFZYFlZEbkORa0/wOKpRXaHk3XUvMUo78Xoh/6FXnU+qmLmiJ+rzTD67jvQ9/8DyioxPvQF1NTy2OIor8T40o8wf/3f6N//BLO3B0OWLRdCiLPohjrMH38FtMb4/HdjHiCrJk/D+Nx/o+/9G/q+GvTLL2B88HOoihkjj6WnG/P2n8P4iajXVMcUh4jPrmPtdPSaUpIzjJh77qurq8uBTwAra2pqFgIOQO5RDSHfabC8rIhafxBTa7vDyUqq+n1Q6ML87Q/QnSO7g6JPnsD8ydfR99Wg1l6K8cUfxpzYn46jyIXxia/BgqXoP/4Sc+NTce1PCCEyjT5+BPNHXwZlYHzuv+Oe+UY5HBivezvGp74JHUHM73wW8+kH0SNsj/U//gCNfowbb0LlS0mIHXz+AAVOgyXT5PUfSrxlOU6goLq62gkUAkfiDymzeT1uWjpDvNgiNzjsoFzFGP/vv+D4Ecxbf4ju7R1ye71nO+Y3PgEv70fdeBPGjZ9A5SVmNTyVm4fx0S/D3EXoP/zMms5NCCEEOngK82ffBG1ifPZbAw6ajZWav8Qq05mzAP2nX6Fv/eGwnT3mo3dbg2ivuB513rKExSJGLmxqNvqDrCwvkinFh6FG+o11INXV1TcB3wY6gYdramrePsA2HwQ+CFBTU7Oip6cn5uNlgkB3iGt/t5E3LyvjoxeMvCwk0ZxOJ6FQyLbj263j4bsI/Pp75C5ZRfEnv45j/MQzfm+ePEHwL7+l85G7cXhmMv6zt+CsPGdMYjHbA7R+8UOYLU1M/OHvcSawERupbD8fxJnkfBB9Jft80L29nPj6J+g9uI8J3/g5ufMXj81xTJOOf/+Z4F9vxTFpCuM+/Q1yzj3vzG3CIdprbqe95vfkrbmIcZ/7NsqRuOmU042d14YdDSf56D93ccs187hkTqktMaSS3NxcgAEHHsSc3FdXV08A/gW8GWgD/gH8s6am5s9DPE0fOSKd+zc/7qcx0MNvrrNvUaPS0lKam5ttOXaqMJ97DP3nX0FuHurCy/FPm0cZnThe3I3e/AyEQ6hLXoO6/h2o3MT01g9GtxzHvOVTMKEU44vfH/Pj9Sfng+hLzgfRV7LPB/Mfv0c//B/U+z+DsWbdmB9PH9yLeesPobUZFixFLVmNv2ASZaeOYDz3KDT6Ud5LUO/6KMqZM+bxpDI7rw23bTnGgy+28acb5lCQIz33ZWVlMEhyH8+rcxlwqKampqmmpqYXuBNYG8f+ssbaSjdHg7280tZtdyhZzTj/UmvmmnMX0vDMs9x0aBz3PboFveU51OqLML7+c4zq9yUl0VYlkzHe+0moP4T+261jfjwhhEhFeudmK7Fff3VSEnsANXsBxtd/jrr+HXDsCA3/uZObXnJzv+8FcDitaYvfc1PWJ/Z20lrj8wdYVlYkif0IxDNbTh1QVV1dXYhVlnMpsCUhUWW41RUufrXRGhgyY4IsnWwnVV6J46NfYuPOo+jdbfhWXM/rrv6MLbdd1eJVqKvfiH7gX+glq1FLVic9BiGEsIs+eQLzDz+1Vvmufl9Sj60KXahrq9HXvInazX70ix1sWH0Dr7tmVlLjEAM72NpFc0eIty+RWXJGIuavPzU1NRuBfwLbsKbBNIDfJSiujDY+38mCyQX4/EG7QxERviPWAOf9J01au03b4lDXvQ0qZmD+6X/Q7QHb4hBCiGQz7/gtdHdhfOBzcS00GA+lFL4Wqw3Yf6KX1k4Ze5IKav1BDAWryl12h5IW4prnvqam5uvA1xMUS1bxetzctvU4R071UFZsz0VMWJraeznY2sXFM4t54tApNtYHuebckS2QkmjKmYPxnpswv/NZ9N9uRb3v07bEIYQQyaS3bYCtG1Cvf2dCZ8YZrePBXl7q2x74A1xtU3sgLFprNtQFWDSlEHde9g5mHg0pXLJJVWQBhlq/9M7aLfoevGlhKeXFufhsfk9U5SzU1Tega59EH9hlayxCCDHWdEcQ86+/tcpxrni9rbHU1lvX/+qFpZS57W8PBPhP9nAk0CMLV42CJPc2mVSUw+yJ+XLhSAE+f4Dp4/IoL87F63Gz+1gHp7rDtsakrr4BSiZj3vE7dNjeWIQQYizp+2rgVBvGuz6GcsZVUBA3X12A6ePzKCvOZW2lm13HOgjY3B5kO58/gALWSHI/YpLc28jrcfNCSxfNHUMvpCTGTltniL3HO/FWWnV8Xo8bU8Pmept773PzMKrfBw2voJ98wNZYhBBirOhjR9CP3YtaeylqxhxbY2nrDLGvqZO1kSSyyuOy2oMGGR9nJ58/wLxJBUwssPeLXzqR5N5GVZGEcqMMrLXNpoYgGk7f7ps1MY9Jhc7UGOy8rAoWLEXf/Rd0ewrEI4QQCWb+83ZwOq1pKG22sd5qD6o8Vts8e2I+pYVOucNuo6OBHg6d6JaSnFGS5N5GFcV5eMblskEuHLbx1QWY6sph+nhrLnulFFWVbnY0ttPRa3NpjlIYb3oPdHagH7rT1liEECLR9IHdsKMWdfUNqH6rhNvB5w8wzX1me+D1uNl+xP72IFtFx0BEv3CJkZHk3mZej5u9xzs42SXTbSVbsCfM88fa8XrcZ6wU7PW46TU124602xidRVXMRK26CP3YPeiTJ+wORwghEkJrjXnXn2H8RNTlr7M7HKs9OJra7UE28tUFOWdCHlNcMqvgaEhyb7Nojfemeim7SLYtDUFCJngrz7zdN6+0gHH5jpS5Fate91YI9aLv/4fdoQghRGLsfx5e3Gv12idhFfDhbGkIEtavzmQXNW9SAePyUqc9yCatnSH2N3dKSU4MJLm32cwJeUxx5ciFwwa1/gATC5zMKTlzlWCHoaiqcLOloZ2esH0LWkWpyWWo8y9DP/UgurXJ7nCEECIuWmvMu/8K40tQF15hdziAVZJTMkh7sMbjSpn2IJtsjORFVZWS3I+WJPc2i9b07TzaQXuP1PQlS3fIZOuRdqo8Low+t2CjqjwuukImOxpT41asurYatIl+5G67QxFCiPjs2wkH96GuucG2lWj76gqZbBuiPfB63HSFTHY2dtgQXfby+QOUF+fikYU+R02S+xRQ5XERMjVbpaYvabYdaacnrAe93bdoShFFOUZqzJoDqJLJqNXr0M88hA6esjscIYSImXn/P6xe+wtSo9d+25EgPWF9VklO1KvtgdxhT5ZAd5hdxzrOGgMhRkaS+xQwt7SACSlU450NfP4A7lyD8yYXDvj7HIdiVbmLzfUBQqZOcnQDU1e9Abq70E/cb3coQggRE/3KS3BgF+qy61A5OXaHA4DPH8Sd5xi2PdhUHyCcIu1BpttUH8DUMktOrCS5TwGGUlR53GxtCNIdkpq+sdYb1mxuCLK6wo3DGLxHoKrSTaDHZM/x1LgVq8qnw5LV6MfvQXd32R2OEEKMmn74P5BfkDK19r1hky0NQdZUuEbUHuxOkfYg0/n8QSYVOpk9MX/4jcVZJLlPEVUeN91hnTI13pls17F2OnrNYUfgL59WRJ5D4atLnTsqxlVvgGAA7Xvc7lCEEGJUdGsTesszqAuuQBUW2R0OAM8f7Rhxe5CbYu1BpuroDbOjsZ2qSinJiZUk9yli4ZRCXLlS05cMPn+AAqfBkmkD34KNynMaLC9zUVsfxNQpcit21nyYPhv9+H3oVIlJCCFGQD92LwDqstfaHMmrTrcHU4dvD1aUFaVWe5Chth1pp9ccfEycGJ4k9ynCaShWV7jY1BBMmRrvTBQ2NRv9QVaWF5HrGP7093pcnOgM8UJzapTBKKVQl1wLjX5rnmghhEgDuqsT/cxDqBXno0om2x0OEGkP6oOsKneRM4L2oMrjTqn2IFP5/AHG5TuYV1pgdyhpS5L7FFLlcdPeY7LrmNT0jZX9TZ2c7A6PuEdgZbkLp0FK3VFRqy4EVzHmE/fZHYoQQoyI3vwMdHagLnmN3aGctq+pk1PdYaoqRzZoc1UKtgeZpidssqWhnaphxsSJoUlyn0KWTi0i3yk1fWPJ5w+QYyiWl43sYl6U62DJ1CJq/YGUKYNRObnWYLQdm9Atx+0ORwghhqWfehDKp8OseXaHcprPHyDXoVg+LX3bg0yzs7GDrpAps+TESZL7FGLV9LnYKNNtjQmtNT5/gGVlRRTkjPzUr/K4ORrs5XBb9xhGNzpq3dUA6KcesDkSIYQYmj78IrxyELXuqpQZIHm6PZgWW3tw6ETqtAeZxOcPUJRjsGhKagy4TleS3KcYr8dNW1eYA82ddoeScQ62dtHcERr1IJ3VFS4MlVq3YlXJJFiyCv3cY+hQyO5whBBiUPqpByE3D7Vmvd2hnHawtYuWjtCgC1cNJhXbg0wRNjWb6gORMRCp8SUwXUlyn2JWlBfhNJRcOMZArT+Ioay6ydEYn+9kwaSClCuXMi64HE61wa4tdocihBAD0h3t6E1Po9asS5npLwE21AVwxNEe1EobnXB7jncQ6DGpqpRZcuIlyX2KKcxxsGxaodT0JZjWmg11ARZNKcSd5xj186s8bupO9lB/KoVuxS5cAeMmYj77iN2RCCHEgPTGJ6GnG7XuKrtDOS1akpNR7UEGeHUMROp8CUxXktynoCqPm+PtIV6Wmr6E8Z/s4UigJ+Z5c6O3bmv9wUSGFRflcKDWXgy7tqLbWuwORwghzqKfeRgqZ6Gmz7Y7lNPqTvbQGOgddUlOVCq2B+nO1BqfP8iKsiLynJKaxktewRS0ujxS05diZSDpzOcPoIA1MV7MJxXlMKckP+VuxarzLwdtojfIirVCiNSi6w+B/xDq/EvtDuUM0fYg1uQ+VduDdPZCcxcnOkc/BkIMTJL7FFSc72Th5EKpu08gnz/AvEkFTCxwxrwPr8fNiy1dNLX3JjCy+KgpZXDuQvSzj6BN0+5whBDiNO17AhxO1KqL7A7lDLX+APMnFTAhw9qDdObzB3Aaox8DIQYmyX2KqvK4qT/Vg/+klObE62igh0MnuuNeyvrVW7Gp9aVLXXA5NB2FF/fYHYoQQgCgw2H0xqdg0UqUu9jucE5rjLQH8fYQp2p7kI601tT6AyyZWkRR7ujHQIizSXKfoqILOEjvffxq663XMN5FMcqLc5k+Li/lLuZq+VrIL0D7pDRHCJEi9u6AkycwvBfbHckZotfvRLUH0kbH73BbN0eDsY+BEGeT5D5FlRTmMLdUavoSwVcX5JwJeUxx5ca9r6pKF3ubOmnrSp255VVeHmr5WvTWDehuudMjhLCf9j0ORW5YvNLuUM7g8weZNTGB7cHxTto6U6c9SEc+fwBDWWsIiMSQ5D6FVXncvNTazbFgj92hpK3WzhD7mzvjLsmJ8nrcmBo21afWLAmqaj10daJ3brQ7FCFEltMd7egdG1GrL0Q5c+wO57SWjl4ONHcmrIfY63GjgU0NqdUepJvauiALJhUwPj/2MRDiTJLcpzCvTLcVt43RW7AJWhRjxvg8prpyUu+OytxFMKEUXfuk3ZEIIbKc3vIs9PagvKk1S87GSKdMojp7ou2BzGwXu4ZTPbxyMv4xEOJMktynsGnuXGZOSL0a73Ti8wcoL87FUxz/LVgApRRVHjc7j7YT7AknZJ+JoAwDtWYd7NmGPnXC7nCEEFlM+56AaR6YkTpz24M1vXRFcS6ecXkJ2Z9SCq/HzfPHUqs9SCevjoGQ5D6RJLlPcVUeN/uaOjkhNX2jFugOs+tYB16PG6VUwvbr9bgJmbAlxW7FqqqLwTTRm56xOxQhRJbSxxvh4F6U9+KEXnfjdaorxO7jHQlPIr2VqdkepAufP8CcknwmFaVO+VYmkOQ+xUVr+jbWS+/9aG2qD2Dq+GdF6O/c0nwmFDhT7o6KKq+EyllSmiOEsI2ufQKUQq1Zb3coZ9jUEMTUiSvJiZpTks/EAqfMmhODpvZeXmzpkl77MSDJfYqrHJdLmTsHn9Tdj5rPH6S00MnsifkJ3a+hFFUVLrYeaac7lFoLRynvenjlILrRb3coQogso7W2SnLmLUZNLLU7nDPU+gNMKnQya2JiSnKiDKWo8rjYdqSdrhRrD1JdtIMs0V+4hCT3KS9a473raDvBbqnpG6mO3jA7GtsTXpIT5a100xPWbGtsT/i+46FWXwSGYTWwQgiRTC/uheZjKO8ldkdyho7eMNsbO6iqHKP2wGO1B9uPpFZ7kOpq/QGmj8ujPEFj4sSrJLlPA16Pm7CGzVLTN2LbjrTTa2q8CZolp7+Fkwtx5xrUptgsCap4AixYht74FNqUXiQhRPLo2icgLx+13Gt3KGfY2tBOyNSsHaMe4vMmF+LOc0hpzii0dYXY29RJVaXMbT8WJLlPA7NL8ikplJq+0fD5A4zLdzCvtGBM9u8wFKsr3GxuCNIb1mNyjFipqvXQ2gQv7rE7FCFEltC9Pegtz6GWe1F5iS2FjJfPH2B8voO5Y9gerKlwpWR7kKo21Y/NGAhhkeQ+DRiR0pztje109kpv7HB6wiZbGtqpqnDjMMZutgavx017r8muY6l1K1YtrYL8AmuFSCGESIadm6Cz3Zq1K4X0hE22HgmyJgntQUcKtgepqtYfYKorhxnjEzsGQlgkuU8TXo8rUuMtpTnD2dnYQVfITPgsOf0tmVZIvtNIuUXGVF4easX56C0b0N1ddocjhMgCZu2TMH4izFtkdyhn2NHYTldo7Eo0oxZPLaTAacgd9hFo7wmz82g7VWM0Jk5Icp82FkwqpDjPQW1daiWSqcjnD1CUY7BoStGYHifXYbCyvIja+gBhM7Vuxaq1l0J3J3qbz+5QhBAZTgdOwu6tqDXrUYbD7nDO4PMHKco1WDi5cEyPE20PNvqDKdcepJotDUFCppTkjCVJ7tPEmTV9UpozmLCp2VQfYFW5ixzH2PcIeD1uTnaF2d/cOebHGpU5C2DSVCnNEUKMOb3pGQiHUd7UKskJ2dEedIfZ15Ri7UGK8fmDTChwcm5pao3NyCSS3KcRr8dNZ8hk59EOu0NJWXuOdxDoMaka41uwUcvLisgxFL5UmzVHKWs6uv3Po1ua7A5HCJHBtO9x8MxElU+3O5Qz7D7WQbDHTFoP8fIyl9UeSGnOoLpDJtuOBKmqcGFISc6YkeQ+jSyeWkhhjtT0DcXnD5DrUCyfNrYlOVGFOQ6WTivC5w+gdWrdilXei0Fra3o6IYQYA7rRD68cTLm57cEatJnnUCxLUntQkGOwrCw124NUsb2xne7w2I+ByHaS3KeRHIfBynIXm+qlpm8gptb4/EFWlBWR50zeqe31uGjuCHGwNbUGr6rSKTB3EXrDY9LQCCHGhPY9AcqwFtBLIabW1PoDLC9zJbk9cNOSgu1BqvD5A7hzDc4b4zEQ2U6S+zTj9bg41R1mb5OU5vT3QnMXJzpDVCV5kM6qCjeGIuVmzQFQay+B443w0j67QxFCZBgdCqE3PA4Ll6PGTbA7nDMcaO7kRFcY7xjPmtbfqnIXDkXKlWqmgt6wZnN9kNUVbpxjOC2pkOQ+7Swvc5HrUPhSMJG0m88fwGnAyvLkXsyL8xwsnFLIhrrUuxWrlq+FvHyrARZCiETatQVOtmJcdKXdkZyl1h+0pT1w5zlYNKVQSnMGsOtYO+29yRsDkc0kuU8z+U6DZdOKqK0LYMqF4zQduQW7ZGoRrtzkT8W21uPmSKAH/6mepB97KCq/ALV8LXrLszLnvRAiocxnHrbmtl+00u5QzqC1xhdpD4psaA+qPG6OBHqpO5la7YHdav1B8p0GS6ZJSc5Yk+Q+DXk9blo6Q7zYIsla1OG2bo4Ge5NekhO1xuNGAbUpeCtWXXA5dHagNz1tdyhCiAyhW5tg9zbU2stQjtSa2/7QiW6OBXtt6yGOtgcy+cWrwqamtj7AyvIich2Seo41eYXTULSmr1YuHKf5/AEMBasrknsLNmpigZO5pQWpeTGfswAqZqAfv09uEwshEkI/+yhoE3XBZXaHcpZUaA/mTSqQNrqP/c2dnOwKS0lOkkhyn4ZceQ4WTZXptvqqrQuyYFIB4/OdtsXgrXTx8olujgVT61asUgp18TVQf0gG1goh4qZDIfQzD8OCZahJU+0O5yy1/gALJhcyzs72wOPm0IluGgOp1R7YxecPkGMolpclZ1rSbCfJfZryelw0Bnp5pa3b7lBs13Cqh1dOdttWkhNVVWEdPyVnzVmzHgqK0E/cb3coQog0p7c+B20tGJe91u5QzlJ/qpu6kz1JnyWnv6rI8aX3PjImri7A0mlFFOakVglXppLkPk1VVURqvFMwkUy26MXT7uR+qjuXmRPy2JCKdfd5+ajzL0VvfQ7d1mJ3OEKINKW1Rj9yF0wth/OW2x3OWWrrrDZxTYW97cEUVy6zJubJzHbAS63dNHWEbP/ClU0kuU9T4wuczJ+UojXeSebzB5hTks+kohy7Q8HrcbO/uZPWzpDdoZxFXXwtmJGGWQghYnFwn7Ui7aXXoYzUSyFSqT2o8rg50NxJS0ev3aHYKjoGYpXNX7iySep9MsWIeSvdHG7L7pq+pvZeXmzpsr3XPio6WGhjCn7pUpOnodZchH7yAXTglN3hCCHSkHl/DbjcKO8ldodylqb2Xg62dqXMoM1oHNl+h73WH2DhlEKK86QkJ1kkuU9j0RrvbO69j5bkpMrF3DMulzJ3bsq+J+rqG6C3B/3o3XaHIoRIM/rgPmv6y6veiMrLszucs6RKiWaUZ1weFcW5WV137z/ZTf2pnpRpo7OFfUPJRdwmu3KYNTGfWn+ANywosTscW9T6A1SOy6W8ONfuUABrZhqvx8W/97US6A7jTrGeClVWCcu96MfuQV9ybUKXjNehEBx6gb0v1BE6FWCRboUiN8ozA+YuQhXJxV2IRNKhXnjpAPrwC9DWSkMoh5cLpnDROeNhznkJ/cxprTHv+gu4x6HWX5Ow/SaSzx9g+ri8lGkPwPqicefeFk51hSi2cfYeu/jqAihS5wtXtsi+My3DeD0u/ryzmZaOXkoK7a8xTKa2rhB7mzp508LU+mLjrXTzr72tbG4Icsk54+wO5yzG9e/E3LEJ/e8/oW78RNz7001HrTn0NzyG7gjyi9X/RZdzIrfuuBOjsxOtTXA4YdEKjGvehJp5bgL+CiGyl25rRT90J7r2CQhGeoXzC/jzuW9m44RKFtz6bSaGO2DRKoxLX4Oatzj+g+7cBPufR735/ai8/Pj3l2BtnSH2Hu/kzYtSqz1YW+nmn3ta2NQQ5LJZ4+0OJ+l8/gBzSwuYWCDpZjLJq53mvB43f97ZTK0/yLVzE9cLmw421QcxdeqU5ETNnphPaaETnz+Qksm9mlqOuvQ16EfuQq+7GjVzTkz70b096Af+iX7gX9ZiNsu8+Beto/GQ9Tcf/Mr/Mm+cA/yH0Nt86A2PYn7ns6gV56Pe9v9QxeMT+FcJkfl0OIx+8F/o+/8B4RBqmRe1Zh3Mnk9Pvott/3wRHdZseeuXubKxFu17AnNHLcxdhFH9XlTlrNiO292N+bdboaySVO2139QQRJN67cE5E/KYXOSk1h/IuuT+WLCHl090857lk+wOJevEldxXV1ePB24DFgIaeG9NTY0vAXGJEaqI1PT5/IGsS+5r/QGmunKYMT61aj+t0hw3D77YRmevSUFO6g1tUde+Gb3pGczf/xjjKz8d9fP1nu2Yf/0NHG9Erb4IdcN7UBNKqN3VjKIZh2ENIps/aTLMmoeaNQ/92jejH7kbfX8N+sAujPd/BnXessT/cUJkIN3ShHnrD+Cl/bB8LcYb34WaXHb699v8AXrCmlyHorbbxdVvei/6+negn3oQff8/ML/1GdRlr0Vd9zZUfsGojh344/9Ay3GMz34H5UzNPkFfndUeTE/B9qDK4+b+F9ro6A1n1Tzv0YHEVTJLTtLFm3X8DHiwpqZmHrAEkOUvbeD1uNlzvINTXak3/eJYae8Js/NoO1UeN0opu8M5i9fjptfUbDuSmrMkqMIijPd+Eo42oO/4zYhXOtYnWjB/+33Mn34dlIHxqW9ifOCzqAnWrXBfXYD5kwpYMsAKyiq/EOO1b8H46k9h3ATMn30D87F7x+CvEyKz6FcOYv73Z+FIHeoDn8Xx4S+ckdgD1NYFcOcaXHPuBHYd6yDQHUbl5GJcdh3GLb9GXXgF+pG7ML/+UfTOTSM/9tYNdN7/T9Rlr0PNXZjoPy0hgj1hnj/WjjeF24OQqdnS0G53KEnl8weYOSGPqe7UGQORLWJO7qurq4uBi4D/BaipqempqalpS1BcYhS8lW5Mbd2WzBZbGoKEzNS7BRs1b1IB4/IcKTtrDoCavwT1mregn3uM9r/8dsgEX4d6MR/+D+bXPoLesRH1urdhfP3nqAVLT2/TGOjhcJu1UnCVx82xYC+HTpy9grIqq8T4wvdhyWr0336Hee/fxuLPEyIj6Bd2Y37/i+DMwfjC9zFWX3TWNr1hzeaGIKsr3Fww3U1Yw+Y+7YEqcmG88yMYn/8u5Bdi/vJbhH/1HXRr89DH3v885m0/Iufc81BveFfC/7ZEOd0eVKZmezC3tIDx+Y6smjWntTPE/qbOlG2jM10899fOAZqAP1RXVy8BtgI31dTUnPHVtLq6+oPABwFqamooLS2N45BiICUlmmnPNbL1aDdvWTOy19fpdKb1e7FtYxMlRbmsnVeBkYI9NQDr5rTxyIFm3OMnkudMvdIcAP3ejxPoaqf9X38kv/kY7vd+EqP41XECOhyiu/YpgnfcitlQR+5yL+73fwrntIqz9vXQK/UAXLOkknyng19vOsrOljCrzx34PNNf+QGnfvltuu76K/lFRbje9J6x+SPFqKX79SFT9BzYTdsvvoVj8jQmfPMXOCYMPFh04ysnaO81ufK8cqpmTmDys41sO9ZN9ep+72HpRegVXjruvoNgze/RX/8YBW94O4VXvRHDXXx6Mx0O0/ngnQRu/wWOqRWUfO0n6KLUXV10a20TpUW5eOemcHsw+yQPHziOe/wE8pzpW5oz0mvDM883ooGrF3soLSka+8DEGeJJ7p3AcuDjNTU1G6urq38GfAH4at+Nampqfgf8LvKjbm4euqdAxGZ1WSH3vdBGXeOxEdX0lZaWkq7vRXfIxHeolUvOGUdrS4vd4Qxq2aQc7t4d5vHddayqSN2GUVe/n6LSKbTX/J6u2qdRi1bAxElwshW9/3k4eQKmlGN87KuEFq+kTSkY4Nx5bP9RZk3MI6cnSLgHFkwu5LEDx3j9nMEv7Pqt/w/V1U37X2+lI7cQ4/xLx/JPFSOUzteHTKGP1mP+9+fAXYy+6eucCOsBP3cAD+0+Sr7TYGZRiJaWFlaXF/HwwRP4G48PPOZn3TUYC5Zj/v022v96K+3//D84dxFqWgV0daL37oCW43DeMvQHPocucqXs+dAVMqk93Mpls1K8PZicw127TR7dXceaNK5BH+m14dF9jZS5c3GbHTQ3dyYhsuxTVlY26O/iSe7rgfqampqNkZ//iZXcCxt4PW7u2n+CLQ3tXDSjePgnpLHtje10h3XK3oKNWjSliMIcA58/kNLJvVIK15vfS+e8JdYMOvt2WtPeFblRc85DrbkIFq9CGYN/aWzp6OVAcxfvWPJqj47X4+LWLcepP9lNxbiBB7kpwwHv/jj6ZCv6T79ETyxFzV+S8L9RiHSi24OYv/gWOJwYn74FNX7w6R3Dpqa2PsDK8iJyHVYi7/W4uffACbYdCXL+9IHbAzVpKo6PfQVdfxj9zMPofTvRL+yG3DyYMQej+n2wrCola9j72n6knZ6wTvnyj0VTCinKNaj1B9I6uR+JQHeYXcc6uH7+xJQ/fzJVzMl9TU3N0erqan91dfXcmpqaA8ClwN7EhSZGY+6kAiZEavoyPbn3RQaOnTe50O5QhpTjUKwqd7GpPkDYnIrDSO2LnCqfHvO899FZEfo2sGsq3Ny65Ti1/iA3DJLcAyinE+NDX8D87n9h3vpDjK/9dMhkRohMps0w5u9+YM1O85lvoUqnDLn9/qZOTnaFz/jsze8z5mew5D5KVcxAvfWDCYndDj5/erQHTkOxutzFpvogIVPjTPH2IB6bG4KEdeqOgcgG8RYCfxz4S3V19fPAUuA7cUckYmIoxRqPm61HgnSHTLvDGTPRgWOrKtxpcXH0etwEekz2HO+wO5QxVesPUFGce0YP/aSiHOaU5I9oULEqLML48Beguwvz1h+hw+GxDFeIlKUf+g/s3Y562wdRcxYMu73PHyDHUCwve7X8zWEoVle42NzQTk8489uD1RXulO88Aas9CPaY7D6W+e1BaaGT2RNTb7GzbBHXhLU1NTU7gJWJCUXEKzq3+o6j7Rl722/XsXbae028ntQtc+lrWVkRuQ6Fzx9g8dTMHFR0qivE7uMdvHHB2b3tXo+bP+5ooqm9l0lFQ6+grKZ5UG//MPoPP0XfV4O67q1jFbIQKUm/chB915+thd4uvHL47bXG5w+wdFrRWWOtvB43j7x0kuePdrCyPD2ul6O161g7Hb1mypfkRC2dVkRepD1YOi0z24POXpPtje1cOXu8lOTYKDWn8BAxWdinpi9T1fqD5DuNtLkw5jsNVpQVUesPYo5wLvl0s6khslLwALdgo43uSM9JY+0lqNXrrIWu/IcSGqcQqUz3dGPe+iMonoB650dGlBgdbO2iuSPE2gE+e4unvjrmJ1P5/AEKnAZLpqV2SU5UntNgRbmLWn+AsJmZ7cG2I8G0GAOR6SS5zyD9a/oyzUADx9JBlcdNa2eIF1u67A5lTNT6A0wucnLOhLPr6suKc5k+Pm9UCYZ66weg0IV5+8+lPEdkDX1fDRxrwHjPTaiikSVGtf4ghoJVA/TMR8f8bKwPZmQiGTY1G/3BtGsPvB43bV1hXsjQGWR8/gDj8hzMmzS6VZBFYqXPJ0KMSCbX9O1vPnvgWDpYWe7CaVgDgTNNR2+Y7Y0dQ64U7PW42Hu8k7bOka2grFzFGG//MNS9hH74PwmMVojUpBvq0A/difJeMuLZorTWbKgLsGhKIe68gWey8nrcBLrDGTnmZ39TJye707E9KMJpqIy8o9ITNtnc0M4ajystxkBkMknuM0zfmr5MM9DAsXTgynWweEoRPn9gyFVg09GWhnZC5tC3YL0eNxrYWD/yFZTVirWwtAp939/RJ1J37moh4qVNE/PPv4L8QtSb3jvi5/lP9XAk0DPkZy865icTSzVfbQ/SazxBYY6DpVML8fmDGdcePH+0g65Q+oyByGSS3GeYTK3p01pTWzfwwLF04K10czTYyytt3XaHklC1/gDj8x3MLR38Fuz08XlMdeWM+gunUf1eCIfRd/5fvGEKkbL0pqfh4F7UDTei3COfxri2LoAC1gyRSOU7DZZn4Jif6EDiZWVFAy/SleK8lW6Ot/dy6ERmtQc+f4DCHINFU9KrAy4Tpd+nQgwrE2v6XmrtpqkjlDaz5PS3usKFAjZkUA9ad8hk65Ega4aZhk4phdfj5vmj7QR7Rl5DryZNRV1xPbr2SfRL+xMRshApRff2oP/9J6ichVo7utWZff4Ac0sLmFgw9KR3Xo+blgwb8xMdSJyuPcSry10YCjZkUKlm2NRsrA+yqtxFjkNKcuwmyX0GysSaPp8/YA0cS9MpPsfnO1kwuYDaupGXpqS6HUfb6QrpAWfq6M9b6SasYUvD6P5+dfUNMH4i5j9+n3G3sIXQj98HrU0YN9yIMkbeHB8L9vDyiW68lcN3dqwsd+FQI5+xKh346gKDDiROB8X5Ts6bXJhRbfSe4x0E0nAMRKaS5D4DZWJNX60/wMIphRQPMnAsHXg9bl452U3DqR67Q0mIWn+AolyDhVOGn4ZuTkk+Ewuco27MVH4B6jVvgZf2w+6tsYYqRMrR7QH0/TWwaOWIB9FGRT9HVSPo7HDlOlg8tYgNdZkx5idakjPUQOJ04PW4qT/Vg/9kZpTm1PoD5DoUy9JsTFymkuQ+Q2VSTV/dyW7qTw09cCwdVI1yzvdUFjI1m+qDrC53jWilYEMpvB4X24600zXKFZTV+ZfBpKmY//lzRiQnQgDoh+6Ezg6MN7571M/11QWZOSGPqe7cEW3v9WTOmB//yR6OBHozoD2w7jpkQntgak2tP8iKsiLynZJWpgJ5FzJUtKYvE2771UbqEtdUpOct2KhJRTnMnpifEe/J7mMdBHtGNytClcdNT1iz7cgoS3OcTqv3vu5l2O4bbahCpBzdHkA/fj9q5QWo8umjem5rZ4j9zZ2j+uytiYz5yYRrj88//EDidFBSmMPc0nx8/vQv1XyxpYuWztDpDixhP0nuM1Qm1fT5/AHmlRZQUphjdyhx81a6ebGli6b2XrtDiUutP0CeQ41qpeDzJlu30WNpzFTVOphagXn3HdJ7L9KefvQe6O5EXVs96udujFzTB1oRejDjC5zMn1SQEYmkzx9g3qThBxKngyqPm5dauzgeTO/2wFcXwGlY4ztEapDkPoN5PW78J3uoT+OavtEMHEsH0d62jfXp+6XLugUbYEW5i7xR3IJ1GIo1FS62NATpDY+yNMdwWINrG16BXVtGG7IQKUN3tKMfuweWe0fdaw9WcltenIuneGQlOVFrK9280tbNkTQe83M00MOhE91pX5ITFf07atO4PYiOgVg8pQhXbvqOgcg0ktxnsDWRmr507r2vjfQ0jWTgWDooL86lclxuWvegHWju5ESMKwV7PW46ek2ePzr6FTPV6otgYinmQ3eO+rlCpAr9xH3Q2Y4RQ699oDvMrmMdeIdYEXowmTDmJ5oEV6XplMj9TXPnMmN8XlqvXv5KWzdHg72jupMkxp4k9xmstDCHc0vSu6bP5w+MauBYOqjyuNl7vIOTXSG7Q4mJdQtWsbJ89LMiLJlaSIHTiOkLp3I6UZe/Dl7YI/Pei7Ske3vRj98LC1egKmeN+vmbG4KYOrbkNhPG/PjqgpwzIY8prsxpD7weN/uaOjnRmabtQWQMxOo0HxOXaSS5z3DeNK7pa+0Msb9pdAPH0oHX48bUsKk+/b50WbdggyyZWhjTSsE5DoNV5S421gdjWkFZXXAFFLowH5Tee5F+9OZn4FQbxuXXxfR8nz9AaaGT2RPzY3q+1+PmhZYumjvSrz1o6egd9UDidFDlcaFJ31JNnz/IgskFjM9P/zEQmUSS+wwXvVWWjjV9G/0BNGTcxXzmhDymuHLSsgft0IlujrfHNw1dVaWLU91h9jbFUJqTX4Bafw3s3Ig+3hhzDEIkm9Ya/djdMM0D85eO+vmdvSbbj7THVJITVRUZu7QxDe/mbox0hlRlWPnH9PF5THPnpOUd9iOnenilLXPGQGQSSe4zXDrX9NX6A5S5c/GMy5xbsABKKbweNzuPttPeE7Y7nFGJrhQcz7Sky6e5yHWomBsztf5qUAr91IMxxyBE0r24B+peRl12XUzJ+bYjQXpNHVciVVGch2dcblp2LMQ6kDjVRduDXUfbCXanV3sQHb8hU2CmHknus0C0pq8tjWr6Xh045oq5lyqVVXlchEzY0pBevTU+f4DzJhdSHMct2IIcg2XTiqitC2DGMK2lmlACy6rQzz2K7knfmaBEdjEfvRtcblTV+pie7/MHGJfnYN6kgrji8Hrc7EmzMT+nusPsjnEgcTrwetyEtTWmIp34/AFmT8xnUlH6T1OdaSS5zwKv1vSlz4Vjc0OQsB7dXM7pZG5pARPyY5vz3S71J7vxn0zMSsFVHjctnSEOtnTF9Hzj4muhPWDVMAuR4nRrE+zYhLrwSlRu3qif3xM22dzQzhqPC8cIVoQeSjqO+dlcH4h5IHE6mF2ST0mhM63uqDR39PJCS5eU5KQoSe6zwKs1felz4fD5A5TEMXAs1RlKUeVxs+1IkO7Q6OZ8t0t0WtI1CWhgV5W7cMSzgvK5C6GsEv34fbKolUh5+tlHAY266MqYnr+zsYOu0OhWhB7MzAl5TC5Kt/YgGNdA4lQXbQ+2N7bT2Zse7UF03EamdsClO0nus0C0pu/5o+0E06DGOxEDx9JBlcdNd1izvbHd7lBGxOcPcG5JPqUJWCnYnedg0RRrBeVYknOlFOria6DuJTj0QtzxCDFWtBlGP/cIzF+KKp0S0z58/gBFOQaLpox++tn+rPbAxc6jHWkx5qejN8yOxsxvD7weFz1hzbbG9Lij4vMHqByXS3mGjYHIFJLcZ4mqSE1fOtR4RweOrc3w230LpxTizo1tzvdka2rv5WBrYm/BeivdNAZ6qTsZ24qZqmo95Oahn30kYTEJkXB7tkNrM8ZFV8T09LCp2VQfYFW5ixxHYpJbr8dNyNRsPZL6HQvbjrRbA4kzvId4waRCivMc1Nalfht9sivEnuMdMpA2hUlynyXmlORTUuBkQxrMmpOogWOpzmkoVlW42dwQpDec2qUlYzErwpoKNwpinslJ5ReiVpyP3vwMulsG1orUZD79MLjHwZLVMT1/z/EOAj1mQqeAnDspOuYnTdqDfAfzSjO7PXAYitUVrkh7kNqlOZvqrcXUpN4+dUlynyWsmj4X2xvb6UrhGu9EDhxLB16Pi/Yek93HRz/nezL5/AGmj8+jLIG3YCcUOJk/qSCuBENdcBl0daK3bUhYXEIkim5rhec3odZeinLGVs7m8wfIdSiWT4u/JCcqWuO9tSG1x/z0hE22NLRTVeHOivZgrcdNZ8hk59HUbw+muHKYOWH0g8NFckhyn0WqPG6rpu9I6t72e/5o4gaOpYOl04rId6qUXoegrTPE3uOdeMdgpooqj5vDbd00BmIrzWHOeTBpKvq5RxMbmBAJoH2Pg2miLoytJMfUmlp/kBVlReQ5E9tcR8f87EjhMT/RgcSZOktOf4unFlKYk9qlmsHuEDuPZu60pJlCkvssct7kQtx5qT39os8foDBBA8fSQa7DYEWZi431AcJmapbmbKwPjtlKwdFGO9bGTCmFOv8yOLAL3XQ0kaEJERetNXrD4zBnAWpKWUz7eLGli9bO0JjUNi+cUogrxcf8bEjgQOJ0kOMwWFnuYlN9MGXbA9/hE4RMnTVfuNKVJPdZxGEo1lS42NIQpCcFb8WGTc3G+mBCB46lA6/HTVtXmP3NnXaHMiCfP8A0dw7Txyf+FuwUVy6zJuadrumPhfJebK1Yu+GxBEYmRJzqXoKj9aiqi2Peha8ugNOAleWJT6SckRrvTQ1BQimYSIZMzeYEDyROB16Pi1PdYfakaKnmUwebmZDvYG6Gj4FId5LcZxmvx01Hr8nW+ja7QznLnuMdBLrDWVOSE7WivAinoVKyBy3YE+b5o2M7DZ3X4+ZAcxctHb0xPV9NnAQLlqI3PIY2U+9Lq8hOuvZJcDpRK86P7fla4/MHWDylCFeuI7HBRVR53NaYn2Opl0iOxUDidLC8zEWuQ8XV4TFWukMmvsMnqPK4MaQkJ6VJcp9llkwtpMBp8NTBFrtDOUttZODYsrLsuAUbVZjjYNm0QmrrYpvzfSxtiawUPJZTnkW/zNXGUS6mqi6G1mY4uC9RYQkRMx0Oozc9DYtXoYpi63V/pa2bo8HeMZ0CculUa8xPKs6i5qtL/EDidJDvNFg2rYhafxAzxdqDHZEJOWQKzNQnyX2WyXEYrCp38czLLSlV0xcdOLa8rIj8BA8cSwdVHjdNHSFeak2tKR19/gAlBU7mlIzdypAV4/KoKM6Nb9acpWusOe83PZXAyISI0b4dcKoNY836mHexwR9AAasrxq62Oc+ZmmN+TK2prR+bgcTpwOtx09IZ4sWWLrtDOYPPH6A438nCKYV2hyKGkX2fGkFVpYu2zhD7mlKnxvvFli5aOkNZV5ITtbrCjaFiH1g6FrpCJtuOtFPlcY35LVivx82e4x2c6grF9HyVX4Bauga95Tl0KLbyHiESRdc+CYUuWLQy5n3U1gVZMLmA8fnOxAU2gKrImJ8DKTTm54XmLk6M0UDidLCqwoVDkVKlOSFTs6khyAUzJ+LMgmlJ050k91lo+TQXuY7UmiVhLAeOpYPiPAcLpxSm1MV8+5F2esI6KQ2st9KNqWFTHCsoq9XroD0Ae3YkLjAhRkl3daK316JWXoDKiW1u+4ZTPbxysjspnR0rU3DMj89vtQersrQ9cOU6WDy1CJ8/dUo1dx/roL3HZN3sErtDESMgyX0WKsgxWDN9PD5/ICVq+pIxcCwdeD1u6k/14D+ZGqU5Pn8Ad56D8yaP/S3YcybkMbnIGd98/+cthSK3lOYIW+nttdDTjapaH/M+xmJF6MEU5jhYOtXqWEiFRFJrTa0/wJKpRRRleXvQGOjllbbUaA821AXIdypWVU6wOxQxApLcZ6l1s0to6QhxMAVq+pIxcCwdrKmIb873ROoNazY3BFlTkZyVglVkxcwdRzvo6A3Htg9nDmrl+egdG9FdqVNiILKLrn0SSibDrHkx78PnDzCnJJ9JRbH1/I+Wt9LN8fYQL5+wP5E8HGkPsrUkJ2pNhQtFarQH1jTVAVaUubJyDEQ6kncpS50/cyKOFKnx9iVh4Fg6KCnMYW5pQUqU5jx/tJ2O3uSuFLzW4yZkarY0xL5iplq9Dnq60Ts3JTAyIUZGn2qDfTtRqy9CGbE1r03tvbzY0pXU5HZ1ucsa85MCs+b4/AEMJe3B+AIn8ycVpMSikweaO2nryr5pqtOZJPdZqjg/h0VTClOips/nT87AsXTg9bh4qbWbY8EeW+Pw+QMUOA2WTE3erAhzJxUwId8R3xfO2fNhYil6o5TmiOTTWzeANlGrL4p5HxvrrfM/mYlUcb6ThZMLU6Ozpy7AgknSHoB1R+WVtm6OnLK/PXAaihXl2TUtaTqT5D6LVUVq+upO2nfhOHKqh1fakjNwLB1UJWDO93iduVJw8i4RhlKs8bjZ2hCkO8YVlJVhWL33e7ahA6cSHKEQQ9Obn4ZpHiifHvM+fP4gleNyKS/OTWBkw6tKgTE/9ae6qTvZk/UlOVGvrgFi35eu6BiIZdMKKczJ3jEQ6UaS+yxW5XHbXtOXzIFj6WCaO5eZE/JsfU/2NXVyqjtMVWXyb4t7PW66w5odjXGU5qy5CEwTvfW5BEYmxNB0azO8uBe1+sKYV3M+2RVi7/EOW66HVR7r825nIhnt1JD2wDKpKIfZE/NtbQ9ePtHN8fbsnZY0XUlyn8UmRGr67LyY+/wBZk9M3sCxdFDlcbO/qZPWztjmfI+Xzx9dGTL5yf3CKYUU5cY5TWv5DJjmkVlzRFJFv0yqlRfGvI9N9UFMndySnChrzI+9iWRtkgcSpwOvx80LLV00d9izfoevLjoGQpL7dCLJfZar8rg5dKKbxkDyS3OaO3p5oaVLSnL68XrcaGCjDY1sdFrSZdOKKMhJ/uXBaShWl7vY1BAkFOOKmUopq+b5xb3o1qYERyjEwPTmZ6ByFmpqecz78PkDTHHlMHNCXgIjG7kqj9u2MT92DCROB9E7qHZ1wvn8ARZOKaQ4T0py0okk91nOzluxG6O3YG0o/0hlleNyKXPn2PKeHGztoqXD3luw3ko37T0mu491xLyP6IBGvfmZRIUlxKB001E49AJqdey99u09YXYebcfrccdc1hMvr41jfqLXO+nsOVNFcR6ecbm2zJrjP9lN/akeeU/SkCT3WW6KK5dZE/NsuXBs8AfwjMulotieXqpUFZ3zfdexDgLdsc35HitfXQCHsndlyKVTi8h3xrdippo8DWaei970dAIjE2Jg0S+RauUFMe9jS0OQkGlvcjvNncuM8Xm2dCzU+gO2DCROB16Pm73HOzjZldxSzeh5sCbLpyVNR5LcC6o8bg40d9KSxJq+6MAx6REY2NpKN2ENmxuS96UrWpKzaEohbhtvweY5DVaUuaj1BwjHWJoDkd77upfRjfUJjE6Is+nNz8CseaiSyTHvw+cPMqHAybml+QmMbPS8Hjf7mjo5kcQxP21dIfY2dWb9QoaD8XrcmNoak5FMPn+QuaUFlBTKGIh0I8m9sOVWrJ0Dx9LB7In5lBQ6k9qD5j/Zw5FAaqwMWeVx09YV5kBz7CvNqpUXgDKk916MKd3oh/rDqFWxl+R0h0y2HQlSVeHCsKkkJ6rK47LG/NQn79oj7cHQZk7IY4orJ6mDnY8Fe3iptQuvR3rt05Ek9wLPuDwqinOTmkjaPXAs1Sml8HrcbG9sp7M3tjnfRyu6UnAqJPcry4twGnGW5oyfCPMWoTc9ZftCbSJz6c3PgFKoFefHvI/tje10h3VK9FxPH59HmTsnqaWatf4AU105zBgv7cFAou3BzqMdtPckp1RTpiVNb5LcC8D6AO8+3sGpJNT0WQPHOmwdOJYOvB43PWHNtsbkNLI+f4D5kwqYUGD/ypCFOQ6WTi2kNs4VlNWqC+F4I7xyMIHRCWHRWlvJ/bkLrS+TMfL5A7hzDc6bnLwVoQdzeszP0XaCSRjzE4wMJK6S9mBIVR4XIVOz9Ujsa4CMRq0/wMwJeUxzyxiIdCTJvQD61PQlocZ765F2QqY+PVOPGNj8SQWMy3NQWzf270l9WyeHTnSnVC+Nt9LN8fYQL5+IfcVMtXwtOJ3ojVKaI8aA/xAcbYhrlpzesGZzQ5BVFW6cRmokt15P8sb8pMJA4nQwt7SACfkONtSN/R32E50h9jV1plR7IEZHknsBwKyJeUwuSk6Nt88fYEK+g7mlBWN+rHTmMBSrK1xsbgjSGx7b0pynX2oBSKkvXKvLXRjKmsEnVqrIBQtXoLc8gzaTO/OQyHx68zPgcKCWrY15H7uPd9DeY6ZUbfPsEmvMTzJqvGv9gZQYSJzqjMgdlW1HgnSHxrY92FgfQCNfuNKZJPcCePVW7PbGDjp6xy4J6g6ZbG0IUuVx2z5wLB14PW46QyY7j8Y+5/tIPPVSC7Mm5jHFlTq3YIvznSycXBh3gqFWr4O2Vnhxb4IiE6JPSc78pSh3ccz78dUFyHcqlk4rSmB08TFOtwftdI1hItkdMtl6pD0lBhKngyqPm+6wZnvj2Jbm+PxBytw5VI5LnfZAjI4k9+I0r8dt1fQ1jN2FY0dk4Jjc7huZxVMLKcwxxrQHraWjl92NgZR8T6o8bupP9eA/GUdpzuJVkFeA3vhUAiMTWe/gPmg5fnrBtFiETc3G+gArylzkOlKrOfZ6XPSENVuPjF1pzrbGdnpSZCBxOlg4pRBX7ti2B8HuMLtkDETaS62ribDV3NICxuc7xvTC4fMHcOUaLJxi/8CxdJDjMFhZ7mJjfTCuOd+HsjEyd3Iq3oKNlgnFNWtOXh5q2Rr01g3oUPLWchCZTfseh9w81LKqmPdxoLmTtq5wSn72FkwqpHiMx/zU1qXOQOJ04DQUqyvckVLNsWkPNjcECWtrrRWRviS5F6c5DMWaCjdbjwTpGYMa75Cp2dQQZHWFK2UGjqUDr8dFoDvMnuNjU5rj8weYPqEAz7jUm4aupDCHuaX5cY8FUasvgo4g7NmeoMhENtO9Pegtz6GWr0Xlxz52aIM/QI6hWFGeOiU5UX3H/PSMQWlOKg4kTgdej4v2HpPdY9gelBQ6mT1RxkCkM0nuxRm8lW66QpodY1DTt+uYNXAsFcs/UtnyMhe5DjUmg51PdYfZfayDdbNLEr7vRKnyuHmptZtjwZ7YdzJ/KbjcsqCVSIydm6CzHeW9OOZdaK2prQuwdFoRhTn2rQg9lOiYny3+toTve9exdtp7U2sgcTpYOq2IfKeKa6KBwXSFTLY3tss01RlAkntxhoWTCykao5q+6MCxZSk0cCwd5DsNlpcVUesPYiZ4MabN9QFMDetmlSZ0v4mUiBWUldOJWnE+esdGdHdXokITWcqsfRIii6TF6qXWbpo6Qimd3C6JjPl5KjKbViLV+oPkO42UGkicDnIdBivKXNTWBxJeqrntSNAaAyEdcGlPkntxhhyHYlW5i031QUIJvHCk8sCxdOD1uGnpDPFiS2ITU58/yOQiJ3Mnp24DO82dy8wJeYkpzenpRm+vTVBkIhvpwEnYvRW1Zj3KiL3H3ecPYChYVZG6iVR0zM+zL7ckNJEMm5ra+gAry4ukPYiB1+PmZFeY/c2dCd2vry7IuDwH8yfJNNXpTj5V4ixej5tgj8nuY4mr6UvlgWPpYGW5C4cioaU5Hb1hdjSmx6wIVR43+5o6OdEZxwrKsxfApKnoZx9JXGAi6+iNT0I4HFdJDlif5YVTrEGrqczrcdHWGWJvU+Lag/3NnZyU9iBmK8qLcBoqoXfYe8MmmyNj4hwyBiLtxZ3cV1dXO6qrq7dXV1ffm4iAhP2WTSsiL8E13j5/AGeKDhxLB65cB4unFuHzB9AJKs3Z2tBOr5ket2C9Hjea+L7cKMNAXXgFHNiFPlqfuOBE1tBao596EGbNQ5VPj3k//pPd1J/qSYvP3vLI3VZfHGVx/fnqrIHEy8ukPYhFYY6DZdMKqa1LXHuw82gHnSEzLc5JMbxE9NzfBOxLwH5EishzGiwvc1HrDySkxltrTa0/wLJphSk7cCwdeD1uGgO9vNIW+5zvffn8AcanyUrBleNyKXPnxF+ac/6l4HCgn34oQZGJrPLCbjjagLroqrh2E+1xXVORuvX2UflOg6oZ46mtS1x74POn9kDidOD1uGnqCPFSa+Lag8Icg8VTZVrSTBBXcl9dXV0BXAvclphwRKrwelyc6ApzIAE1fS+f6OZ4e0hmyYnTmgoXivjmfI/qCZtsPRJkTYU7LW7BRldQ3nWsg0B37Csoq+IJqKVV6A2Po3vjmH1HZCX91INQ6EKtPD+u/dT6A8wtLaCkMCdBkY2tdbNKaekMcTABY34OtnbRnOIDidPBqgo3hkpMexA2NZvqg6wsd5EjYyAygjPO5/8U+C9g0Kyturr6g8AHAWpqaigtTd1ZObKJ0+kc8r24yj2eX2w8ys7mMBfOj+89u/OFV3AouGrxdMYXpEdjlopKgcVlx9l8pJOPXxLfe/Lsyy10hTRXLiyntHTCsOdDKrh6UR537m1l/ym4Oo5zsvu6N9O29TlcB56nYH18PbCZKh3Oh2QLt7XSvN1H4dVvxF1WHvN+Gk918VJrNx+9YEbavMYXjdc4Hn2RHc0h1s6LL+Z/Hjh8uj0YJ+1BzEqB5RXH2XSkg09eWhLXuKlt9W2c6g5zxYKyYc9JuTakh5iT++rq6tcAx2tqarZWV1evH2y7mpqa3wG/i/yom5ubYz2kSKDS0lKGey8WTynk8ReO8+Z5rrguHI8dOMZ5kwsJtZ+kOfHT52eVldPy+d+tx3n+5SOUFefGvJ+H9jRSlGtQmR+iubl5ROeD3SY5NCWFTh7Z28iqSbHfztdTK2Gah1P/+hPB81ak/GBiO6TD+ZBs5n/+DOEwXavX0x3Ha3P/vlYAFk800uY1Li0tZVGkPXjT3NjbA601jx04znlTCumV9iBuK6bm89vNJ9n+8hEq41iE8MHdx8h1KOa4zWHPSbk2pI6ysrJBfxfP/Zfzgeuqq6sPA38DLqmurv5zHPsTKcbrcXMs2MuhE7HX9EUHjklJTmJUVUTnfI/9VmzI1GyuD7Cq3EWOI30SW6UUXo+b7Y3tdPbGvmKmMgzUla+H+kOwd0fiAhQZS3d1op+4H5auQU2NvdcerM/uzAl5THXH/uXcDl6PK+4xP/5TPRwJpMdA4nQQHbNRG8eCVmZkMbXlZUXkO6UkJ1PE/E7W1NR8saampqKmpmYG8Bbg8ZqamnckLDJhu9UVrrhr+qJJaJXUVybEZFcOsybmx/We7DneQaAnPWdF8Hrc9IQ1247EN3OHWrMOxk/EfPBfCYpMZDL97MPQEcS48g1x7edEZ4h9TZ1p+dlbU+FGEd9ictEkNB0GEqeDksIc5pYWxNUeHGzpoqUzlJbnpBicfE0TgxqX72TB5MK4eol9aTZwLB2s9bh5oaWL5o7emJ7vqwuQ50jPlYLnTypgXJ4j7kFkypmDuux1sP959EGZ7EsMTnd3ox/6N5x7HmrWvLj2VesPoCEtE6kJBU7mT4ovkfT5A8yT9iCh1la6ePlEN8eCsU0Q4PMHcChrLRWRORKS3NfU1DxZU1PzmkTsS6QWr8dF3cke6k+N/lbssWAPL7V2y6wICVZVab2eG2PoQTO1prY+yIpyF3lpeAvWYShWV7jY3NBOTzj20hwAtf5qGDcR859/SNhc0SLz6MfvgbZWjNfFf2O61h+gzJ2LZ1x6leREVXncHG7rpjEw+kTyWLCHl090462U9iCRXi3VHH17EJ2WdPHUIly5Mi1pJkm/1l0k1ZrohaNu9BeO6MVG6u0Tq6I4D8+43Jh60F5o7uJEmt+C9XrcdIVMnj8a34qZKi8f9bq3wUv7YZsvQdGJTKIDJ9EP/AuWrEade15c+wp0h9l1rAOvJ74JCuwUvW7Ecu053R5UpO+1JxVNdecyc0JeTO/JK23dNAZ607o9EAOT5F4MaVJRDnNKYqvxjg4cm5ZmA8fSgdfjZs/xDk51hUb1vOhKwSvTeKXgxVOLKMwxEjK/szr/UiifjllzG7ojMVN3aNNEnzyBPt5oJYdyV2DM6Y52dNNRdGsTuje2crUB9/u326CnG+ON7457X5sbgoQ1eCvTN5GKjvmJpVRzQ116DiROB16Pm/1NnbR2jq49qPUHUcgYiEwU7zz3Igt4PW7+uKOJpvZeJhWNrFYyOnDsLYtlPtyx4PW4qdndwsb6IJfPHj+i50RvwS6Zmt4rBec4FKvKXWysD/IRU8e1CJcyHBjv+hjmdz+Prvlf1I2fiGk/+kQLeutz6B0b4ZWD0NVn8beCQphzHmrVBagVF6BypN44XlpreHGPtRjZ/ueh5firv1QGVExHzV9iDZz2nBNTT7neXove9BTqtW9FTfPEHXOtP0BJoZPZE/Pj3pedvB4Xf97ZTEtH74hr51s7Q+xv7uRt0h6MCa/HzV+fb2ajP8DV504Y8fN8/gDzJxUwvkBSwUwj76gYVlUkua/1B3jtvIkjes7G+vQdOJYOZk7IY3JRDj5/YMTJ/aET3RwL9vKm80rGNrgk8HrcPHX4FHuOd7B4anx3IdQ5c1FXvxF9/z8wzzkX46KRL2yl6w+hH/o3etPTYJpQMQPlvRimVkB+AXR2wJE69J7t6Oc3o/95O+r6d6DWXooy5MZpLPTBfZj//INVTpVXAAuXodZdDcXjIRyClib0oQPox+5FP/wfqJyFuuqNqBVelDGyL7X6aD3mH35qPfeaG+KOubPXZHtjO1fMHp+2JTlRXo+bP+9sptYf5Nq5I0skN0Z6+qU9GBuecbmUua1SzZEm942BHg63dfO+FZPHODphB0nuxbDKi3OZPs6q6Rtpcu/zBylz51CZpgPHUp0157uL+15oo70nTNEIBkP5/AEMZU1xmu6WlRWR61CnB4PFS133NnTdy+i//AazoAhj1YWDbqu1hhd2W9No7t4GefmoS16LWnfVoHOga9OE/Tsx774D/X+/QPsex3jfZ1ATpSdzpHRvD/o/f0Y/cheMm4B6+4dR3ktQeQMv3qPbA+hNz6Afuwf9u++jJ01FXfF61NpLULmDL/ijjx/B/MnXwOHE+MiXUM7477RsawzSE9YZkdxWjMujojiXWn9gxMm9L80HEqe6aHvw732tBLrDuPNG1h6AjIHIVNJ1JEbEW+li7/FO2kZQ0xfsDrPraDtVHnfa91KlMq/HTcjUbD0yslrxWn+ABZMLGZef/t/p850Gy8uKqPUHMRNQ064cDowPfg7OmYf+3Q8w//H7s2rwdXc35qan+df//ImvPnIY/cpLqOvfgfG932O8+X1DLm6kDAO1YBnG57+HuvEmeOUlzFtuQr+wJ+7Ys4EOnMT80VfQD/8Hte4qjFt+jbH+6kETewBV5Ma4+BqMb/4S40NfgCI3f6it45ZbH8a89+/ottYzj2GGMX1PYH77s9DTg/Gpb6JKJiUk/tq6IOPyHMyfVJCQ/dnN63Gze4RjfjJhIHE68Fa6MbU1tmMkav0BZk/MZ7JLygQzUfq38iIpvB43f9vVwqaGIFcMUwZyeuBYBvRSpbK5kwqYkG/N+X7RjOIht60/1U3dyR4+MGd8coJLAq/HTa0/yIstXcwtjT9pUgWFGJ/+Jvpvt6Ef/g/6yQdg9gKUqxjd1gKvHER3d/HQ2i9zPHcc9V/8FTMmje4cV0qhzr8UPWse5v98G/MnX8P4wGdRy71xx5+pdNNRqye9rRXjQ59HrTh/VM9XhgNWrCW8pIrH/nmA9rDi+IPfYdJdf4HKc1CTy9DhEBx6AdpaYcYcjA98BjV58KXdR6M3bLK5IcgF091xjQ9JJd5KN//YY7UHl80aP+S2mxuCmGk+kDgdzJ6YT2mhE58/wCXnjBty25aOXg40d/HOJYn58ipSj/TcixGZPj6Pqa4cfCNY5toXHThWkt4Dx1KdoRRrPG62NgTpDg0953t0Gro1GXQLdmW5C6fBiM7JkVI5uRjv/AjGV3+CWnsJBE+iD78AvT2otZdy+MPf5niu1XDWNo5+7YfTx5lajvH570LlOZi//Z41EFecRbc2Yf7oK9AexPjMt0ad2Pe1p6mT9rCVXG96182o698BrmJ03cvQWA+z5mF86AsYX/x+whJ7gJ1HO+gMmazNoOT2nAl5TC5yjq49SPOBxKnOKs1xs/1IO529I2sPqmTNgYwlPfdiRKIXjnsOtBLsCQ+64EV04Njls8djyC3YMef1uHnwxTZ2NLazZog7JbX+AHNK8kc821E6cOU6WDylCJ8/wLuXTUroLX9VOQv19g+f9XjtjiYM1YKn2BqDEs9sUMpVjPGpb2D+6KuYv/0+xk1fR81bHE/YGcUqxfkqdAQxPn0LasacuPbnqwuQ71SUFuZQe9LBdddWw7XV/7+9Ow9u887vO/5+cPAAAZKSKFI8QEm2bNmSbEuiJBKS7b29u8lm06Qt0m6as5nNdNI0aZJJp02bzjTTSTqZSbqdZJJskk6SqZss0t3Wufawd9e7awsgJVK3ZdnW2kuQou4LB4nz1z8ASJTFCwcJEPi8ZjBjSeTz+xkA+XzxPN+jQrtdYt1wBJfTxlM967f97PtZlsWI18M/vHWbeCqzaPet2VSWE5difPyx9V9IvB7kztG3GL8U5dmti9/NDYUjeDuaGGhfPK1N1jdduZcV8w16SGfh+BI5fYXCscNKyVkTe3pcuJuW7vl+LZbi7Rtzdfma+AY9XI6m+N7t0q+iFyMYjrC728VHHu0oeVLnfFaLC9sv/Gfo7iX7B7+JuXKpQjtd30w6TfYP/xvcvIbt3/x62YF9JmsYnYow1Ofm2a2eFdcPlSu3bpSD/W6c9voKbgs1P8enF6/5mbgUJZXV+WCtPLG5lY5m+5Lng7tzac5ejSttts4puJcVe2xTCxtbHUv+4qi3wrFa57BZHBpwMzYdJZ1duLC0MHCmHicFHxpwYwFHKzDQajnhOwmm7ibxeT2MeHO3sysySMvdju3n/xPYbGR//79i5sqbvFsPzBf+GN46i/UTP4+1Y1fZx7twfZbbcxl8Xg8+rwcDjK2w8LAc567GiSQydRlI7exqpbPFvuRAq2A4QkeznSd0PlgTdpvFsNfN8ekYyczCqTljhRqIOnxPyn0K7mXFbJbFiNfNxKUYcwvkeBcKxw4NuOumcGw9GPF6iCWznL2ycFAYDEfY2tlMX3v9taHrbHGwq7uV0OTqB2r3PyS56XE3lTypcyFWVw+2z/4qXJ7G/PnvNfRU2+zotzCvfhnr4z+EbeSDFTlmYTLzUH/bvfqhoxWs1VhMKByhyW6xr69+UnIK7LZcas74pYVrfpKZLMemYwx7dT5YSz6vh7l0llMzi5wPJiN0tznZvkEpOfVMwb0Uxef1kMwYTizQfrFQOKYrAmtr75Y2WhzWgleRb8+meePqLD5v/RZO+bwevncnwfTd8lJklhMMR9nZ1XJvKqfP6+bC9TluxFMVOb715DNY/+hHMcdfw4Rercgx1xtz/QrmxT+AHU9i/dCPV+aYxhAKR9jXm5vMXKgfOn05RjSZqcgaC8kaQygcZX9fGy2O+jzV5gJJw8nLC5wPZuLM6Xyw5p7qaaPNuXCqZjyV4eRltSVtBPX5G0dWze5uF55FcrwLhWNPb3FVYWeNq9lhY6jPTSgcIfO+1Jyx6WjdTwoupBtV6ir6Qq5GU1y8OfdAapPv3rqVu2tgfeKH4bFdmL/8I8yNqxU77npgshmyf/q7ANj+5S9h2Vc2TXY5F28muBpLP/jaDXrImKXrh8r19o05bsym6/pnb0+Pi7Ym24I/e/VYSLweOO0WB/vdjE09fD44Ph0jna2PYWqyNAX3UhS7zeLQgIdj01FSmfu/ODJZw9hUlAP9bpx2va3W2ojXw+25DBeuzz7w98HJCFvcTrZ21u8t2M1tTh7b1FKR/PfFhKZyx55/Upw/qbNSLJsd20//WzCG7J/9j4ZKzzHf+Ht45w2sz/wsVldPxY57bzJz//27VyupHypXKBzBbuVattYrh83iUL+bsakHa35y54NIXRYSrwcjgx4iySznrj6YmhMKR9jQYmenaiDqnqIwKdrhQQ/xVJYzV+7fin3jWpy7iUxdp3/UsgP9bThsD6bmRJMZTl+J4WuAScEjXg9v35jjWqwyKTLvF5yMsK2zmV7Pg3ULxUzqXCmrqwfrn/wUvHkaM/qtih23lpmb1zH/70XYM4Q1/MGKHjsUjrCn20X7vMnMy9UPlcsYQzAc4ektbYu2Da4XPq+H6Ptqfs5djRNJKiWnWvb3ttFktx6oK0mks4xfijLs9ahNdQNQcC9Fe3qLi1bHg6k5wXCUJrvF/j4F99XgctrZu8VFKBy5d7X3+HSUdLYxJkP6VjE15/ZsmvPXZhcMVAoj3yvdecV67gXu7HiGPwpOEbt9t6LHrkVf/eLXmGrZgO0zP1vRD6L3Ohwt8DOwVP1Qub53O8FMJNUQwe3e3jaa7db7zgf1W0i8HuRSNdsITUXJ5s8HJy/HmEsrJadRKLiXojXZbRzob2M0HCWTNbnCsckI+3rrt3BsPfANergaS/PdW7me76FwhI2tDh5rgEnB/e1NDHZUNkWmYHQqV7cwssBdqdykzpVNbi6GZbPxzed+nK90H+C1v/t6RY9day6Pj/MHrv18YfinsDZvqeixCwHn8MDDr93ubheeZXqClyoUjmIBww1wJ7PZYWOo/37NTyMUEq8HI14Pt2bTvHV9DsidD9xNNvb0qCauEegnT0ri83q4k8jw5rVZ3mmAwrH14FC/G5uVSyHJ3YKN4fO6G+YW7IjXwxvXZrldwRQZyPXQ7/UsXLeQ67zi5uTlOPFUZTuvBO/muvIEb9kwlyYreuxaYTIZjn77BADj2c5Fe3OXKhSOsLOr9V6Ho/nsNovhAfdD9UOVEAxH2NXdSmdLYwyB9+Vrft66PsvbN+a4qfNB1R3od+Ow5d6L6XxN3KEBNw61JW0ICu6lJPv73DjzOd7BfOHYwQWujsnaaW9xsKfbRTAcYWImRjJj6nJw1WJ83nyKzFTlUmSiiQxnLi9dt7CSSZ3FKkwV9jgtznTuIPKl/12xY9cS8/rLhJoHaLZMrqXiTOWewyvRJBdvJpasA/J5H64fKtdMJMl7txMNFdzOr/kJTkZw2Oq7kHg9cDfZeWZLG6FwhLNX4kST2YY6HzQ6BfdSklanjX19bQTDEY5ONkbh2How4vUwdTfJX5+9gafZzu7uxrkFu31DMz1uZ0VTc45NR8mYpaf77tzcyoZlJnUWazTfneenD2whbbNzfGYWc+FMxY5fC8zcLDf+/iUudGzj07u6aFukxW6pCi1Kl3rtFqofKlchRauRAimX084zW1wEw9FcIXGPzge1YMTr4XI0xV+duU6Lw2LvFtVANAoF91Iyn9fD9Xiay9HGKBxbDwp54RdvzjHcYJOCC8OJTl2OEavQcKJgOMKmZeoWbJbF8BKTOktbN8pgRxMf3N7OxhY7o/37yf6fP6ur1pjm5ZcYa/EC8Py29gVbKpYjFI6wfcPDHY7me3/9UCUEwxF2bGxhc9vDqUD1zOf1cDWWyp0PGqCIfz04NJBL1Tx/bZahPjfNqoFoGHqlpWQH5912XahgTdbeJpfzXhFbI37gyqXIVGY40Vw6y4mZGCODy7eOW2pSZ7HuzKV542qckXzLupFBDxOdj5GYfA/OTpR9/FpgZuOYV14itP0IfZ4mvB1NC7ZULNWtfIejlVw9L9QPnb82u+zXLud6PMVbN+Ya8mdv/jngkM4HNaGzxcGufE/7RrqTJArupQyeZjs+r4d9vW10tjZG4dh68HPDW3hsU0tDTgp+vKuFDRUaTjRxKUoyY1Y0u2GpSZ3FGpuKkjW5eRKQb9lobJzYepDs3/5lXVy9N9/4OyLJLGedPRwezNUz7O1to8VhVeS1C4UjK57MPL9+qFyjhVSgwcYLbttbHOzrbWPX5sYpJF4PPvJoJx0tdg70KyWnkegnUMry757rY/2HGvXl+W3tPL+tvdrbqAqbZTEy4Obr371DIp0t6zZ0MBylvdnOrs3Lf0h6/6TOcjpSBMO5qcLb8t15dne78DTZCD35UUb+4b/A+ZOwa1/Jx682MxfHvPwSx/d+P1nup5LlenPnWip+9kBPWSlloXCEPo+TwY7FU3IK5tcP/cxQd1l99oPhCN6OJgba63ci9FJ+/UMD1MFnz7ry4Uc6+PAjHdXehqwxXbmXsliW1TCtFmV98A3mhhNNlNF5JZXJcnw61zpupUFmJdJKYskMpy7nUnIKQabdZnFowMPxVDupjd1k//YLJR+/FphXvwyxCKPeQ3S5HOzYeL+eYSTfUvHC9dJTZCKJDGeuPPgcLsfn9XAjnuadm3Mlr3t3Ls25q/GGTMkpsFlWQ9X5iNQqBfciUlfuXekuY7DU6ctx4qlsUYFaJdJKxi/FSGcfniJZaNl49gOfgXfewFx8s+Q1qsmkUphX/obZ3Qc5ccd6qMXo/JaKpSp0OCrmtTvY78ZuUdYwsrHpXDpVIwf3IlIbFNyLSF1x2CwODnjKGk4UDEdoddh4poi6hflpJaV2Xjk6GWFDq4PHux7szvNMr4sWh41Qx+PgasO8/FJJx682c+w7cOcWJw9+mtQCH2JcTjv7el25nPkS8ztC4QibXMVNZvY023mqJzcjotR1g5MRetxOtm9ozJQcEakdCu5FpO4c9nqIlTicKJM1jE5FOdjvxmkv7ldkIa3krRLSShLpLBOXoowMPDxVuMlu42B/G2Mzs2Sf/ThmIoi5fqXoNarJGIN55SXo9RIyXXQ023ki38ljvhGvh6uxNBdvJopeYzaV63C01NCxxYx4PVyKpAjfSRa9bjyV4eTleEnriohUmoJ7Eak79650h4tvifnGtTh3E5mSOp6Uk1ZyYiZGImMW7RFeaNl4Yd8LYOU6zqwrb52D8LukPvJpjk3HGPYuXM9waMCDzaKk53BiptDhqPjUmGGvB4vS1j0+nUunGllBZyURkdWm4F5E6k5hOFFoqvgUmWA4SpPdYn9v8YGay2lnb35SZ7HpHcFwBE+TbdGpwoWWjaHbdqyhI5jXXsbMld8Tfq1kX/kbcHs4vfUQc+nF6xnam+3sKTFFJjQZpaPZzpML3BFYzsZWB09sbi0puA+GI2xosbOzq/h1RUQqTcG9iNQln9fDnbkMbxYxnChrDKHJCPt622h1lvbr0TeYm9T57q2Vp5WkMoZj01EODngWbaM5v2UjH/00zMYxwVdL2uNaM9cuw6lRrOc/SWhmjjanjad6Fu+7fdjrYfpukvDdlafIpDJZjhXZ4ej9fF4P795KcDmy8nUT6Szj09F7Q8dERKpNwb2I1KX9fW1FDyd658YcN2bTZU1zPNTvLjqt5OzVOLFkdtmBWT6vh+vxNO+0e2HwEcy3v7ouhlqZ114GLLLPfZyxqUi+nmHxQPheikwR3WtOXY4zu8QdgZUopNUU89qdzKdTaQKoiNQKBfciUpdcTjt7e9uKSu8IhiPYrVyAXqr2Fge7u11FBYjByQgtjtyU1qUczH9wCIWjWM99HKbehffeLnmva8Gk05jXvw5PDfFG2kUkmWVkkbqCgo2tDnZ2FZciEwxHcDltZU1m7nE38ciGZoJF1GoEwxHcTTb29DTeRGgRqU0K7kWkbh0ezF/pXsFwImMMwXCEp7a04W62l7Wuz+shfCfJ1J3lU3Ny3XkiDPW5aVqmO8/8lo0ceh6aWzDf/mpZe111Z47DnZvYnnuBYDiSr2dY+kMM5F67labIFDocHSihw9H7+bweLlyf5UY8tezXprOGsXwqUDlTiUVEKknBvYjUrflXupczeSfJTCS1bGrMShST3nHh+iy35zIcXuZqdoEv37JxKunAOvQ8ZuzbmNnaLazNfudr0LmR7J4hQuEoQ31tNDuWP/UU8xyeuxonkshU5rXLvw6jU8u/Z85eyaVTKSVHRGqJgnsRqVuFK91HJ5dPzQmGI1jA8ED5gdoml5OdXS0rSu84Go7gtFns71v+ajY82LLReu7jkExgRl8tb8OrxNy8BmcnsI58lHdup7hZRD1Dj7uJRzeuLEUmVLgj0Fd+cO9tb6K/vWlFHyqC4Xw61ZaVvXYiImtBwb2I1LXcle7kssOJQuEIT25uZUOroyLrjng9XLw5x9Xo4ukdJt+dZ29vGy7nylKBHmjZuG0HDGzP5bTXIPPaK4DBevZjBCcjOGxwoIh6hpEVpMhkjSEUjrK/r42WFdwRWI5lWfi8Hs5eyc07WEwmawiFc+lUK7kTISKyVvQbSUTq2kqGE81Ekrx7K1HR9IpC15bQ1OLrXryZ4Fo8XXQ6yb2WjdEUlu9D8N7bmJmpsvZbacYYTPAb8MTTsKmbYDjC0z1tuJtWXs9w7zlc4ur92/kOR+V0yVlo3ayBY0u8dm/l06kqua6ISCUouBeRuraSziuFf6vkhNFeTxPbOpuXbOcYDEewWXCwyFSgwj5D4QjWoefBsmFC3yxrvxV38U24fgVr5EO8dzv3QWSx6buL8XY0M9DeRGiJ1y6U73BUzB2B5Ty6sZnNLseSKUHBcASHzWKoXyk5IlJbFNyLSN3zDbqX7LwSCkd4dGMzPe6myq7r9XD+2iy3Z9OLrrunx0V7kd155rdstDo3wu69mNCrmGy2EtuuCDP6KjQ1Ye0fuVfPcGig+ADc5/Vw9mqcu3MPP4eFDkdPbynujsByLMtiZNDDyZkY8dTDqTmFdff1ulacTiUislYU3ItI3VsqReZGPMWF63Or0vHEN+jBsHDnlfCdBFN3kyWndfgG7+ejWyMfgpvX4O03ytxxZZh0CnPsNay9I1gtLkKTUXZ1t9LZUnw9w+HBXIrM2PTDz+H3bifyHY5W4bXzekhlDROXYg/923dvJbgaK2/YmYjIalFwLyJ1796V7smHA8RCPvdqBIiDHU30eZwLpgQV/m64hKvZcH+/o1NRrL0j0NxaO6k5ZycgFsEa+SDTd5N8706i5Od3+4ZmutucC6Y3hcLRfIejyqXkFDzR1UpHi52jC6wbnMylU5Uz7ExEZLUouBeRhuDzenhzgc4roXCEgfYmvB3NFV/TsixGvB5OX44RTT6Y3hEKR9jZ1coml7OkYxfy0YOTEazmZqz9Psz465jk8oOzVpsJvQqeDnhy7718+VKvcue617g5eTn+UIpMMN/hqLNCHY7ms9ssRgY8jF+Kksw8mO4UDEfY0+2ivYQ7ESIiq03BvYg0hIWGE92dS3P2anxVO574vB4yBo7NW/dKNMnFm4myhy6NzMtHt3wfgtl4biJsFZl4DHNqDOvgc1gOB8FwhMc2tbC5rbQPMZBLQUpnDcen76fIzESSvHc7UXSRbjFGvG7m0oaTM/fXLaRTKSVHRGqVgnsRaQgLDScam46SNaxqgLhjUwubXI4H1i2kApUbIBZaNo5NR2HnHvB0YI6/XtYxy2VOBCGdwhr+ANdiKd6+UX49w86uVja8L0WmkKYzUoGhY4t5qqeNNqftga45oVXorCQiUkkK7kWkISw0nCgUjtDd5uCRDZVPySmw5VNzTszEmEvn0juC4QjbNzTT6ymvO8+jG5vpbnPkWmLa7FhDRzCnj2ESc5XYeknM8dehqwe2P85ovoC53Dsjhedw4lKUxLzn8NGNLXS7S78jsByn3eJgv5tjUxHSWZNfN8rOrpaS06lERFabgnsRaRjzhxPFUxlOzMQZ8XqwLGuV13WTzBgmLkW5OZvmzWuzFUkFsu59cMjlo1sHnoVkAnO6Oqk5JhaF86ewhg5jWRbBcJTBjtwdk3L5Bj0kMoYTMzGux1O8dWOu7LSmlRgZ9BBJZjl3Nc7VaIqLN+c0uEpEapqCexFpGPOHE41Px0hnzZoEars253rZB8NRRsMRDJXrzuPz5vLRx6dj8NiT0LEBc/y1ihy7WObUGGTSWENHuDOX5o2r8Yrlpu/uduFpshGcjDBa6HC0iulUBft722i2WwQnI/daqSrfXkRqmUr9RaRhFIYTfeWt22SNobPFzs6u1lVf126zGB5w8/pkhBvxFH2eJrwdlRmYtbOrlc4WO8FwhOe2tWPtP4x57WXM3CxWy+r/v81nJo7Cxi7Y9hijF+/k6hkqFAg7bBaHBjyEwhGuxFJ4O5oYaF+9dKqCZoeN/X1uQlNRtridFUmnEhFZTbpyLyINpTCcaPxSjOEBD3bb6qbkzF83nspy7uosPq+7YqlAuQ8OuZaNiXQ2l5qTSmJOH6vI8VfKzMbh3ATW/iNYlkUoHKEnHwxXis/rIZbKcr5CaU0rX9fNrdk056/N6qq9iNQ8Bfci0lAKw4lgbdI6Cp7e4sLltK3Kur5BT65l4+UY7HgSOjaueWqOOX0M0mmsocPEkhlOXY7hq3A9wzO9Lloc+edwDYPsA/OGVSnfXkRqnYJ7EWkodpvFc1vb6Wyxs6fbtWbrOu02Dg966PU42bGxpaLH3tPtoq3Jlu+aY8M6cATOjGPm4hVdZylm/HXo3AiP7OT4dJR0tvKBcJPdxpFBDwPtTRW9I7CctiY7Pq+HzhY7gxVKpxIRWS3KuReRhvOT+zbzI3s24bSvTUpOwc8e7CGVMRXvzlNo2Tg2FSWdNdgPHMF8/W8xJ8ewRj5Y0bUWYuZm4ewE1nMvYNlyfeE3tDp4vKuyH2IA/tWhHlLZyj+Hy/nlI72AtebriogUS1fuRaThOO022lvW/tpGk91GW5N9VY592Oshmsxy9kocHnkCOjdhxo+uylrvZ86MQyqJNXSYRDrLxKUoIwNubKsQCDvtNlzO1XkOl1t3rT8MioiUQsG9iEgd2Jtv2XgvNWfoMJxdo9Sc8dehvRN2PMmJmRiJjFnTegYREblPwb2ISB1odtgY6ncTCkfIGoO1/zCkU5hTq9s1xyQSmDPHsfb7sGy5lpyeJhu717CeQURE7iv5vrTf7/cCfwFsAbLA5wOBwOcqtTERESmOz+vh6GSEC9dmeaLQNWfiKAx/YPUWPTcOyQTW/sOkMoZj01GGBzw41qjFqIiIPKicK/dp4JcDgcCTwAjwc36/f1dltiUiIsU60N+Gw2YRLKTm7Pflu+bMrtqaZvwouNvh8T2cvRonlszi87qX/0YREVkVJQf3gUBgJhAITOT/OwKcB/ortTERESmOy2nnmS0uguEoxphcS8xUEnPm+KqsZ1JJzKljWPtGsOx2gpMRWhwWe3vbVmU9ERFZXkXaRfj9/m3APmB0gX/7LPBZgEAgQFdXVyWWlDI5HA69FnKP3g/144VdaX7zlXe4ZVp5bPg5rnduxHnmGJ2f/KEVH2Ol74e5se9wJzFLx4c/iWPjJsamL3J4+yb6errL+V+QGqPfD1Kg98L6UHZw7/f73cAXgV8MBAJ33//vgUDg88Dn8380169fL3dJqYCuri70WkiB3g/1Y1cH2Cz48pkwG5/ZjNk7QuLoK1ybnsJqXlnf+ZW+H7Lf/Aq43NzdspU33gxzazbFUE+T3kt1Rr8fpEDvhdrR19e36L+V1S3H7/c7yQX2LwYCgS+VcywRESlfe4uD3d0uguEIQC41J5mECqfmmHQKc2oMa+8wlsNBMBzBabPY36eUHBGRaio5uPf7/Rbwp8D5QCDwO5XbkoiIlMPn9RC+k2TqTgIe2wWeDszx1yu7yPnTMBvDGjqMMYbQZIS9vW1VGTAlIiL3lXPl/gjwY8CH/X7/yfzj+yq0LxERKdFwvltNrmuOHWu/D3PmOCaRqNgaZvx1aHXBk3u5eDPBtXhaXXJERGpAyTn3gUDgNUCNjEVEakyXy8njm1oIhqP80z1dWENHMN/6Cpwdh6HDZR/fpNOYk6NYTx/EcjoJhm9js+DggKbSiohUmybUiojUIZ/Xw8Wbc1yNpuDxPbnUnPEKpea8dRZiEayhIwCEwhH29Lhob1ZKjohItSm4FxGpQ77B3FX00FQEy27H2jeCOX0Mkyw/NceMH4XmFti9j/CdBFN3k/i8umovIlILFNyLiNShXk8T2zqbCU7mu+YMHYHEXC41pwwmm8GcCGI9dQCrqfleV57hAeXbi4jUAgX3IiJ1yuf1cP7aLLdm07DzKXC35666l+Pt8xC5g5XP3Q+FI+zsamWTy1mBHYuISLkU3IuI1KkRrxsDjM5PzTlVXmqOGX8dmppgzxBXokku3kyoS46ISA1RcC8iUqe2djbT63ESDEeBQmrOLJw7UdLxTDaDmQjC7v1YLa2E8sdVvr2ISO1QcC8iUqcsy8Ln9XDmcoxoIpNLzWnzlD7Q6sJZuHMT26HngVwf/e0bmtniaargrkVEpBwK7kVE6pjP6yFj4Nh0FMvhyHfNGcOkkkUfy4x+C1pa4emD3JxN8+a1WV21FxGpMQruRUTq2I5NLWxyOe51tbGGDsNc8ak5JpXETBzF2ufDampmNBzBoJQcEZFao+BeRKSO2SyLEa+HEzMx5tJZeOIZcLmLH2h1+jjMxrGGPwDkuuT0eZrwdiglR0Sklii4FxGpcz6vm2TGMH6pkJozjDlVXGpOduxb0N4JTzxNJJHhzJU4Pq8by7JWb+MiIlI0BfciInVu12YX7c12QpP5rjmHnofZOObk6Iq+38SicPoY1sHnsOx2jk1HyZj7U3BFRKR2KLgXEalzdpvFoQE3x6ajpDL51JxN3ZjvfG1F329Cr0I6jXX4w0AuJWeTy8GOjS2ruGsRESmFgnsRkQbg83qYTWc5dTmOZbORPPIxvhDfTPTSzJLfZ4whHBoju3UH1uCjzKaynJiJ4fN6lJIjIlKDFNyLiDSAZ7a4cDlt97rmBLcd4QvbX+CV184u+X3hcxf4ha3/jJf3/2MAJmaiJDOGw+qSIyJSkxTci4g0AKfdxoF+N2NTUTJZQ+hm7u+P3rYwmcyi33d04h2MZeOoow+A4GSEjmY7T2xuXYtti4hIkRTci4g0CJ/Xzd1EholLMU7MxHDZDBfaBrg2Glrw603kLqFZFwDnrie4Hk9xbDrGsNeN3aaUHBGRWqTgXkSkQezvc9Nkt/iT8SskM4afHOoBIHj8AsaYh75+5puv8K67jw/02Mka+OPjV5hLZzW4SkSkhim4FxFpEC0OG/t627gcTdHRbOejOzaw1ZHkf246zO03zj3wtdlkgsC7KQB+dGQr3W1OQuEoLqeNp3raqrF9ERFZAQX3IiINpHDV/dBALrXmme1dAPzS+IMDrb728hjf7HoGgB53EwcH3ADs7nbhtCslR0SkVim4FxFpIMNeN09vcfGJxzYA8KldueD+pt1F8s3c1XuTmGP0e3cB+JmhbgCezQ+s+tAj7Wu9ZRERKYKCexGRBuJy2vmNjwyyY1NuAFWPu4n/eCSXez/xlW9gjOHG3/w159xePtFt+IEnNgKwq9vFn/3wDo4MKrgXEallCu5FRBrcXm8nAL+5+WP89f/9Nj94aTsJexO+PYMPfN2GVkcVdiciIsVQcC8i0uCcdouBdicAL8723Pv7PT2uam1JRERKpOBeRET4jY9uxWW//+ffemEQh3rZi4isO7rHKiIibGx18OKP7GTiUpRnn/AyF7ld7S2JiEgJdOVeREQAsFkWB/o9uJt13UdEZL1ScC8iIiIiUicU3IuIiIiI1AkF9yIiIiIidULBvYiIiIhInVBwLyIiIiJSJxTci4iIiIjUCQX3IiIiIiJ1QsG9iIiIiEidUHAvIiIiIlInFNyLiIiIiNQJBfciIiIiInVCwb2IiIiISJ1QcC8iIiIiUicU3IuIiIiI1AkF9yIiIiIidcIyxqzlemu6mIiIiIhInbIW+su1vnJv6VEbD7/fP17tPehROw+9H/SY/9D7QY/5D70f9Cg89F6ouceClJYjIiIiIlInFNyLiIiIiNQJBfeN6/PV3oDUFL0fZD69H2Q+vR+kQO+FdWCtC2pFRERERGSV6Mq9iIiIiEidUHAvIiIiIlInHNXegFSf3+//FeC3gc2BQOB6tfcja8/v9/828ANAErgI/FQgELhd1U3JmvP7/Z8APgfYgT8JBAK/VeUtSZX4/X4v8BfAFiALfD4QCHyuuruSavP7/XbgODAdCAQ+Ve39yMJ05b7B5X+BfwyYrPZepKpeBvYEAoGngbeAf1/l/cgay5+0fx/4JLAL+Od+v39XdXclVZQGfjkQCDwJjAA/p/eDAL8AnK/2JmRpCu7ld4FfRdODG1ogEPhaIBBI5/8YAgaquR+pikPAO4FA4LuBQCAJ/BXwg1Xek1RJIBCYCQQCE/n/jpAL6PqruyupJr/fPwB8P/An1d6LLE3BfQPz+/2fJndr7VS19yI15aeBL1d7E7Lm+oHwvD9PoWBOAL/fvw3YB4xWeStSXf+d3MXAbJX3IctQzn2d8/v9r5DLmXy/XwP+A/DC2u5IqmWp90IgEHgp/zW/Ru52/ItruTepCQuNMtcdvQbn9/vdwBeBXwwEAnervR+pDr/f/yngaiAQGPf7/R+s9n5kaQru61wgEPjoQn/v9/ufArYDp/x+P+TSMCb8fv+hQCBweQ23KGtksfdCgd/v/wngU8BHAoGAgrrGMwV45/15ALhUpb1IDfD7/U5ygf2LgUDgS9Xej1TVEeDTfr//+4AWoN3v9/+vQCDwL6q8L1mAhlgJAH6//z3ggLrlNKZ8l5TfAT4QCASuVXs/svb8fr+DXDH1R4Bp4BjwmUAgcK6qG5Oq8Pv9FvDnwM1AIPCLVd6O1JD8lftfUbec2qWcexEB+D3AA7zs9/tP+v3+P6z2hmRt5Quq/zXwVXLFkwEF9g3tCPBjwIfzvxNO5q/aikiN05V7EREREZE6oSv3IiIiIiJ1QsG9iIiIiEidUHAvIiIiIlInFNyLiIiIiNQJBfciIiIiInVCwb2IiIiISJ1QcC8iIiIiUif+P7navtZJ12/aAAAAAElFTkSuQmCC"/>
          <p:cNvSpPr>
            <a:spLocks noChangeAspect="1" noChangeArrowheads="1"/>
          </p:cNvSpPr>
          <p:nvPr/>
        </p:nvSpPr>
        <p:spPr bwMode="auto">
          <a:xfrm>
            <a:off x="3255666" y="1034538"/>
            <a:ext cx="2401556" cy="240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3408" y="716165"/>
                <a:ext cx="43061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4.5732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600" i="1">
                        <a:latin typeface="Cambria Math" panose="02040503050406030204" pitchFamily="18" charset="0"/>
                      </a:rPr>
                      <m:t>−5.1540</m:t>
                    </m:r>
                  </m:oMath>
                </a14:m>
                <a:r>
                  <a:rPr lang="en-US" sz="1600" dirty="0" smtClean="0"/>
                  <a:t>x + 1.5</a:t>
                </a:r>
                <a:endParaRPr lang="ru-RU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8" y="716165"/>
                <a:ext cx="4306184" cy="338554"/>
              </a:xfrm>
              <a:prstGeom prst="rect">
                <a:avLst/>
              </a:prstGeom>
              <a:blipFill rotWithShape="0"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351" y="571235"/>
            <a:ext cx="3341319" cy="18328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75" y="1306583"/>
            <a:ext cx="3627455" cy="5431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2551" y="2498734"/>
            <a:ext cx="6235120" cy="23134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242" y="2349980"/>
            <a:ext cx="18443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 </a:t>
            </a:r>
            <a:r>
              <a:rPr lang="en-US" sz="1400" dirty="0" smtClean="0"/>
              <a:t>Excel </a:t>
            </a:r>
            <a:r>
              <a:rPr lang="ru-RU" sz="1400" dirty="0" smtClean="0"/>
              <a:t>получили похожие результаты:</a:t>
            </a:r>
          </a:p>
          <a:p>
            <a:r>
              <a:rPr lang="en-US" sz="1400" dirty="0" smtClean="0"/>
              <a:t>Min dot = 6.691</a:t>
            </a:r>
          </a:p>
          <a:p>
            <a:r>
              <a:rPr lang="en-US" sz="1400" dirty="0" smtClean="0"/>
              <a:t>f(</a:t>
            </a:r>
            <a:r>
              <a:rPr lang="en-US" sz="1400" dirty="0" err="1" smtClean="0"/>
              <a:t>min_dot</a:t>
            </a:r>
            <a:r>
              <a:rPr lang="en-US" sz="1400" dirty="0" smtClean="0"/>
              <a:t>) = -29,565.</a:t>
            </a:r>
          </a:p>
          <a:p>
            <a:endParaRPr lang="en-US" sz="1400" dirty="0"/>
          </a:p>
          <a:p>
            <a:r>
              <a:rPr lang="ru-RU" sz="1400" dirty="0" smtClean="0"/>
              <a:t>Но при этом</a:t>
            </a:r>
            <a:r>
              <a:rPr lang="en-US" sz="1400" dirty="0" smtClean="0"/>
              <a:t> </a:t>
            </a:r>
            <a:r>
              <a:rPr lang="ru-RU" sz="1400" dirty="0" smtClean="0"/>
              <a:t>для данной функции дольше работает </a:t>
            </a:r>
            <a:r>
              <a:rPr lang="en-US" sz="1400" dirty="0" smtClean="0"/>
              <a:t>Excel</a:t>
            </a:r>
            <a:r>
              <a:rPr lang="ru-RU" sz="1400" dirty="0"/>
              <a:t> </a:t>
            </a:r>
            <a:r>
              <a:rPr lang="ru-RU" sz="1400" dirty="0" smtClean="0"/>
              <a:t>(38-39 с.)</a:t>
            </a:r>
            <a:r>
              <a:rPr lang="en-US" sz="1400" dirty="0" smtClean="0"/>
              <a:t>, </a:t>
            </a:r>
            <a:r>
              <a:rPr lang="ru-RU" sz="1400" dirty="0" smtClean="0"/>
              <a:t>в то время как программа на </a:t>
            </a:r>
            <a:r>
              <a:rPr lang="en-US" sz="1400" dirty="0" smtClean="0"/>
              <a:t>Python – </a:t>
            </a:r>
            <a:r>
              <a:rPr lang="ru-RU" sz="1400" dirty="0" smtClean="0"/>
              <a:t>2 с.</a:t>
            </a:r>
          </a:p>
        </p:txBody>
      </p:sp>
    </p:spTree>
    <p:extLst>
      <p:ext uri="{BB962C8B-B14F-4D97-AF65-F5344CB8AC3E}">
        <p14:creationId xmlns:p14="http://schemas.microsoft.com/office/powerpoint/2010/main" val="73001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589" y="61604"/>
            <a:ext cx="1467059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00000"/>
                </a:solidFill>
              </a:rPr>
              <a:t>Вывод</a:t>
            </a:r>
            <a:endParaRPr lang="en-US" sz="2500" b="1" dirty="0">
              <a:solidFill>
                <a:srgbClr val="00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53A38F7F-0C84-441F-A3C0-BC06B513898C}"/>
              </a:ext>
            </a:extLst>
          </p:cNvPr>
          <p:cNvSpPr txBox="1">
            <a:spLocks/>
          </p:cNvSpPr>
          <p:nvPr/>
        </p:nvSpPr>
        <p:spPr>
          <a:xfrm>
            <a:off x="94308" y="1306286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i="1" dirty="0" smtClean="0">
                <a:solidFill>
                  <a:srgbClr val="000000"/>
                </a:solidFill>
              </a:rPr>
              <a:t>Метод</a:t>
            </a:r>
            <a:r>
              <a:rPr lang="ru-RU" sz="1900" dirty="0" smtClean="0">
                <a:solidFill>
                  <a:srgbClr val="000000"/>
                </a:solidFill>
              </a:rPr>
              <a:t> </a:t>
            </a:r>
            <a:r>
              <a:rPr lang="ru-RU" sz="1800" i="1" dirty="0" err="1">
                <a:solidFill>
                  <a:srgbClr val="000000"/>
                </a:solidFill>
              </a:rPr>
              <a:t>Пиявского</a:t>
            </a:r>
            <a:r>
              <a:rPr lang="ru-RU" sz="1800" i="1" dirty="0">
                <a:solidFill>
                  <a:srgbClr val="000000"/>
                </a:solidFill>
              </a:rPr>
              <a:t> </a:t>
            </a:r>
            <a:r>
              <a:rPr lang="ru-RU" sz="1800" dirty="0">
                <a:solidFill>
                  <a:srgbClr val="000000"/>
                </a:solidFill>
              </a:rPr>
              <a:t>используется для поиска глобального экстремума, в то время как большинство методов оптимизации функции одной переменной позволяют найти лишь один из локальных минимумов</a:t>
            </a:r>
            <a:r>
              <a:rPr lang="ru-RU" sz="18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ru-RU" sz="1800" dirty="0" smtClean="0">
                <a:solidFill>
                  <a:srgbClr val="000000"/>
                </a:solidFill>
              </a:rPr>
              <a:t>В </a:t>
            </a:r>
            <a:r>
              <a:rPr lang="ru-RU" sz="1800" dirty="0">
                <a:solidFill>
                  <a:srgbClr val="000000"/>
                </a:solidFill>
              </a:rPr>
              <a:t>данной работе была построена программа, которая выполняет требуемую оптимизацию конкретной функции с небольшой </a:t>
            </a:r>
            <a:r>
              <a:rPr lang="ru-RU" sz="1800" dirty="0" smtClean="0">
                <a:solidFill>
                  <a:srgbClr val="000000"/>
                </a:solidFill>
              </a:rPr>
              <a:t>погрешностью</a:t>
            </a:r>
            <a:r>
              <a:rPr lang="en-US" sz="1800" dirty="0" smtClean="0">
                <a:solidFill>
                  <a:srgbClr val="000000"/>
                </a:solidFill>
              </a:rPr>
              <a:t> (</a:t>
            </a:r>
            <a:r>
              <a:rPr lang="ru-RU" sz="1800" dirty="0" smtClean="0">
                <a:solidFill>
                  <a:srgbClr val="000000"/>
                </a:solidFill>
              </a:rPr>
              <a:t>немного разные результаты по сравнению с </a:t>
            </a:r>
            <a:r>
              <a:rPr lang="en-US" sz="1800" dirty="0" smtClean="0">
                <a:solidFill>
                  <a:srgbClr val="000000"/>
                </a:solidFill>
              </a:rPr>
              <a:t>Excel)</a:t>
            </a:r>
            <a:r>
              <a:rPr lang="ru-RU" sz="1800" dirty="0" smtClean="0">
                <a:solidFill>
                  <a:srgbClr val="000000"/>
                </a:solidFill>
              </a:rPr>
              <a:t>.</a:t>
            </a:r>
            <a:endParaRPr lang="ru-RU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sz="1800" dirty="0" smtClean="0">
              <a:solidFill>
                <a:srgbClr val="000000"/>
              </a:solidFill>
            </a:endParaRPr>
          </a:p>
          <a:p>
            <a:endParaRPr lang="ru-RU" sz="19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24900" y="4774168"/>
            <a:ext cx="41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9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829277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7904</TotalTime>
  <Words>261</Words>
  <Application>Microsoft Office PowerPoint</Application>
  <PresentationFormat>Экран (16:9)</PresentationFormat>
  <Paragraphs>89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OpenSans</vt:lpstr>
      <vt:lpstr>Cover</vt:lpstr>
      <vt:lpstr>1_Cover</vt:lpstr>
      <vt:lpstr>Программная реализация  решения одномерной задачи поиска глобального экстремума методом Пиявского</vt:lpstr>
      <vt:lpstr>Цель работы</vt:lpstr>
      <vt:lpstr>Постановка задачи</vt:lpstr>
      <vt:lpstr> Основной код реализации алгоритма метода Пиявского</vt:lpstr>
      <vt:lpstr>Презентация PowerPoint</vt:lpstr>
      <vt:lpstr>Презентация PowerPoint</vt:lpstr>
      <vt:lpstr>Тестирование программы</vt:lpstr>
      <vt:lpstr>Результаты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Учетная запись Майкрософт</cp:lastModifiedBy>
  <cp:revision>162</cp:revision>
  <dcterms:created xsi:type="dcterms:W3CDTF">2014-06-27T12:30:22Z</dcterms:created>
  <dcterms:modified xsi:type="dcterms:W3CDTF">2021-10-03T20:37:05Z</dcterms:modified>
</cp:coreProperties>
</file>