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65" r:id="rId3"/>
    <p:sldId id="270" r:id="rId4"/>
    <p:sldId id="340" r:id="rId5"/>
    <p:sldId id="347" r:id="rId6"/>
    <p:sldId id="341" r:id="rId7"/>
    <p:sldId id="348" r:id="rId8"/>
    <p:sldId id="349" r:id="rId9"/>
    <p:sldId id="34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79E"/>
    <a:srgbClr val="003A69"/>
    <a:srgbClr val="FFFFFF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2891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26" y="7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7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9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xmlns="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351035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579E"/>
                </a:solidFill>
              </a:rPr>
              <a:t>Решение </a:t>
            </a:r>
            <a:r>
              <a:rPr lang="ru-RU" sz="2000" b="1" dirty="0" smtClean="0">
                <a:solidFill>
                  <a:srgbClr val="00579E"/>
                </a:solidFill>
              </a:rPr>
              <a:t>задач многокритериальной оптимизации</a:t>
            </a:r>
            <a:endParaRPr lang="ru-RU" sz="2000" b="1" spc="-1" dirty="0">
              <a:solidFill>
                <a:srgbClr val="00579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Потапова Ивана Алексеевича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xmlns="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7464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</a:t>
            </a:r>
            <a:r>
              <a:rPr lang="ru-RU" sz="2000" b="0" dirty="0" smtClean="0">
                <a:solidFill>
                  <a:schemeClr val="bg1"/>
                </a:solidFill>
              </a:rPr>
              <a:t>№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</a:rPr>
              <a:t>5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xmlns="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 smtClean="0">
                <a:solidFill>
                  <a:schemeClr val="bg1"/>
                </a:solidFill>
              </a:rPr>
              <a:t>J42</a:t>
            </a:r>
            <a:r>
              <a:rPr lang="ru-RU" sz="2000" b="0" dirty="0" smtClean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B5523EB-5418-4A6F-B4FE-0044261F18A3}"/>
              </a:ext>
            </a:extLst>
          </p:cNvPr>
          <p:cNvSpPr txBox="1"/>
          <p:nvPr/>
        </p:nvSpPr>
        <p:spPr>
          <a:xfrm>
            <a:off x="894145" y="3549846"/>
            <a:ext cx="75568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/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sz="1600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Цель работы и постановка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48A973AF-57A9-4C50-9A15-F4BD40663BD0}"/>
              </a:ext>
            </a:extLst>
          </p:cNvPr>
          <p:cNvSpPr txBox="1">
            <a:spLocks/>
          </p:cNvSpPr>
          <p:nvPr/>
        </p:nvSpPr>
        <p:spPr>
          <a:xfrm>
            <a:off x="73760" y="949983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>
                <a:solidFill>
                  <a:srgbClr val="00579E"/>
                </a:solidFill>
              </a:rPr>
              <a:t>Целью </a:t>
            </a:r>
            <a:r>
              <a:rPr lang="ru-RU" sz="1900" dirty="0" smtClean="0">
                <a:solidFill>
                  <a:srgbClr val="000000"/>
                </a:solidFill>
              </a:rPr>
              <a:t>освоить способы решения задач на основе перевода части критериев в ограничения.</a:t>
            </a:r>
            <a:endParaRPr lang="ru-RU" sz="1900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24F04B9-E03C-4B72-8BC4-E5E800850209}"/>
              </a:ext>
            </a:extLst>
          </p:cNvPr>
          <p:cNvSpPr txBox="1">
            <a:spLocks/>
          </p:cNvSpPr>
          <p:nvPr/>
        </p:nvSpPr>
        <p:spPr>
          <a:xfrm>
            <a:off x="94308" y="1662168"/>
            <a:ext cx="6578430" cy="78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579E"/>
                </a:solidFill>
              </a:rPr>
              <a:t>Постановка задачи</a:t>
            </a:r>
            <a:endParaRPr lang="en-US" sz="2400" b="1" dirty="0">
              <a:solidFill>
                <a:srgbClr val="00579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62EDAD4-6AE3-487B-B5BD-D6467CCCDC45}"/>
              </a:ext>
            </a:extLst>
          </p:cNvPr>
          <p:cNvSpPr txBox="1">
            <a:spLocks/>
          </p:cNvSpPr>
          <p:nvPr/>
        </p:nvSpPr>
        <p:spPr>
          <a:xfrm>
            <a:off x="104582" y="2445922"/>
            <a:ext cx="8535890" cy="1632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Разработка на языке программирования высокого уровня (</a:t>
            </a:r>
            <a:r>
              <a:rPr lang="ru-RU" sz="2000" dirty="0" err="1">
                <a:solidFill>
                  <a:srgbClr val="000000"/>
                </a:solidFill>
              </a:rPr>
              <a:t>Python</a:t>
            </a:r>
            <a:r>
              <a:rPr lang="ru-RU" sz="2000" dirty="0">
                <a:solidFill>
                  <a:srgbClr val="000000"/>
                </a:solidFill>
              </a:rPr>
              <a:t>) </a:t>
            </a:r>
            <a:r>
              <a:rPr lang="ru-RU" sz="2000" dirty="0" smtClean="0">
                <a:solidFill>
                  <a:srgbClr val="000000"/>
                </a:solidFill>
              </a:rPr>
              <a:t>программу </a:t>
            </a:r>
            <a:r>
              <a:rPr lang="ru-RU" sz="2000" dirty="0">
                <a:solidFill>
                  <a:srgbClr val="000000"/>
                </a:solidFill>
              </a:rPr>
              <a:t>для ЭВМ</a:t>
            </a:r>
            <a:r>
              <a:rPr lang="ru-RU" sz="2000" dirty="0" smtClean="0">
                <a:solidFill>
                  <a:srgbClr val="000000"/>
                </a:solidFill>
              </a:rPr>
              <a:t>, которая решает </a:t>
            </a:r>
            <a:r>
              <a:rPr lang="ru-RU" sz="2000" dirty="0" smtClean="0">
                <a:solidFill>
                  <a:srgbClr val="000000"/>
                </a:solidFill>
              </a:rPr>
              <a:t>задачу многокритериальной оптимизации методом главного критерия, методом последовательных уступок.</a:t>
            </a:r>
            <a:endParaRPr lang="ru-RU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 smtClean="0">
                <a:solidFill>
                  <a:srgbClr val="0230AC"/>
                </a:solidFill>
              </a:rPr>
              <a:t>Алгоритм метода главного критерия</a:t>
            </a:r>
            <a:endParaRPr lang="en-US" sz="2500" b="1" dirty="0">
              <a:solidFill>
                <a:srgbClr val="0230A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6D020BA-2777-45DF-873F-47F8AD756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616140"/>
                <a:ext cx="8919722" cy="396582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</a:t>
                </a:r>
                <a:r>
                  <a:rPr lang="en-US" sz="12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main_criteria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():</a:t>
                </a:r>
                <a:endParaRPr lang="en-US" sz="125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 of target functions and direction(min or max),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a_df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 of constraints,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 parts of constraints,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b_not_main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constraints for not main functions,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low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up: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lower and upper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bounds</a:t>
                </a:r>
                <a:r>
                  <a:rPr lang="ru-RU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 variables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idx_main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index of main criteria in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</a:t>
                </a:r>
                <a:endParaRPr lang="ru-RU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optimal variables and main function value</a:t>
                </a:r>
              </a:p>
              <a:p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f_idx_to_constraint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list of </a:t>
                </a:r>
                <a:r>
                  <a:rPr lang="en-US" sz="12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c_df’s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indices except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idx_main</a:t>
                </a:r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var_xs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variables which are received from </a:t>
                </a:r>
                <a:r>
                  <a:rPr lang="en-US" sz="12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c_df’s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columns</a:t>
                </a:r>
              </a:p>
              <a:p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objective function</a:t>
                </a: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25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indices of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5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var_xs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+=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idx_main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</a:t>
                </a:r>
              </a:p>
              <a:p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2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f_idx_to_constraint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				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# constraints by not main functions</a:t>
                </a:r>
                <a:endParaRPr lang="en-US" sz="125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var_xs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new_const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+= 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c_df[i</a:t>
                </a:r>
                <a:r>
                  <a:rPr lang="nn-NO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r>
                  <a:rPr lang="nn-NO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nn-NO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𝐽</m:t>
                        </m:r>
                      </m:sub>
                    </m:sSub>
                  </m:oMath>
                </a14:m>
                <a:endParaRPr lang="nn-NO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nn-NO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nn-NO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nn-NO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direction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of 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c_df[i] </a:t>
                </a:r>
                <a:r>
                  <a:rPr lang="nn-NO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equals 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‘max’ than:</a:t>
                </a:r>
              </a:p>
              <a:p>
                <a:r>
                  <a:rPr lang="nn-NO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new_const &gt;= b_not_main[i]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</a:t>
                </a:r>
              </a:p>
              <a:p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Add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n-NO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new_const 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 </a:t>
                </a:r>
                <a:r>
                  <a:rPr lang="nn-NO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b_not_main[i] 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</a:t>
                </a:r>
              </a:p>
              <a:p>
                <a:endParaRPr lang="en-US" sz="1250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25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𝒋</m:t>
                    </m:r>
                  </m:oMath>
                </a14:m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indices of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a_df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				# other constraints</a:t>
                </a:r>
              </a:p>
              <a:p>
                <a:r>
                  <a:rPr lang="en-US" sz="1250" b="1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var_xs</a:t>
                </a:r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cur_const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+=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a_df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j,i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Add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cur_const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bs[j]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 </a:t>
                </a:r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50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cur_bf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model.solve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model.variables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cur_bf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D020BA-2777-45DF-873F-47F8AD75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6140"/>
                <a:ext cx="8919722" cy="3965824"/>
              </a:xfrm>
              <a:prstGeom prst="rect">
                <a:avLst/>
              </a:prstGeom>
              <a:blipFill rotWithShape="0">
                <a:blip r:embed="rId3"/>
                <a:stretch>
                  <a:fillRect t="-2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200" b="1" dirty="0" smtClean="0">
                <a:solidFill>
                  <a:srgbClr val="0230AC"/>
                </a:solidFill>
              </a:rPr>
              <a:t>Алгоритм метода </a:t>
            </a:r>
            <a:r>
              <a:rPr lang="ru-RU" sz="2200" b="1" dirty="0" smtClean="0">
                <a:solidFill>
                  <a:srgbClr val="0230AC"/>
                </a:solidFill>
              </a:rPr>
              <a:t>последовательных уступок</a:t>
            </a:r>
            <a:endParaRPr lang="en-US" sz="2200" b="1" dirty="0">
              <a:solidFill>
                <a:srgbClr val="0230A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6D020BA-2777-45DF-873F-47F8AD756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698333"/>
                <a:ext cx="8919722" cy="396582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</a:t>
                </a:r>
                <a:r>
                  <a:rPr lang="en-US" sz="125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multicriteria_task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25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25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a_df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25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25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rebate_coef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=0.1, low=0, up=100): :</a:t>
                </a:r>
                <a:endParaRPr lang="en-US" sz="125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 of target functions and direction(min or max),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a_df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 of constraints,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 parts of constraints,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rebate_coef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coefficients of rebate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low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up: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lower and upper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bounds</a:t>
                </a:r>
                <a:r>
                  <a:rPr lang="ru-RU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 variables</a:t>
                </a: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optimal variables and main function value</a:t>
                </a:r>
              </a:p>
              <a:p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var_xs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variables which are received from </a:t>
                </a:r>
                <a:r>
                  <a:rPr lang="en-US" sz="12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c_df’s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columns</a:t>
                </a:r>
              </a:p>
              <a:p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is_not_First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  <a:p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objective function</a:t>
                </a: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indices of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</a:t>
                </a:r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12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var_xs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+=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idx_main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* </a:t>
                </a:r>
                <a14:m>
                  <m:oMath xmlns:m="http://schemas.openxmlformats.org/officeDocument/2006/math">
                    <m:r>
                      <a:rPr lang="en-US" sz="12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sz="1250" b="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model = Simplex()</a:t>
                </a:r>
              </a:p>
              <a:p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obj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</a:t>
                </a:r>
              </a:p>
              <a:p>
                <a:endParaRPr lang="en-US" sz="1250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is_not_First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equals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							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# constraints with rebates</a:t>
                </a:r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rebate 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rebate_coef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cur_bF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</a:t>
                </a:r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var_xs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new_const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+= 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c_df[i</a:t>
                </a:r>
                <a:r>
                  <a:rPr lang="nn-NO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r>
                  <a:rPr lang="nn-NO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nn-NO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𝐽</m:t>
                        </m:r>
                      </m:sub>
                    </m:sSub>
                  </m:oMath>
                </a14:m>
                <a:endParaRPr lang="nn-NO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nn-NO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nn-NO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nn-NO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direction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of 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c_df[i] </a:t>
                </a:r>
                <a:r>
                  <a:rPr lang="nn-NO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equals 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‘max’ than:</a:t>
                </a:r>
              </a:p>
              <a:p>
                <a:r>
                  <a:rPr lang="nn-NO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nn-NO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new_const </a:t>
                </a:r>
                <a:r>
                  <a:rPr lang="nn-NO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&gt;= cur_bF - rebate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</a:t>
                </a:r>
              </a:p>
              <a:p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Add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n-NO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new_const &lt;= cur_bF - rebate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</a:t>
                </a:r>
              </a:p>
              <a:p>
                <a:endParaRPr lang="en-US" sz="1250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</a:t>
                </a:r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125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𝒋</m:t>
                    </m:r>
                  </m:oMath>
                </a14:m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indices of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a_df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							# other constraints</a:t>
                </a:r>
              </a:p>
              <a:p>
                <a:r>
                  <a:rPr lang="en-US" sz="1250" b="1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2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var_xs</a:t>
                </a:r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cur_const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+=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a_df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j,i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Add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cur_const</a:t>
                </a:r>
                <a:r>
                  <a:rPr lang="nn-NO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bs[j] 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 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 </a:t>
                </a:r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50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cur_bf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model.solve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is_not_First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True</a:t>
                </a:r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model.variables</a:t>
                </a:r>
                <a:r>
                  <a:rPr lang="en-US" sz="12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2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cur_bf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D020BA-2777-45DF-873F-47F8AD75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8333"/>
                <a:ext cx="8919722" cy="3965824"/>
              </a:xfrm>
              <a:prstGeom prst="rect">
                <a:avLst/>
              </a:prstGeom>
              <a:blipFill rotWithShape="0">
                <a:blip r:embed="rId3"/>
                <a:stretch>
                  <a:fillRect t="-2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0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 smtClean="0">
                <a:solidFill>
                  <a:srgbClr val="0230AC"/>
                </a:solidFill>
              </a:rPr>
              <a:t>Задача</a:t>
            </a:r>
            <a:endParaRPr lang="en-US" sz="2500" b="1" dirty="0">
              <a:solidFill>
                <a:srgbClr val="0230A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2" y="874658"/>
            <a:ext cx="6780944" cy="40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267471" y="890373"/>
            <a:ext cx="2670937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Метод последовательных уступок</a:t>
            </a:r>
            <a:r>
              <a:rPr lang="ru-RU" sz="1600" b="1" dirty="0" smtClean="0">
                <a:solidFill>
                  <a:srgbClr val="000000"/>
                </a:solidFill>
              </a:rPr>
              <a:t>: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267470" y="3191869"/>
            <a:ext cx="8382850" cy="957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rgbClr val="000000"/>
                </a:solidFill>
              </a:rPr>
              <a:t>Получаются разные результаты, т.к. многое зависит от уступки, выбора главного критерия и ограничений для остальных целевых функций.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9" y="1219813"/>
            <a:ext cx="1294200" cy="7575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04" y="2465400"/>
            <a:ext cx="593635" cy="6784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267470" y="2139968"/>
            <a:ext cx="2670937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rgbClr val="000000"/>
                </a:solidFill>
              </a:rPr>
              <a:t>Значения для всех целевых функций</a:t>
            </a:r>
            <a:r>
              <a:rPr lang="ru-RU" sz="1600" dirty="0" smtClean="0">
                <a:solidFill>
                  <a:srgbClr val="000000"/>
                </a:solidFill>
              </a:rPr>
              <a:t>: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165" y="1201994"/>
            <a:ext cx="1857634" cy="68589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4079012" y="870556"/>
            <a:ext cx="2670937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 smtClean="0">
                <a:solidFill>
                  <a:srgbClr val="000000"/>
                </a:solidFill>
              </a:rPr>
              <a:t>Метод главного критерия</a:t>
            </a:r>
            <a:r>
              <a:rPr lang="ru-RU" sz="1200" b="1" dirty="0" smtClean="0">
                <a:solidFill>
                  <a:srgbClr val="000000"/>
                </a:solidFill>
              </a:rPr>
              <a:t>: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4079011" y="2091248"/>
            <a:ext cx="2670937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rgbClr val="000000"/>
                </a:solidFill>
              </a:rPr>
              <a:t>Значения для всех целевых функций</a:t>
            </a:r>
            <a:r>
              <a:rPr lang="ru-RU" sz="1600" dirty="0" smtClean="0">
                <a:solidFill>
                  <a:srgbClr val="000000"/>
                </a:solidFill>
              </a:rPr>
              <a:t>: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165" y="2521467"/>
            <a:ext cx="119079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9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 smtClean="0">
                <a:solidFill>
                  <a:srgbClr val="0230AC"/>
                </a:solidFill>
              </a:rPr>
              <a:t>Метод относительных критериев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267471" y="890373"/>
            <a:ext cx="2670937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Вывод: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3781232" y="1277622"/>
            <a:ext cx="4705222" cy="217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rgbClr val="000000"/>
                </a:solidFill>
              </a:rPr>
              <a:t>В данном случае для каждой целевой функции использовались коэффициенты важности. По очереди решались ЗЛП. В конце решалась ЗЛП, составленная из нормированных критериев (поделённых на собственное оптимальное значение), умноженных на коэффициенты важности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267470" y="2139968"/>
            <a:ext cx="2670937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rgbClr val="000000"/>
                </a:solidFill>
              </a:rPr>
              <a:t>Значения для всех целевых функций</a:t>
            </a:r>
            <a:r>
              <a:rPr lang="ru-RU" sz="1600" dirty="0" smtClean="0">
                <a:solidFill>
                  <a:srgbClr val="000000"/>
                </a:solidFill>
              </a:rPr>
              <a:t>: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4" y="1277622"/>
            <a:ext cx="1743318" cy="6668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04" y="2600280"/>
            <a:ext cx="42868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Вывод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1306286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16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Многокритериальная задача предполагает, что целевые функции должны быть каким-то образом упорядочены</a:t>
            </a:r>
            <a:r>
              <a:rPr lang="ru-RU" altLang="ru-RU" sz="16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ru-RU" altLang="ru-RU" sz="16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сгруппированы (по приоритету).</a:t>
            </a:r>
            <a:endParaRPr lang="ru-RU" sz="1600" dirty="0" smtClean="0">
              <a:solidFill>
                <a:srgbClr val="000000"/>
              </a:solidFill>
              <a:latin typeface="+mj-lt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+mj-lt"/>
              </a:rPr>
              <a:t>В качестве методов решения можно использовать метод последовательных уступок, метод относительных критериев, метод главного критерия. Сложность заключается лишь в подборе параметров для конкретной практической задачи.</a:t>
            </a:r>
            <a:endParaRPr lang="ru-RU" sz="1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030" name="Picture 6" descr="http://www.e-biblio.ru/book/bib/02_estestv_nauki/metod_optim_resheniy/sg.files/image06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100" y="0"/>
            <a:ext cx="7334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053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12011</TotalTime>
  <Words>402</Words>
  <Application>Microsoft Office PowerPoint</Application>
  <PresentationFormat>Экран (16:9)</PresentationFormat>
  <Paragraphs>101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OpenSans</vt:lpstr>
      <vt:lpstr>Times New Roman</vt:lpstr>
      <vt:lpstr>Cover</vt:lpstr>
      <vt:lpstr>1_Cover</vt:lpstr>
      <vt:lpstr>Факультет цифровых трансформаций</vt:lpstr>
      <vt:lpstr>Цель работы и постановка задачи</vt:lpstr>
      <vt:lpstr>Алгоритм метода главного критерия</vt:lpstr>
      <vt:lpstr>Алгоритм метода последовательных уступок</vt:lpstr>
      <vt:lpstr>Задача</vt:lpstr>
      <vt:lpstr>Демонстрация работы программы</vt:lpstr>
      <vt:lpstr>Метод относительных критериев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Учетная запись Майкрософт</cp:lastModifiedBy>
  <cp:revision>704</cp:revision>
  <dcterms:created xsi:type="dcterms:W3CDTF">2014-06-27T12:30:22Z</dcterms:created>
  <dcterms:modified xsi:type="dcterms:W3CDTF">2021-11-09T16:48:42Z</dcterms:modified>
</cp:coreProperties>
</file>