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04E65-7E96-4C1A-9EBE-43F3015C4ACD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571B5-A9D8-4FE4-8437-47DCC136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319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571B5-A9D8-4FE4-8437-47DCC13612A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355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0B065-E6FE-84F9-96C1-CA4551679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E386D6-8586-B7EB-132C-CC013B900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CD6B3-CB78-A5E6-2B37-43D9B0BA6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0244-E3FA-4657-ACE5-3D8C42A5AF87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76255-969E-0110-A3BE-DB17F8A0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26EBDC-1C8D-19FD-C12A-20DD4D2A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EE36-73FF-4FE7-8AC3-4B001C7E9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44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6A4BA-A02C-386C-6CC2-6B3CDFD9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0968CD-EC93-DE2E-DCF8-549BF74FD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03704-3741-C6B7-93FE-35A3B9D2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0244-E3FA-4657-ACE5-3D8C42A5AF87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867DB-B3AB-48E0-3E5A-56E983E5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323AEF-05D5-ADDB-1CB9-13C69D9F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EE36-73FF-4FE7-8AC3-4B001C7E9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6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985A0F-BF13-DA55-4F7D-C8FF5924E4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422EFB-FAE6-4DD1-FF29-D9A24D636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B4AF5-C6BA-5C8B-0E3D-11E62900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0244-E3FA-4657-ACE5-3D8C42A5AF87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1807A-D6E7-88A4-631F-53EF767B0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0772F6-7996-95BB-A2BB-1559E389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EE36-73FF-4FE7-8AC3-4B001C7E9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2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9DD42-7DCC-3156-66C0-49CC09FC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651A04-9404-8A72-0783-9B9D9774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7DAD8D-7840-87B8-7B0E-AB686D6F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0244-E3FA-4657-ACE5-3D8C42A5AF87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FA6736-5CF5-3995-DE92-055E7E0F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5E5487-2B4A-DEB7-DEB3-5A3D03A9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EE36-73FF-4FE7-8AC3-4B001C7E9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84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40453-E442-1EFE-C198-D14CEB771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76B71F-9FF1-488C-0DE8-261630AF9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2EB631-7557-E648-AFAF-00ABB6F3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0244-E3FA-4657-ACE5-3D8C42A5AF87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E232D-BBA1-6385-89DA-D1667647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58465-9E85-BD91-17BC-60D09DFB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EE36-73FF-4FE7-8AC3-4B001C7E9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84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0CA57-987C-C383-2AE9-170B8229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42A14-BD33-DA89-3A8B-D0D97090E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FC179C-F5CE-2345-A201-699BD74B8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5608B6-0B44-C739-46A9-23DBAB48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0244-E3FA-4657-ACE5-3D8C42A5AF87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55486E-1A39-C826-8859-A5F9C38B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7932A7-8EB0-4E87-CBD2-C37C408F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EE36-73FF-4FE7-8AC3-4B001C7E9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7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056DA-ECF9-13C3-DE6D-B2A9B01D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76F507-F945-028A-F717-661F172A4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B6308E-6FA1-11B2-B47A-05773ED41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D2A931-9938-75F4-8B4D-A680A9FA5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5EC244-D650-03BA-0435-81548A825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B59FD3-648D-074F-2DD2-9313C096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0244-E3FA-4657-ACE5-3D8C42A5AF87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4C8506-2019-EC6C-1EC7-777698FF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CC07EC-6D20-6EEE-EB05-F9ABC674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EE36-73FF-4FE7-8AC3-4B001C7E9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57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1975B-F007-1806-E69C-A3A616F9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5931A4-B3CB-F66B-943D-4261FE7BB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0244-E3FA-4657-ACE5-3D8C42A5AF87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2245FD-5C3D-F12B-4DAB-036299D6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3731FB-CD0F-8B20-2DD2-30B662D9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EE36-73FF-4FE7-8AC3-4B001C7E9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3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1DCD56-C56A-9441-C06A-362F4C24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0244-E3FA-4657-ACE5-3D8C42A5AF87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9EEB23-C955-7958-BF7B-B7674DE3F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4145EC-2DB8-877F-34F5-714E4CC2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EE36-73FF-4FE7-8AC3-4B001C7E9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05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AF0D4-7ABD-2680-06C4-1C49942C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03902-D2D5-48B4-5979-592D23020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3791D6-1506-0373-A140-4F1874BC8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ADC00A-D23C-FBDE-D306-312A56FC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0244-E3FA-4657-ACE5-3D8C42A5AF87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4A7B56-D9BC-6486-6216-E755A0D5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7AC14C-3761-C2B7-D65F-D3E43AE4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EE36-73FF-4FE7-8AC3-4B001C7E9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3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F1A18-5C2F-247D-5BE9-405A841F7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A5972A-3814-6DBB-6535-1EC717EC1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9943CC-5A28-4405-85C6-D67C32FEC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2A721F-C97A-0DDB-EF99-08B695B2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0244-E3FA-4657-ACE5-3D8C42A5AF87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DB3776-FEB6-3097-C2A4-1588448EC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125C95-DA17-95B2-FE87-65C6A311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EE36-73FF-4FE7-8AC3-4B001C7E9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27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A1EA91-CD56-5EE1-2719-7E6F1A90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A6B2D5-F944-FEC4-79BE-D8A79B18B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CB37A-0366-FE2B-B4AB-D74230F43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60244-E3FA-4657-ACE5-3D8C42A5AF87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C90F50-4405-92FE-2CB9-77B582ACA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BB2EDC-2578-6E0F-3265-879F926DA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BEE36-73FF-4FE7-8AC3-4B001C7E9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3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89CF22B-92C2-623E-BFC3-7C7D4F09CFEB}"/>
              </a:ext>
            </a:extLst>
          </p:cNvPr>
          <p:cNvSpPr txBox="1"/>
          <p:nvPr/>
        </p:nvSpPr>
        <p:spPr>
          <a:xfrm>
            <a:off x="472416" y="859305"/>
            <a:ext cx="7709058" cy="101566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The </a:t>
            </a:r>
            <a:r>
              <a:rPr lang="en-US" altLang="zh-CN" sz="2000" b="1" dirty="0"/>
              <a:t>paradox</a:t>
            </a:r>
            <a:r>
              <a:rPr lang="en-US" altLang="zh-CN" sz="2000" dirty="0"/>
              <a:t> is that every day we </a:t>
            </a:r>
            <a:r>
              <a:rPr lang="en-US" altLang="zh-CN" sz="2000" dirty="0">
                <a:highlight>
                  <a:srgbClr val="FFFF00"/>
                </a:highlight>
              </a:rPr>
              <a:t>get two sets of messages</a:t>
            </a:r>
            <a:r>
              <a:rPr lang="en-US" altLang="zh-CN" sz="2000" dirty="0"/>
              <a:t> at </a:t>
            </a:r>
            <a:r>
              <a:rPr lang="en-US" altLang="zh-CN" sz="2000" b="1" dirty="0">
                <a:highlight>
                  <a:srgbClr val="FFFF00"/>
                </a:highlight>
              </a:rPr>
              <a:t>odds</a:t>
            </a:r>
            <a:r>
              <a:rPr lang="en-US" altLang="zh-CN" sz="2000" dirty="0">
                <a:highlight>
                  <a:srgbClr val="FFFF00"/>
                </a:highlight>
              </a:rPr>
              <a:t> with each other</a:t>
            </a:r>
            <a:r>
              <a:rPr lang="en-US" altLang="zh-CN" sz="2000" dirty="0"/>
              <a:t>. One is the “</a:t>
            </a:r>
            <a:r>
              <a:rPr lang="en-US" altLang="zh-CN" sz="2000" dirty="0">
                <a:highlight>
                  <a:srgbClr val="FFFF00"/>
                </a:highlight>
              </a:rPr>
              <a:t>permissive</a:t>
            </a:r>
            <a:r>
              <a:rPr lang="en-US" altLang="zh-CN" sz="2000" dirty="0"/>
              <a:t>” </a:t>
            </a:r>
            <a:r>
              <a:rPr lang="en-US" altLang="zh-CN" sz="2000" b="1" dirty="0"/>
              <a:t>perspective</a:t>
            </a:r>
            <a:r>
              <a:rPr lang="en-US" altLang="zh-CN" sz="2000" dirty="0"/>
              <a:t>, “buy, spend, get it now , you need this”</a:t>
            </a:r>
            <a:endParaRPr lang="zh-CN" altLang="en-US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72B32A2-80B8-631A-10EF-587D1956A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517" y="333679"/>
            <a:ext cx="3091071" cy="16565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9855FC2-0E0F-2A78-FE27-7ABD562D9DDE}"/>
              </a:ext>
            </a:extLst>
          </p:cNvPr>
          <p:cNvSpPr txBox="1"/>
          <p:nvPr/>
        </p:nvSpPr>
        <p:spPr>
          <a:xfrm>
            <a:off x="3572227" y="159973"/>
            <a:ext cx="3752598" cy="461665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Paragraph 3           </a:t>
            </a:r>
            <a:r>
              <a:rPr lang="zh-CN" altLang="en-US" sz="2400" b="1" dirty="0"/>
              <a:t>吴明鹏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C4F3C1-91DC-59CC-AE91-FD9D4B4ACB78}"/>
              </a:ext>
            </a:extLst>
          </p:cNvPr>
          <p:cNvSpPr txBox="1"/>
          <p:nvPr/>
        </p:nvSpPr>
        <p:spPr>
          <a:xfrm>
            <a:off x="2484890" y="2547503"/>
            <a:ext cx="5526157" cy="132343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The other we could call an </a:t>
            </a:r>
            <a:r>
              <a:rPr lang="en-US" altLang="zh-CN" sz="2000" dirty="0">
                <a:highlight>
                  <a:srgbClr val="FFFF00"/>
                </a:highlight>
              </a:rPr>
              <a:t>“</a:t>
            </a:r>
            <a:r>
              <a:rPr lang="en-US" altLang="zh-CN" sz="2000" b="1" dirty="0">
                <a:highlight>
                  <a:srgbClr val="FFFF00"/>
                </a:highlight>
              </a:rPr>
              <a:t>upright</a:t>
            </a:r>
            <a:r>
              <a:rPr lang="en-US" altLang="zh-CN" sz="2000" dirty="0">
                <a:highlight>
                  <a:srgbClr val="FFFF00"/>
                </a:highlight>
              </a:rPr>
              <a:t>” message</a:t>
            </a:r>
            <a:r>
              <a:rPr lang="en-US" altLang="zh-CN" sz="2000" dirty="0"/>
              <a:t>, which </a:t>
            </a:r>
            <a:r>
              <a:rPr lang="en-US" altLang="zh-CN" sz="2000" b="1" dirty="0"/>
              <a:t>urges</a:t>
            </a:r>
            <a:r>
              <a:rPr lang="en-US" altLang="zh-CN" sz="2000" dirty="0"/>
              <a:t> us , “</a:t>
            </a:r>
            <a:r>
              <a:rPr lang="en-US" altLang="zh-CN" sz="2000" dirty="0">
                <a:highlight>
                  <a:srgbClr val="FFFF00"/>
                </a:highlight>
              </a:rPr>
              <a:t>work hard and save</a:t>
            </a:r>
            <a:r>
              <a:rPr lang="en-US" altLang="zh-CN" sz="2000" dirty="0"/>
              <a:t> .  </a:t>
            </a:r>
            <a:r>
              <a:rPr lang="en-US" altLang="zh-CN" sz="2000" dirty="0">
                <a:highlight>
                  <a:srgbClr val="FFFF00"/>
                </a:highlight>
              </a:rPr>
              <a:t>Suspended your desires. Avoid luxuries</a:t>
            </a:r>
            <a:r>
              <a:rPr lang="en-US" altLang="zh-CN" sz="2000" dirty="0"/>
              <a:t>. </a:t>
            </a:r>
            <a:r>
              <a:rPr lang="en-US" altLang="zh-CN" sz="2000" dirty="0">
                <a:highlight>
                  <a:srgbClr val="FFFF00"/>
                </a:highlight>
              </a:rPr>
              <a:t>Control your </a:t>
            </a:r>
            <a:r>
              <a:rPr lang="en-US" altLang="zh-CN" sz="2000" b="1" dirty="0">
                <a:highlight>
                  <a:srgbClr val="FFFF00"/>
                </a:highlight>
              </a:rPr>
              <a:t>appetite</a:t>
            </a:r>
            <a:r>
              <a:rPr lang="en-US" altLang="zh-CN" sz="2000" dirty="0">
                <a:highlight>
                  <a:srgbClr val="FFFF00"/>
                </a:highlight>
              </a:rPr>
              <a:t> </a:t>
            </a:r>
            <a:r>
              <a:rPr lang="en-US" altLang="zh-CN" sz="2000" dirty="0"/>
              <a:t>for more than you truly need.” </a:t>
            </a:r>
            <a:r>
              <a:rPr lang="en-US" altLang="zh-CN" sz="2000" b="1" dirty="0"/>
              <a:t> </a:t>
            </a:r>
            <a:endParaRPr lang="zh-CN" altLang="en-US" sz="20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354BECD-F455-BD97-9034-34A7C7BA0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12" y="1874968"/>
            <a:ext cx="2120346" cy="206259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E261D66-6EE5-DF0B-35E3-482BB61BC623}"/>
              </a:ext>
            </a:extLst>
          </p:cNvPr>
          <p:cNvSpPr txBox="1"/>
          <p:nvPr/>
        </p:nvSpPr>
        <p:spPr>
          <a:xfrm>
            <a:off x="472416" y="4389590"/>
            <a:ext cx="5152640" cy="193899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This message comes to us from many sources: </a:t>
            </a:r>
            <a:r>
              <a:rPr lang="en-US" altLang="zh-CN" sz="2000" dirty="0">
                <a:highlight>
                  <a:srgbClr val="FFFF00"/>
                </a:highlight>
              </a:rPr>
              <a:t>from school</a:t>
            </a:r>
            <a:r>
              <a:rPr lang="en-US" altLang="zh-CN" sz="2000" dirty="0"/>
              <a:t>, </a:t>
            </a:r>
            <a:r>
              <a:rPr lang="en-US" altLang="zh-CN" sz="2000" dirty="0">
                <a:highlight>
                  <a:srgbClr val="FFFF00"/>
                </a:highlight>
              </a:rPr>
              <a:t>from parents</a:t>
            </a:r>
            <a:r>
              <a:rPr lang="en-US" altLang="zh-CN" sz="2000" dirty="0"/>
              <a:t>, </a:t>
            </a:r>
            <a:r>
              <a:rPr lang="en-US" altLang="zh-CN" sz="2000" dirty="0">
                <a:highlight>
                  <a:srgbClr val="FFFF00"/>
                </a:highlight>
              </a:rPr>
              <a:t>even from political figures referring to “traditional values</a:t>
            </a:r>
            <a:r>
              <a:rPr lang="en-US" altLang="zh-CN" sz="2000" dirty="0"/>
              <a:t>” . </a:t>
            </a:r>
            <a:r>
              <a:rPr lang="en-US" altLang="zh-CN" sz="2000" dirty="0">
                <a:highlight>
                  <a:srgbClr val="FFFF00"/>
                </a:highlight>
              </a:rPr>
              <a:t>Hard work </a:t>
            </a:r>
            <a:r>
              <a:rPr lang="en-US" altLang="zh-CN" sz="2000" dirty="0"/>
              <a:t>,</a:t>
            </a:r>
            <a:r>
              <a:rPr lang="en-US" altLang="zh-CN" sz="2000" dirty="0">
                <a:highlight>
                  <a:srgbClr val="FFFF00"/>
                </a:highlight>
              </a:rPr>
              <a:t>family loyalty</a:t>
            </a:r>
            <a:r>
              <a:rPr lang="en-US" altLang="zh-CN" sz="2000" dirty="0"/>
              <a:t>, and the </a:t>
            </a:r>
            <a:r>
              <a:rPr lang="en-US" altLang="zh-CN" sz="2000" dirty="0">
                <a:highlight>
                  <a:srgbClr val="FFFF00"/>
                </a:highlight>
              </a:rPr>
              <a:t>capacity to postpone Desires</a:t>
            </a:r>
            <a:r>
              <a:rPr lang="en-US" altLang="zh-CN" sz="2000" dirty="0"/>
              <a:t> </a:t>
            </a:r>
            <a:r>
              <a:rPr lang="en-US" altLang="zh-CN" sz="2000" dirty="0">
                <a:highlight>
                  <a:srgbClr val="FFFF00"/>
                </a:highlight>
              </a:rPr>
              <a:t>are core American values</a:t>
            </a:r>
            <a:r>
              <a:rPr lang="en-US" altLang="zh-CN" sz="2000" dirty="0"/>
              <a:t> that made our country great.</a:t>
            </a:r>
            <a:endParaRPr lang="zh-CN" altLang="en-US" sz="20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C29D1CA-CF35-127B-C1F3-F532C7096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5056" y="4612633"/>
            <a:ext cx="2699900" cy="163681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9C928A9-A533-338B-1A5E-096173DCBF4A}"/>
              </a:ext>
            </a:extLst>
          </p:cNvPr>
          <p:cNvSpPr txBox="1"/>
          <p:nvPr/>
        </p:nvSpPr>
        <p:spPr>
          <a:xfrm>
            <a:off x="8654008" y="2165090"/>
            <a:ext cx="3428905" cy="4666298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Blackadder ITC" panose="04020505051007020D02" pitchFamily="82" charset="0"/>
              </a:rPr>
              <a:t>Words and Phrase</a:t>
            </a:r>
          </a:p>
          <a:p>
            <a:endParaRPr lang="en-US" altLang="zh-CN" dirty="0"/>
          </a:p>
          <a:p>
            <a:r>
              <a:rPr lang="en-US" altLang="zh-CN" sz="1600" b="1" dirty="0"/>
              <a:t>Paradox  </a:t>
            </a:r>
            <a:r>
              <a:rPr lang="en-US" altLang="zh-CN" sz="1600" dirty="0"/>
              <a:t>n. </a:t>
            </a:r>
            <a:r>
              <a:rPr lang="zh-CN" altLang="en-US" sz="1600" dirty="0"/>
              <a:t>自相矛盾（的情况）</a:t>
            </a:r>
            <a:endParaRPr lang="en-US" altLang="zh-CN" sz="1600" dirty="0"/>
          </a:p>
          <a:p>
            <a:r>
              <a:rPr lang="en-US" altLang="zh-CN" sz="1600" b="1" dirty="0"/>
              <a:t>Odds   </a:t>
            </a:r>
            <a:r>
              <a:rPr lang="en-US" altLang="zh-CN" sz="1600" dirty="0"/>
              <a:t>n. </a:t>
            </a:r>
            <a:r>
              <a:rPr lang="zh-CN" altLang="en-US" sz="1600" dirty="0"/>
              <a:t>（与某物）不一致，相矛盾</a:t>
            </a:r>
            <a:endParaRPr lang="en-US" altLang="zh-CN" sz="1600" dirty="0"/>
          </a:p>
          <a:p>
            <a:r>
              <a:rPr lang="en-US" altLang="zh-CN" sz="1600" b="1" dirty="0"/>
              <a:t>Permissive </a:t>
            </a:r>
            <a:r>
              <a:rPr lang="en-US" altLang="zh-CN" sz="1600" dirty="0"/>
              <a:t>adj.</a:t>
            </a:r>
            <a:r>
              <a:rPr lang="zh-CN" altLang="en-US" sz="1600" dirty="0"/>
              <a:t> 放纵的 纵容的</a:t>
            </a:r>
            <a:endParaRPr lang="en-US" altLang="zh-CN" sz="1600" dirty="0"/>
          </a:p>
          <a:p>
            <a:r>
              <a:rPr lang="en-US" altLang="zh-CN" sz="1600" b="1" dirty="0"/>
              <a:t>Perspective  </a:t>
            </a:r>
            <a:r>
              <a:rPr lang="en-US" altLang="zh-CN" sz="1600" dirty="0"/>
              <a:t>n. </a:t>
            </a:r>
            <a:r>
              <a:rPr lang="zh-CN" altLang="en-US" sz="1600" dirty="0"/>
              <a:t>（思考的）角度，观点，想法</a:t>
            </a:r>
            <a:endParaRPr lang="en-US" altLang="zh-CN" sz="1600" dirty="0"/>
          </a:p>
          <a:p>
            <a:r>
              <a:rPr lang="en-US" altLang="zh-CN" sz="1600" b="1" dirty="0"/>
              <a:t>Upright </a:t>
            </a:r>
            <a:r>
              <a:rPr lang="en-US" altLang="zh-CN" sz="1600" dirty="0"/>
              <a:t>a.</a:t>
            </a:r>
            <a:r>
              <a:rPr lang="zh-CN" altLang="en-US" sz="1600" dirty="0"/>
              <a:t>  正直的；诚实的，垂直的；笔直的</a:t>
            </a:r>
            <a:endParaRPr lang="en-US" altLang="zh-CN" sz="1600" dirty="0"/>
          </a:p>
          <a:p>
            <a:r>
              <a:rPr lang="en-US" altLang="zh-CN" sz="1600" b="1" dirty="0"/>
              <a:t>Urge </a:t>
            </a:r>
            <a:r>
              <a:rPr lang="en-US" altLang="zh-CN" sz="1600" b="1" dirty="0" err="1"/>
              <a:t>vt.</a:t>
            </a:r>
            <a:r>
              <a:rPr lang="en-US" altLang="zh-CN" sz="1600" b="1" dirty="0"/>
              <a:t> </a:t>
            </a:r>
            <a:r>
              <a:rPr lang="zh-CN" altLang="en-US" sz="1600" dirty="0"/>
              <a:t>极力劝告；敦促；催促</a:t>
            </a:r>
            <a:endParaRPr lang="en-US" altLang="zh-CN" sz="1600" dirty="0"/>
          </a:p>
          <a:p>
            <a:r>
              <a:rPr lang="en-US" altLang="zh-CN" sz="1600" b="1" dirty="0"/>
              <a:t>Appetite </a:t>
            </a:r>
            <a:r>
              <a:rPr lang="en-US" altLang="zh-CN" sz="1600" dirty="0"/>
              <a:t>n.</a:t>
            </a:r>
            <a:r>
              <a:rPr lang="zh-CN" altLang="en-US" sz="1600" dirty="0"/>
              <a:t> 欲望；爱好，胃口；食欲</a:t>
            </a:r>
            <a:endParaRPr lang="en-US" altLang="zh-CN" sz="1600" dirty="0"/>
          </a:p>
          <a:p>
            <a:r>
              <a:rPr lang="en-US" altLang="zh-CN" sz="1600" b="1" dirty="0"/>
              <a:t>Luxuries </a:t>
            </a:r>
            <a:r>
              <a:rPr lang="en-US" altLang="zh-CN" sz="1600" dirty="0"/>
              <a:t>n.</a:t>
            </a:r>
            <a:r>
              <a:rPr lang="zh-CN" altLang="en-US" sz="1600" dirty="0"/>
              <a:t> 奢侈品</a:t>
            </a:r>
            <a:endParaRPr lang="en-US" altLang="zh-CN" sz="1600" dirty="0"/>
          </a:p>
          <a:p>
            <a:r>
              <a:rPr lang="en-US" altLang="zh-CN" sz="1600" b="1" dirty="0"/>
              <a:t>Source n.</a:t>
            </a:r>
            <a:r>
              <a:rPr lang="zh-CN" altLang="en-US" sz="1600" b="1" dirty="0"/>
              <a:t> 来源，出处；原因，根源</a:t>
            </a:r>
            <a:endParaRPr lang="en-US" altLang="zh-CN" sz="1600" b="1" dirty="0"/>
          </a:p>
          <a:p>
            <a:r>
              <a:rPr lang="en-US" altLang="zh-CN" sz="1600" b="1" dirty="0"/>
              <a:t>Family loyalty </a:t>
            </a:r>
            <a:r>
              <a:rPr lang="zh-CN" altLang="en-US" sz="1600" dirty="0"/>
              <a:t>家庭的忠诚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05336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225</Words>
  <Application>Microsoft Office PowerPoint</Application>
  <PresentationFormat>宽屏</PresentationFormat>
  <Paragraphs>17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Blackadder ITC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W2745285247@outlook.com</dc:creator>
  <cp:lastModifiedBy>W2745285247@outlook.com</cp:lastModifiedBy>
  <cp:revision>10</cp:revision>
  <dcterms:created xsi:type="dcterms:W3CDTF">2022-05-29T10:35:17Z</dcterms:created>
  <dcterms:modified xsi:type="dcterms:W3CDTF">2022-05-29T12:17:14Z</dcterms:modified>
</cp:coreProperties>
</file>