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956670F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4CA375-D6BC-18A8-1AFE-4C32C616D64D}" name="CYNTHIA MOREIRA MAIA" initials="CM" userId="S::06289950320@professores.estacio.br::3f827a2b-8cef-44f5-ac40-1f28dbdd80a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6EE"/>
    <a:srgbClr val="96B0DE"/>
    <a:srgbClr val="4472C4"/>
    <a:srgbClr val="0055FE"/>
    <a:srgbClr val="003FBC"/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54" autoAdjust="0"/>
  </p:normalViewPr>
  <p:slideViewPr>
    <p:cSldViewPr snapToGrid="0">
      <p:cViewPr>
        <p:scale>
          <a:sx n="50" d="100"/>
          <a:sy n="50" d="100"/>
        </p:scale>
        <p:origin x="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0_956670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FAE3DC-129E-4D64-9B20-B55D518D4A7F}" authorId="{094CA375-D6BC-18A8-1AFE-4C32C616D64D}" created="2023-05-30T16:37:53.24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6518773" sldId="256"/>
      <ac:spMk id="18" creationId="{C4D53467-62E3-CE13-C982-20BB5CB91D16}"/>
    </ac:deMkLst>
    <p188:txBody>
      <a:bodyPr/>
      <a:lstStyle/>
      <a:p>
        <a:r>
          <a:rPr lang="pt-BR"/>
          <a:t>Assim, é necessário...</a:t>
        </a:r>
      </a:p>
    </p188:txBody>
  </p188:cm>
  <p188:cm id="{7ADCCCF3-2E59-48EB-899A-E76F5A8584F9}" authorId="{094CA375-D6BC-18A8-1AFE-4C32C616D64D}" created="2023-05-30T16:42:05.6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6518773" sldId="256"/>
      <ac:spMk id="13" creationId="{00000000-0000-0000-0000-000000000000}"/>
      <ac:txMk cp="471" len="86">
        <ac:context len="846" hash="1571695534"/>
      </ac:txMk>
    </ac:txMkLst>
    <p188:pos x="12833994" y="10007667"/>
    <p188:txBody>
      <a:bodyPr/>
      <a:lstStyle/>
      <a:p>
        <a:r>
          <a:rPr lang="pt-BR"/>
          <a:t>O projeto visa aplicar a técnica de clusterização, para investigar os possíveis grupos....</a:t>
        </a:r>
      </a:p>
    </p188:txBody>
  </p188:cm>
  <p188:cm id="{544DE53C-4A0F-4EB0-93D3-020756E82C8F}" authorId="{094CA375-D6BC-18A8-1AFE-4C32C616D64D}" created="2023-05-30T16:43:33.3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6518773" sldId="256"/>
      <ac:spMk id="35" creationId="{24723290-6E5C-06CE-638B-0FEE93D2D2DB}"/>
    </ac:deMkLst>
    <p188:txBody>
      <a:bodyPr/>
      <a:lstStyle/>
      <a:p>
        <a:r>
          <a:rPr lang="pt-BR"/>
          <a:t>Faltou os resultados finais das métricas.....</a:t>
        </a:r>
      </a:p>
    </p188:txBody>
  </p188:cm>
  <p188:cm id="{5B19DF70-D1D3-46A9-ACA5-BCDFEE74104F}" authorId="{094CA375-D6BC-18A8-1AFE-4C32C616D64D}" created="2023-05-30T16:50:28.9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06518773" sldId="256"/>
      <ac:spMk id="40" creationId="{88791DB3-7693-E5CA-4E4A-A128DDFC1B8B}"/>
      <ac:txMk cp="0" len="70">
        <ac:context len="72" hash="1515868600"/>
      </ac:txMk>
    </ac:txMkLst>
    <p188:pos x="2715024" y="2626453"/>
    <p188:txBody>
      <a:bodyPr/>
      <a:lstStyle/>
      <a:p>
        <a:r>
          <a:rPr lang="pt-BR"/>
          <a:t>não gostei dessa figura, não está mostrando os grupos formados... e a visualização está ruim, vamos ve se selecionamos 3 bairros de cada grupos para visualização, sem ser todos....</a:t>
        </a:r>
      </a:p>
    </p188:txBody>
  </p188:cm>
  <p188:cm id="{43E4A48B-1A75-45C8-84ED-FE8D8D061990}" authorId="{094CA375-D6BC-18A8-1AFE-4C32C616D64D}" created="2023-05-30T16:51:36.3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06518773" sldId="256"/>
      <ac:picMk id="3" creationId="{00000000-0000-0000-0000-000000000000}"/>
    </ac:deMkLst>
    <p188:txBody>
      <a:bodyPr/>
      <a:lstStyle/>
      <a:p>
        <a:r>
          <a:rPr lang="pt-BR"/>
          <a:t>Da um contexto da figura, não apenas colocar a figura na metodologia, tentar dizer as bibliotecas utilizadas e os algoritmos....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89D71-DAA1-4B9F-B332-22650EA9633B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F120-5F04-48D8-8B55-7FD540FB9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3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DF120-5F04-48D8-8B55-7FD540FB91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3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8/10/relationships/comments" Target="../comments/modernComment_100_956670F5.xml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561" y="30474259"/>
            <a:ext cx="11390328" cy="9338736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15634841" y="9683888"/>
            <a:ext cx="1627013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1282383">
              <a:spcBef>
                <a:spcPct val="20000"/>
              </a:spcBef>
              <a:buClr>
                <a:srgbClr val="ED7D31"/>
              </a:buClr>
              <a:defRPr/>
            </a:pP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do processo de clusterização, foram identificados grupos de bairros com perfis socioeconômicos distintos. C</a:t>
            </a:r>
            <a:r>
              <a:rPr lang="pt-B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onstatou-se </a:t>
            </a: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 maioria dos bairros </a:t>
            </a:r>
            <a:r>
              <a:rPr lang="pt-B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apresentam </a:t>
            </a: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 educacionais superiores e uma expectativa de vida mais </a:t>
            </a:r>
            <a:r>
              <a:rPr lang="pt-B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elevada possuem uma renda </a:t>
            </a: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lang="pt-B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alta.</a:t>
            </a:r>
          </a:p>
          <a:p>
            <a:pPr lvl="0" algn="just" defTabSz="1282383">
              <a:spcBef>
                <a:spcPct val="20000"/>
              </a:spcBef>
              <a:buClr>
                <a:srgbClr val="ED7D31"/>
              </a:buClr>
              <a:defRPr/>
            </a:pPr>
            <a:endParaRPr lang="pt-BR" sz="40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1282383">
              <a:spcBef>
                <a:spcPct val="20000"/>
              </a:spcBef>
              <a:buClr>
                <a:srgbClr val="ED7D31"/>
              </a:buClr>
              <a:defRPr/>
            </a:pP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pontos futuros, busca-se que os agentes se engajem em iniciativas socioeconômicas, a fim de promover a igualdade e reduzir as disparidades entre os bairros.</a:t>
            </a:r>
            <a:endParaRPr lang="pt-BR" sz="4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932" y="16297829"/>
            <a:ext cx="15507586" cy="66503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2938" y="23837688"/>
            <a:ext cx="11897957" cy="5403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0220128"/>
            <a:ext cx="32368332" cy="29598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422525" y="40617863"/>
            <a:ext cx="1856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CENTRO UNIVERSITÁRIO ESTÁCIO DO CEARÁ</a:t>
            </a:r>
          </a:p>
          <a:p>
            <a:r>
              <a:rPr lang="pt-BR" sz="7200" b="1" dirty="0">
                <a:solidFill>
                  <a:schemeClr val="bg1"/>
                </a:solidFill>
              </a:rPr>
              <a:t>CAMPUS PARANGABA</a:t>
            </a:r>
            <a:endParaRPr lang="pt-BR" sz="7200" b="1" dirty="0">
              <a:solidFill>
                <a:srgbClr val="FF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2628965" y="2678489"/>
            <a:ext cx="28067121" cy="338554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200" b="1" spc="20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ANÁLISE DE IDH DOS BAIRROS DE FORTALEZA EM RELAÇÃO À RENDA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200" b="1" spc="20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</a:rPr>
              <a:t>DISCIPLINA: TÓPICOS DE BIG DATA EM PYTHON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7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968" y="5428615"/>
            <a:ext cx="31253113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EQUIPE: Carla Miranda, Laís </a:t>
            </a:r>
            <a:r>
              <a:rPr lang="pt-BR" altLang="pt-BR" sz="4000" b="1" dirty="0" smtClean="0">
                <a:latin typeface="Arial" panose="020B0604020202020204" pitchFamily="34" charset="0"/>
              </a:rPr>
              <a:t>Lima, </a:t>
            </a:r>
            <a:r>
              <a:rPr lang="pt-BR" altLang="pt-BR" sz="4000" b="1" dirty="0">
                <a:latin typeface="Arial" panose="020B0604020202020204" pitchFamily="34" charset="0"/>
              </a:rPr>
              <a:t>Maria Anália, Naira Janaina, </a:t>
            </a:r>
            <a:r>
              <a:rPr lang="pt-BR" altLang="pt-BR" sz="4000" b="1" dirty="0" smtClean="0">
                <a:latin typeface="Arial" panose="020B0604020202020204" pitchFamily="34" charset="0"/>
              </a:rPr>
              <a:t>Yuri De </a:t>
            </a:r>
            <a:r>
              <a:rPr lang="pt-BR" altLang="pt-BR" sz="4000" b="1" dirty="0">
                <a:latin typeface="Arial" panose="020B0604020202020204" pitchFamily="34" charset="0"/>
              </a:rPr>
              <a:t>Castro  </a:t>
            </a:r>
            <a:r>
              <a:rPr lang="pt-BR" altLang="pt-BR" sz="4000" b="1" dirty="0" smtClean="0">
                <a:latin typeface="Arial" panose="020B0604020202020204" pitchFamily="34" charset="0"/>
              </a:rPr>
              <a:t>ORIENTADOR(A): </a:t>
            </a:r>
            <a:r>
              <a:rPr lang="pt-BR" altLang="pt-BR" sz="4000" b="1" dirty="0">
                <a:latin typeface="Arial" panose="020B0604020202020204" pitchFamily="34" charset="0"/>
              </a:rPr>
              <a:t>Cynthia Moreira Maia</a:t>
            </a:r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CURSO: Ciências da Computação | Análise e Desenvolvimento de Sistemas</a:t>
            </a:r>
            <a:br>
              <a:rPr lang="pt-BR" altLang="pt-BR" sz="4000" b="1" dirty="0">
                <a:latin typeface="Arial" panose="020B0604020202020204" pitchFamily="34" charset="0"/>
              </a:rPr>
            </a:br>
            <a:endParaRPr lang="pt-BR" altLang="pt-BR" sz="40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5092842" y="10533648"/>
            <a:ext cx="45719" cy="28662346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700222" y="367480"/>
            <a:ext cx="29924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I SIMPÓSIO DE DISCIPLINAS EXTENSIONISTAS DA ESTÁCIO CEARÁ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4B8946D1-7503-28A1-F39C-69F4408AB7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2770" r="10348" b="20266"/>
          <a:stretch/>
        </p:blipFill>
        <p:spPr>
          <a:xfrm>
            <a:off x="27672633" y="40213046"/>
            <a:ext cx="4757611" cy="3015032"/>
          </a:xfrm>
          <a:prstGeom prst="rect">
            <a:avLst/>
          </a:prstGeom>
        </p:spPr>
      </p:pic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5544800" y="8259171"/>
            <a:ext cx="16325849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5654300" y="8340830"/>
            <a:ext cx="11348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472652" y="8269842"/>
            <a:ext cx="14018986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8349631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72652" y="24043465"/>
            <a:ext cx="1409243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72652" y="2409575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CaixaDeTexto 23">
            <a:extLst>
              <a:ext uri="{FF2B5EF4-FFF2-40B4-BE49-F238E27FC236}">
                <a16:creationId xmlns:a16="http://schemas.microsoft.com/office/drawing/2014/main" id="{88791DB3-7693-E5CA-4E4A-A128DDFC1B8B}"/>
              </a:ext>
            </a:extLst>
          </p:cNvPr>
          <p:cNvSpPr txBox="1"/>
          <p:nvPr/>
        </p:nvSpPr>
        <p:spPr>
          <a:xfrm>
            <a:off x="15654301" y="22849943"/>
            <a:ext cx="15807217" cy="1425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>
              <a:lnSpc>
                <a:spcPct val="114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pt-BR" sz="3800" b="1" dirty="0"/>
              <a:t>FIGURA </a:t>
            </a:r>
            <a:r>
              <a:rPr lang="pt-BR" sz="3800" b="1" dirty="0" smtClean="0"/>
              <a:t>2 – GRÁFICO </a:t>
            </a:r>
            <a:r>
              <a:rPr lang="pt-BR" sz="3800" b="1" dirty="0"/>
              <a:t>DE VISUALIZAÇÃO DOS RESULTADOS DO METODO DO </a:t>
            </a:r>
            <a:r>
              <a:rPr lang="pt-BR" sz="3800" b="1" dirty="0" smtClean="0"/>
              <a:t>COTOVELO</a:t>
            </a:r>
            <a:endParaRPr lang="pt-BR" sz="3800" b="1" dirty="0"/>
          </a:p>
        </p:txBody>
      </p:sp>
      <p:sp>
        <p:nvSpPr>
          <p:cNvPr id="34" name="Retângulo 33"/>
          <p:cNvSpPr/>
          <p:nvPr/>
        </p:nvSpPr>
        <p:spPr>
          <a:xfrm>
            <a:off x="15600515" y="15626487"/>
            <a:ext cx="15861003" cy="75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pt-BR" sz="3800" b="1" dirty="0">
                <a:solidFill>
                  <a:prstClr val="black"/>
                </a:solidFill>
              </a:rPr>
              <a:t>FIGURA </a:t>
            </a:r>
            <a:r>
              <a:rPr lang="pt-BR" sz="3800" b="1" dirty="0" smtClean="0">
                <a:solidFill>
                  <a:prstClr val="black"/>
                </a:solidFill>
              </a:rPr>
              <a:t>1 </a:t>
            </a:r>
            <a:r>
              <a:rPr lang="pt-BR" sz="3800" b="1" dirty="0">
                <a:solidFill>
                  <a:prstClr val="black"/>
                </a:solidFill>
              </a:rPr>
              <a:t>– GRÁFICO QUE COMPARA O IDH ENTRE OS BAIRROS DE </a:t>
            </a:r>
            <a:r>
              <a:rPr lang="pt-BR" sz="3800" b="1" dirty="0" smtClean="0">
                <a:solidFill>
                  <a:prstClr val="black"/>
                </a:solidFill>
              </a:rPr>
              <a:t>FORTALEZA</a:t>
            </a:r>
            <a:endParaRPr lang="pt-BR" sz="3800" b="1" dirty="0">
              <a:solidFill>
                <a:prstClr val="black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1832" y="9690420"/>
            <a:ext cx="14023255" cy="1385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pt-B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IDH geral elevado está relacionado à propensão de uma  população com maior renda, educação e longevidade,  impulsionando o desenvolvimento econômico e social de um  bairro. Assim é necessário investir em locais com baixo IDH afim  de desenvolve-los.</a:t>
            </a:r>
          </a:p>
          <a:p>
            <a:pPr lvl="0"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pt-B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da análise de Big Data pretendemos obter uma visão  mais abrangente da realidade socioeconômica de Fortaleza,  agrupando os bairros de acordo com suas similaridades e  diferenças nessas variáveis.</a:t>
            </a:r>
          </a:p>
          <a:p>
            <a:pPr lvl="0"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endParaRPr lang="pt-BR" sz="40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just">
              <a:lnSpc>
                <a:spcPct val="114700"/>
              </a:lnSpc>
              <a:spcBef>
                <a:spcPts val="95"/>
              </a:spcBef>
            </a:pPr>
            <a:r>
              <a:rPr lang="pt-BR" sz="4000" b="1" spc="5" dirty="0">
                <a:solidFill>
                  <a:srgbClr val="0D0D0D"/>
                </a:solidFill>
                <a:latin typeface="Arial"/>
                <a:cs typeface="Arial"/>
              </a:rPr>
              <a:t>OBJETIVO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lang="pt-BR" sz="4000" spc="10" dirty="0">
                <a:solidFill>
                  <a:srgbClr val="0D0D0D"/>
                </a:solidFill>
                <a:latin typeface="Arial MT"/>
                <a:cs typeface="Arial MT"/>
              </a:rPr>
              <a:t> O projeto visa aplicar a técnica de clusterização, para investigar os possíveis grupos </a:t>
            </a:r>
            <a:r>
              <a:rPr lang="pt-BR" sz="4000" dirty="0">
                <a:solidFill>
                  <a:srgbClr val="0D0D0D"/>
                </a:solidFill>
                <a:latin typeface="Arial MT"/>
                <a:cs typeface="Arial MT"/>
              </a:rPr>
              <a:t>que </a:t>
            </a:r>
            <a:r>
              <a:rPr lang="pt-BR" sz="4000" spc="-5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apresentem</a:t>
            </a:r>
            <a:r>
              <a:rPr lang="pt-BR" sz="4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características</a:t>
            </a:r>
            <a:r>
              <a:rPr lang="pt-BR" sz="4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socioeconômicas</a:t>
            </a:r>
            <a:r>
              <a:rPr lang="pt-BR" sz="4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similares, </a:t>
            </a:r>
            <a:r>
              <a:rPr lang="pt-BR" sz="4000" spc="-5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buscando entender </a:t>
            </a:r>
            <a:r>
              <a:rPr lang="pt-BR" sz="4000" dirty="0">
                <a:solidFill>
                  <a:srgbClr val="0D0D0D"/>
                </a:solidFill>
                <a:latin typeface="Arial MT"/>
                <a:cs typeface="Arial MT"/>
              </a:rPr>
              <a:t>os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diferentes </a:t>
            </a:r>
            <a:r>
              <a:rPr lang="pt-BR" sz="4000" dirty="0">
                <a:solidFill>
                  <a:srgbClr val="0D0D0D"/>
                </a:solidFill>
                <a:latin typeface="Arial MT"/>
                <a:cs typeface="Arial MT"/>
              </a:rPr>
              <a:t>perfis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e contextos </a:t>
            </a:r>
            <a:r>
              <a:rPr lang="pt-BR" sz="4000" dirty="0">
                <a:solidFill>
                  <a:srgbClr val="0D0D0D"/>
                </a:solidFill>
                <a:latin typeface="Arial MT"/>
                <a:cs typeface="Arial MT"/>
              </a:rPr>
              <a:t>existentes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 na</a:t>
            </a:r>
            <a:r>
              <a:rPr lang="pt-BR" sz="4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lang="pt-BR" sz="4000" spc="5" dirty="0">
                <a:solidFill>
                  <a:srgbClr val="0D0D0D"/>
                </a:solidFill>
                <a:latin typeface="Arial MT"/>
                <a:cs typeface="Arial MT"/>
              </a:rPr>
              <a:t>cidade a procura de disparidades que podem gerar desigualdades sociais e afetar negativamente a vida das pessoas que vivem em bairros com menor desenvolvimento. </a:t>
            </a:r>
            <a:endParaRPr lang="pt-BR" sz="4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F58C986-BDB5-4B98-5D55-74AC7C39FDE3}"/>
              </a:ext>
            </a:extLst>
          </p:cNvPr>
          <p:cNvGrpSpPr/>
          <p:nvPr/>
        </p:nvGrpSpPr>
        <p:grpSpPr>
          <a:xfrm>
            <a:off x="541832" y="25788773"/>
            <a:ext cx="14023255" cy="14060232"/>
            <a:chOff x="1329755" y="26209929"/>
            <a:chExt cx="12252496" cy="10880004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DBAA15B9-B768-8770-93FA-99220F5E4C6B}"/>
                </a:ext>
              </a:extLst>
            </p:cNvPr>
            <p:cNvSpPr/>
            <p:nvPr/>
          </p:nvSpPr>
          <p:spPr>
            <a:xfrm>
              <a:off x="1337014" y="32259115"/>
              <a:ext cx="1364534" cy="2762818"/>
            </a:xfrm>
            <a:custGeom>
              <a:avLst/>
              <a:gdLst>
                <a:gd name="connsiteX0" fmla="*/ 0 w 2762817"/>
                <a:gd name="connsiteY0" fmla="*/ 0 h 1357278"/>
                <a:gd name="connsiteX1" fmla="*/ 2084178 w 2762817"/>
                <a:gd name="connsiteY1" fmla="*/ 0 h 1357278"/>
                <a:gd name="connsiteX2" fmla="*/ 2762817 w 2762817"/>
                <a:gd name="connsiteY2" fmla="*/ 678639 h 1357278"/>
                <a:gd name="connsiteX3" fmla="*/ 2084178 w 2762817"/>
                <a:gd name="connsiteY3" fmla="*/ 1357278 h 1357278"/>
                <a:gd name="connsiteX4" fmla="*/ 0 w 2762817"/>
                <a:gd name="connsiteY4" fmla="*/ 1357278 h 1357278"/>
                <a:gd name="connsiteX5" fmla="*/ 678639 w 2762817"/>
                <a:gd name="connsiteY5" fmla="*/ 678639 h 1357278"/>
                <a:gd name="connsiteX6" fmla="*/ 0 w 2762817"/>
                <a:gd name="connsiteY6" fmla="*/ 0 h 13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2817" h="1357278">
                  <a:moveTo>
                    <a:pt x="2762816" y="0"/>
                  </a:moveTo>
                  <a:lnTo>
                    <a:pt x="2762816" y="1023886"/>
                  </a:lnTo>
                  <a:lnTo>
                    <a:pt x="1381409" y="1357278"/>
                  </a:lnTo>
                  <a:lnTo>
                    <a:pt x="1" y="1023886"/>
                  </a:lnTo>
                  <a:lnTo>
                    <a:pt x="1" y="0"/>
                  </a:lnTo>
                  <a:lnTo>
                    <a:pt x="1381409" y="333392"/>
                  </a:lnTo>
                  <a:lnTo>
                    <a:pt x="2762816" y="0"/>
                  </a:lnTo>
                  <a:close/>
                </a:path>
              </a:pathLst>
            </a:custGeom>
            <a:solidFill>
              <a:srgbClr val="96B0DE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709120" rIns="30481" bIns="709119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4800" dirty="0"/>
                <a:t>4</a:t>
              </a:r>
              <a:endParaRPr lang="pt-BR" sz="4800" kern="1200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64AC3E9-5A33-C830-ED5C-53B0407E1B5F}"/>
                </a:ext>
              </a:extLst>
            </p:cNvPr>
            <p:cNvSpPr/>
            <p:nvPr/>
          </p:nvSpPr>
          <p:spPr>
            <a:xfrm>
              <a:off x="1333148" y="26209929"/>
              <a:ext cx="1357278" cy="2326510"/>
            </a:xfrm>
            <a:custGeom>
              <a:avLst/>
              <a:gdLst>
                <a:gd name="connsiteX0" fmla="*/ 0 w 2326510"/>
                <a:gd name="connsiteY0" fmla="*/ 0 h 1357278"/>
                <a:gd name="connsiteX1" fmla="*/ 1647871 w 2326510"/>
                <a:gd name="connsiteY1" fmla="*/ 0 h 1357278"/>
                <a:gd name="connsiteX2" fmla="*/ 2326510 w 2326510"/>
                <a:gd name="connsiteY2" fmla="*/ 678639 h 1357278"/>
                <a:gd name="connsiteX3" fmla="*/ 1647871 w 2326510"/>
                <a:gd name="connsiteY3" fmla="*/ 1357278 h 1357278"/>
                <a:gd name="connsiteX4" fmla="*/ 0 w 2326510"/>
                <a:gd name="connsiteY4" fmla="*/ 1357278 h 1357278"/>
                <a:gd name="connsiteX5" fmla="*/ 678639 w 2326510"/>
                <a:gd name="connsiteY5" fmla="*/ 678639 h 1357278"/>
                <a:gd name="connsiteX6" fmla="*/ 0 w 2326510"/>
                <a:gd name="connsiteY6" fmla="*/ 0 h 13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6510" h="1357278">
                  <a:moveTo>
                    <a:pt x="2326509" y="0"/>
                  </a:moveTo>
                  <a:lnTo>
                    <a:pt x="2326509" y="961362"/>
                  </a:lnTo>
                  <a:lnTo>
                    <a:pt x="1163255" y="1357278"/>
                  </a:lnTo>
                  <a:lnTo>
                    <a:pt x="1" y="961362"/>
                  </a:lnTo>
                  <a:lnTo>
                    <a:pt x="1" y="0"/>
                  </a:lnTo>
                  <a:lnTo>
                    <a:pt x="1163255" y="395916"/>
                  </a:lnTo>
                  <a:lnTo>
                    <a:pt x="232650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709119" rIns="30480" bIns="709119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4800" kern="1200" dirty="0"/>
                <a:t>1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4F5E8AE-9FF5-D4D9-F6BB-17783EF7257B}"/>
                </a:ext>
              </a:extLst>
            </p:cNvPr>
            <p:cNvSpPr/>
            <p:nvPr/>
          </p:nvSpPr>
          <p:spPr>
            <a:xfrm>
              <a:off x="2614488" y="26230502"/>
              <a:ext cx="10935107" cy="1558698"/>
            </a:xfrm>
            <a:custGeom>
              <a:avLst/>
              <a:gdLst>
                <a:gd name="connsiteX0" fmla="*/ 257173 w 1543009"/>
                <a:gd name="connsiteY0" fmla="*/ 0 h 10935107"/>
                <a:gd name="connsiteX1" fmla="*/ 1285836 w 1543009"/>
                <a:gd name="connsiteY1" fmla="*/ 0 h 10935107"/>
                <a:gd name="connsiteX2" fmla="*/ 1543009 w 1543009"/>
                <a:gd name="connsiteY2" fmla="*/ 257173 h 10935107"/>
                <a:gd name="connsiteX3" fmla="*/ 1543009 w 1543009"/>
                <a:gd name="connsiteY3" fmla="*/ 10935107 h 10935107"/>
                <a:gd name="connsiteX4" fmla="*/ 1543009 w 1543009"/>
                <a:gd name="connsiteY4" fmla="*/ 10935107 h 10935107"/>
                <a:gd name="connsiteX5" fmla="*/ 0 w 1543009"/>
                <a:gd name="connsiteY5" fmla="*/ 10935107 h 10935107"/>
                <a:gd name="connsiteX6" fmla="*/ 0 w 1543009"/>
                <a:gd name="connsiteY6" fmla="*/ 10935107 h 10935107"/>
                <a:gd name="connsiteX7" fmla="*/ 0 w 1543009"/>
                <a:gd name="connsiteY7" fmla="*/ 257173 h 10935107"/>
                <a:gd name="connsiteX8" fmla="*/ 257173 w 1543009"/>
                <a:gd name="connsiteY8" fmla="*/ 0 h 109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3009" h="10935107">
                  <a:moveTo>
                    <a:pt x="1543009" y="1822554"/>
                  </a:moveTo>
                  <a:lnTo>
                    <a:pt x="1543009" y="9112553"/>
                  </a:lnTo>
                  <a:cubicBezTo>
                    <a:pt x="1543009" y="10119122"/>
                    <a:pt x="1526762" y="10935103"/>
                    <a:pt x="1506720" y="10935103"/>
                  </a:cubicBezTo>
                  <a:lnTo>
                    <a:pt x="0" y="10935103"/>
                  </a:lnTo>
                  <a:lnTo>
                    <a:pt x="0" y="10935103"/>
                  </a:lnTo>
                  <a:lnTo>
                    <a:pt x="0" y="4"/>
                  </a:lnTo>
                  <a:lnTo>
                    <a:pt x="0" y="4"/>
                  </a:lnTo>
                  <a:lnTo>
                    <a:pt x="1506720" y="4"/>
                  </a:lnTo>
                  <a:cubicBezTo>
                    <a:pt x="1526762" y="4"/>
                    <a:pt x="1543009" y="815985"/>
                    <a:pt x="1543009" y="1822554"/>
                  </a:cubicBezTo>
                  <a:close/>
                </a:path>
              </a:pathLst>
            </a:custGeom>
            <a:ln>
              <a:solidFill>
                <a:srgbClr val="00206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95642" rIns="95642" bIns="95644" numCol="1" spcCol="1270" anchor="ctr" anchorCtr="0">
              <a:noAutofit/>
            </a:bodyPr>
            <a:lstStyle/>
            <a:p>
              <a:pPr marL="0" lvl="1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800" b="1" kern="1200" dirty="0">
                  <a:solidFill>
                    <a:srgbClr val="002060"/>
                  </a:solidFill>
                </a:rPr>
                <a:t>Admissão do DataSet</a:t>
              </a:r>
            </a:p>
            <a:p>
              <a:pPr marL="0" lvl="1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600" b="0" kern="1200" dirty="0"/>
                <a:t>Fase na qual foram feitas buscas por parte da equipe a fim de encontrar o Dataset para ser trabalhado. </a:t>
              </a: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972A6763-3B3D-D4DA-C53F-291CF2810AD3}"/>
                </a:ext>
              </a:extLst>
            </p:cNvPr>
            <p:cNvSpPr/>
            <p:nvPr/>
          </p:nvSpPr>
          <p:spPr>
            <a:xfrm>
              <a:off x="1334859" y="27769691"/>
              <a:ext cx="1357278" cy="3132210"/>
            </a:xfrm>
            <a:custGeom>
              <a:avLst/>
              <a:gdLst>
                <a:gd name="connsiteX0" fmla="*/ 0 w 3132210"/>
                <a:gd name="connsiteY0" fmla="*/ 0 h 1357278"/>
                <a:gd name="connsiteX1" fmla="*/ 2453571 w 3132210"/>
                <a:gd name="connsiteY1" fmla="*/ 0 h 1357278"/>
                <a:gd name="connsiteX2" fmla="*/ 3132210 w 3132210"/>
                <a:gd name="connsiteY2" fmla="*/ 678639 h 1357278"/>
                <a:gd name="connsiteX3" fmla="*/ 2453571 w 3132210"/>
                <a:gd name="connsiteY3" fmla="*/ 1357278 h 1357278"/>
                <a:gd name="connsiteX4" fmla="*/ 0 w 3132210"/>
                <a:gd name="connsiteY4" fmla="*/ 1357278 h 1357278"/>
                <a:gd name="connsiteX5" fmla="*/ 678639 w 3132210"/>
                <a:gd name="connsiteY5" fmla="*/ 678639 h 1357278"/>
                <a:gd name="connsiteX6" fmla="*/ 0 w 3132210"/>
                <a:gd name="connsiteY6" fmla="*/ 0 h 13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2210" h="1357278">
                  <a:moveTo>
                    <a:pt x="3132210" y="0"/>
                  </a:moveTo>
                  <a:lnTo>
                    <a:pt x="3132210" y="1063204"/>
                  </a:lnTo>
                  <a:lnTo>
                    <a:pt x="1566105" y="1357278"/>
                  </a:lnTo>
                  <a:lnTo>
                    <a:pt x="0" y="1063204"/>
                  </a:lnTo>
                  <a:lnTo>
                    <a:pt x="0" y="0"/>
                  </a:lnTo>
                  <a:lnTo>
                    <a:pt x="1566105" y="294074"/>
                  </a:lnTo>
                  <a:lnTo>
                    <a:pt x="3132210" y="0"/>
                  </a:lnTo>
                  <a:close/>
                </a:path>
              </a:pathLst>
            </a:custGeom>
            <a:solidFill>
              <a:srgbClr val="003FBC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709119" rIns="30480" bIns="709119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4800" kern="1200" dirty="0"/>
                <a:t>2</a:t>
              </a: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274FBA89-B632-850E-9B13-E9109CB76DB8}"/>
                </a:ext>
              </a:extLst>
            </p:cNvPr>
            <p:cNvSpPr/>
            <p:nvPr/>
          </p:nvSpPr>
          <p:spPr>
            <a:xfrm>
              <a:off x="1329755" y="30166253"/>
              <a:ext cx="1357279" cy="2762818"/>
            </a:xfrm>
            <a:custGeom>
              <a:avLst/>
              <a:gdLst>
                <a:gd name="connsiteX0" fmla="*/ 0 w 2762817"/>
                <a:gd name="connsiteY0" fmla="*/ 0 h 1357278"/>
                <a:gd name="connsiteX1" fmla="*/ 2084178 w 2762817"/>
                <a:gd name="connsiteY1" fmla="*/ 0 h 1357278"/>
                <a:gd name="connsiteX2" fmla="*/ 2762817 w 2762817"/>
                <a:gd name="connsiteY2" fmla="*/ 678639 h 1357278"/>
                <a:gd name="connsiteX3" fmla="*/ 2084178 w 2762817"/>
                <a:gd name="connsiteY3" fmla="*/ 1357278 h 1357278"/>
                <a:gd name="connsiteX4" fmla="*/ 0 w 2762817"/>
                <a:gd name="connsiteY4" fmla="*/ 1357278 h 1357278"/>
                <a:gd name="connsiteX5" fmla="*/ 678639 w 2762817"/>
                <a:gd name="connsiteY5" fmla="*/ 678639 h 1357278"/>
                <a:gd name="connsiteX6" fmla="*/ 0 w 2762817"/>
                <a:gd name="connsiteY6" fmla="*/ 0 h 13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2817" h="1357278">
                  <a:moveTo>
                    <a:pt x="2762816" y="0"/>
                  </a:moveTo>
                  <a:lnTo>
                    <a:pt x="2762816" y="1023886"/>
                  </a:lnTo>
                  <a:lnTo>
                    <a:pt x="1381409" y="1357278"/>
                  </a:lnTo>
                  <a:lnTo>
                    <a:pt x="1" y="1023886"/>
                  </a:lnTo>
                  <a:lnTo>
                    <a:pt x="1" y="0"/>
                  </a:lnTo>
                  <a:lnTo>
                    <a:pt x="1381409" y="333392"/>
                  </a:lnTo>
                  <a:lnTo>
                    <a:pt x="2762816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709120" rIns="30481" bIns="709119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4800" kern="1200" dirty="0"/>
                <a:t>3</a:t>
              </a: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59B2B428-50F8-56D8-1AAA-EC5778AA7A66}"/>
                </a:ext>
              </a:extLst>
            </p:cNvPr>
            <p:cNvSpPr/>
            <p:nvPr/>
          </p:nvSpPr>
          <p:spPr>
            <a:xfrm>
              <a:off x="2626634" y="27767116"/>
              <a:ext cx="10935107" cy="2463900"/>
            </a:xfrm>
            <a:custGeom>
              <a:avLst/>
              <a:gdLst>
                <a:gd name="connsiteX0" fmla="*/ 406095 w 2436519"/>
                <a:gd name="connsiteY0" fmla="*/ 0 h 10935107"/>
                <a:gd name="connsiteX1" fmla="*/ 2030424 w 2436519"/>
                <a:gd name="connsiteY1" fmla="*/ 0 h 10935107"/>
                <a:gd name="connsiteX2" fmla="*/ 2436519 w 2436519"/>
                <a:gd name="connsiteY2" fmla="*/ 406095 h 10935107"/>
                <a:gd name="connsiteX3" fmla="*/ 2436519 w 2436519"/>
                <a:gd name="connsiteY3" fmla="*/ 10935107 h 10935107"/>
                <a:gd name="connsiteX4" fmla="*/ 2436519 w 2436519"/>
                <a:gd name="connsiteY4" fmla="*/ 10935107 h 10935107"/>
                <a:gd name="connsiteX5" fmla="*/ 0 w 2436519"/>
                <a:gd name="connsiteY5" fmla="*/ 10935107 h 10935107"/>
                <a:gd name="connsiteX6" fmla="*/ 0 w 2436519"/>
                <a:gd name="connsiteY6" fmla="*/ 10935107 h 10935107"/>
                <a:gd name="connsiteX7" fmla="*/ 0 w 2436519"/>
                <a:gd name="connsiteY7" fmla="*/ 406095 h 10935107"/>
                <a:gd name="connsiteX8" fmla="*/ 406095 w 2436519"/>
                <a:gd name="connsiteY8" fmla="*/ 0 h 109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6519" h="10935107">
                  <a:moveTo>
                    <a:pt x="2436519" y="1822556"/>
                  </a:moveTo>
                  <a:lnTo>
                    <a:pt x="2436519" y="9112551"/>
                  </a:lnTo>
                  <a:cubicBezTo>
                    <a:pt x="2436519" y="10119121"/>
                    <a:pt x="2396008" y="10935107"/>
                    <a:pt x="2346034" y="10935107"/>
                  </a:cubicBezTo>
                  <a:lnTo>
                    <a:pt x="0" y="10935107"/>
                  </a:lnTo>
                  <a:lnTo>
                    <a:pt x="0" y="1093510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46034" y="0"/>
                  </a:lnTo>
                  <a:cubicBezTo>
                    <a:pt x="2396008" y="0"/>
                    <a:pt x="2436519" y="815986"/>
                    <a:pt x="2436519" y="1822556"/>
                  </a:cubicBezTo>
                  <a:close/>
                </a:path>
              </a:pathLst>
            </a:custGeom>
            <a:ln>
              <a:solidFill>
                <a:srgbClr val="003FBC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139260" rIns="139260" bIns="139262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800" b="1" kern="1200" dirty="0">
                  <a:solidFill>
                    <a:srgbClr val="003FBC"/>
                  </a:solidFill>
                </a:rPr>
                <a:t>Pré Processamento dos Dados</a:t>
              </a:r>
              <a:endParaRPr lang="pt-BR" sz="3800" kern="1200" dirty="0">
                <a:solidFill>
                  <a:srgbClr val="003FBC"/>
                </a:solidFill>
              </a:endParaRPr>
            </a:p>
            <a:p>
              <a:pPr marL="0" lvl="1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600" b="0" kern="1200" dirty="0"/>
                <a:t>Fase na qual fizemos um processamento inicial dos dados como a limpeza dos dados através do método </a:t>
              </a:r>
              <a:r>
                <a:rPr lang="pt-BR" sz="3600" b="1" kern="1200" dirty="0"/>
                <a:t>dropna()</a:t>
              </a:r>
              <a:r>
                <a:rPr lang="pt-BR" sz="3600" b="0" kern="1200" dirty="0"/>
                <a:t>, conversão as colunas numéricas para o tipo float usando o método </a:t>
              </a:r>
              <a:r>
                <a:rPr lang="pt-BR" sz="3600" b="1" i="0" kern="1200" dirty="0"/>
                <a:t>astype() </a:t>
              </a:r>
              <a:r>
                <a:rPr lang="pt-BR" sz="3600" b="0" i="0" kern="1200" dirty="0"/>
                <a:t>e outros métodos</a:t>
              </a:r>
              <a:r>
                <a:rPr lang="pt-BR" sz="3200" b="0" i="0" kern="1200" dirty="0"/>
                <a:t>.</a:t>
              </a:r>
              <a:endParaRPr lang="pt-BR" sz="3200" b="0" kern="1200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4C55132D-C267-8995-D286-5A8E577F4B32}"/>
                </a:ext>
              </a:extLst>
            </p:cNvPr>
            <p:cNvSpPr/>
            <p:nvPr/>
          </p:nvSpPr>
          <p:spPr>
            <a:xfrm>
              <a:off x="2628070" y="30198807"/>
              <a:ext cx="10935108" cy="2063173"/>
            </a:xfrm>
            <a:custGeom>
              <a:avLst/>
              <a:gdLst>
                <a:gd name="connsiteX0" fmla="*/ 343869 w 2063172"/>
                <a:gd name="connsiteY0" fmla="*/ 0 h 10935107"/>
                <a:gd name="connsiteX1" fmla="*/ 1719303 w 2063172"/>
                <a:gd name="connsiteY1" fmla="*/ 0 h 10935107"/>
                <a:gd name="connsiteX2" fmla="*/ 2063172 w 2063172"/>
                <a:gd name="connsiteY2" fmla="*/ 343869 h 10935107"/>
                <a:gd name="connsiteX3" fmla="*/ 2063172 w 2063172"/>
                <a:gd name="connsiteY3" fmla="*/ 10935107 h 10935107"/>
                <a:gd name="connsiteX4" fmla="*/ 2063172 w 2063172"/>
                <a:gd name="connsiteY4" fmla="*/ 10935107 h 10935107"/>
                <a:gd name="connsiteX5" fmla="*/ 0 w 2063172"/>
                <a:gd name="connsiteY5" fmla="*/ 10935107 h 10935107"/>
                <a:gd name="connsiteX6" fmla="*/ 0 w 2063172"/>
                <a:gd name="connsiteY6" fmla="*/ 10935107 h 10935107"/>
                <a:gd name="connsiteX7" fmla="*/ 0 w 2063172"/>
                <a:gd name="connsiteY7" fmla="*/ 343869 h 10935107"/>
                <a:gd name="connsiteX8" fmla="*/ 343869 w 2063172"/>
                <a:gd name="connsiteY8" fmla="*/ 0 h 109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172" h="10935107">
                  <a:moveTo>
                    <a:pt x="2063172" y="1822557"/>
                  </a:moveTo>
                  <a:lnTo>
                    <a:pt x="2063172" y="9112550"/>
                  </a:lnTo>
                  <a:cubicBezTo>
                    <a:pt x="2063172" y="10119121"/>
                    <a:pt x="2034125" y="10935104"/>
                    <a:pt x="1998293" y="10935104"/>
                  </a:cubicBezTo>
                  <a:lnTo>
                    <a:pt x="0" y="10935104"/>
                  </a:lnTo>
                  <a:lnTo>
                    <a:pt x="0" y="109351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998293" y="3"/>
                  </a:lnTo>
                  <a:cubicBezTo>
                    <a:pt x="2034125" y="3"/>
                    <a:pt x="2063172" y="815986"/>
                    <a:pt x="2063172" y="1822557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121036" rIns="121036" bIns="121037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800" b="1" kern="1200" dirty="0">
                  <a:solidFill>
                    <a:srgbClr val="4472C4"/>
                  </a:solidFill>
                </a:rPr>
                <a:t>Treinamento dos Dados</a:t>
              </a:r>
              <a:endParaRPr lang="pt-BR" sz="3800" kern="1200" dirty="0">
                <a:solidFill>
                  <a:srgbClr val="4472C4"/>
                </a:solidFill>
              </a:endParaRPr>
            </a:p>
            <a:p>
              <a:pPr marL="0" lvl="1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3600" dirty="0"/>
                <a:t>Fase na qual aplicamos </a:t>
              </a:r>
              <a:r>
                <a:rPr lang="pt-BR" sz="3600" dirty="0" smtClean="0"/>
                <a:t>a técnica </a:t>
              </a:r>
              <a:r>
                <a:rPr lang="pt-BR" sz="3600" dirty="0"/>
                <a:t>de clusterização K-</a:t>
              </a:r>
              <a:r>
                <a:rPr lang="pt-BR" sz="3600" dirty="0" err="1"/>
                <a:t>means</a:t>
              </a:r>
              <a:r>
                <a:rPr lang="pt-BR" sz="3600" dirty="0"/>
                <a:t> para analisar </a:t>
              </a:r>
              <a:r>
                <a:rPr lang="pt-BR" sz="3600" dirty="0" smtClean="0"/>
                <a:t>idh dos </a:t>
              </a:r>
              <a:r>
                <a:rPr lang="pt-BR" sz="3600" dirty="0"/>
                <a:t>bairros de Fortaleza em relação à </a:t>
              </a:r>
              <a:r>
                <a:rPr lang="pt-BR" sz="3600" dirty="0" smtClean="0"/>
                <a:t>renda. </a:t>
              </a:r>
              <a:endParaRPr lang="pt-BR" sz="3600" b="0" kern="120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6BCBB4F-05D3-6F9C-0ACF-E9676CF22885}"/>
                </a:ext>
              </a:extLst>
            </p:cNvPr>
            <p:cNvSpPr/>
            <p:nvPr/>
          </p:nvSpPr>
          <p:spPr>
            <a:xfrm>
              <a:off x="1329755" y="34327115"/>
              <a:ext cx="1364534" cy="2762818"/>
            </a:xfrm>
            <a:custGeom>
              <a:avLst/>
              <a:gdLst>
                <a:gd name="connsiteX0" fmla="*/ 0 w 2762817"/>
                <a:gd name="connsiteY0" fmla="*/ 0 h 1357278"/>
                <a:gd name="connsiteX1" fmla="*/ 2084178 w 2762817"/>
                <a:gd name="connsiteY1" fmla="*/ 0 h 1357278"/>
                <a:gd name="connsiteX2" fmla="*/ 2762817 w 2762817"/>
                <a:gd name="connsiteY2" fmla="*/ 678639 h 1357278"/>
                <a:gd name="connsiteX3" fmla="*/ 2084178 w 2762817"/>
                <a:gd name="connsiteY3" fmla="*/ 1357278 h 1357278"/>
                <a:gd name="connsiteX4" fmla="*/ 0 w 2762817"/>
                <a:gd name="connsiteY4" fmla="*/ 1357278 h 1357278"/>
                <a:gd name="connsiteX5" fmla="*/ 678639 w 2762817"/>
                <a:gd name="connsiteY5" fmla="*/ 678639 h 1357278"/>
                <a:gd name="connsiteX6" fmla="*/ 0 w 2762817"/>
                <a:gd name="connsiteY6" fmla="*/ 0 h 135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2817" h="1357278">
                  <a:moveTo>
                    <a:pt x="2762816" y="0"/>
                  </a:moveTo>
                  <a:lnTo>
                    <a:pt x="2762816" y="1023886"/>
                  </a:lnTo>
                  <a:lnTo>
                    <a:pt x="1381409" y="1357278"/>
                  </a:lnTo>
                  <a:lnTo>
                    <a:pt x="1" y="1023886"/>
                  </a:lnTo>
                  <a:lnTo>
                    <a:pt x="1" y="0"/>
                  </a:lnTo>
                  <a:lnTo>
                    <a:pt x="1381409" y="333392"/>
                  </a:lnTo>
                  <a:lnTo>
                    <a:pt x="2762816" y="0"/>
                  </a:lnTo>
                  <a:close/>
                </a:path>
              </a:pathLst>
            </a:custGeom>
            <a:solidFill>
              <a:srgbClr val="C8D6EE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709120" rIns="30481" bIns="709119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4800" kern="1200" dirty="0"/>
                <a:t>5</a:t>
              </a: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D5CE307E-D4C2-09B2-ADB6-D902DBA9066C}"/>
                </a:ext>
              </a:extLst>
            </p:cNvPr>
            <p:cNvSpPr/>
            <p:nvPr/>
          </p:nvSpPr>
          <p:spPr>
            <a:xfrm>
              <a:off x="2639888" y="32277010"/>
              <a:ext cx="10935108" cy="2063173"/>
            </a:xfrm>
            <a:custGeom>
              <a:avLst/>
              <a:gdLst>
                <a:gd name="connsiteX0" fmla="*/ 343869 w 2063172"/>
                <a:gd name="connsiteY0" fmla="*/ 0 h 10935107"/>
                <a:gd name="connsiteX1" fmla="*/ 1719303 w 2063172"/>
                <a:gd name="connsiteY1" fmla="*/ 0 h 10935107"/>
                <a:gd name="connsiteX2" fmla="*/ 2063172 w 2063172"/>
                <a:gd name="connsiteY2" fmla="*/ 343869 h 10935107"/>
                <a:gd name="connsiteX3" fmla="*/ 2063172 w 2063172"/>
                <a:gd name="connsiteY3" fmla="*/ 10935107 h 10935107"/>
                <a:gd name="connsiteX4" fmla="*/ 2063172 w 2063172"/>
                <a:gd name="connsiteY4" fmla="*/ 10935107 h 10935107"/>
                <a:gd name="connsiteX5" fmla="*/ 0 w 2063172"/>
                <a:gd name="connsiteY5" fmla="*/ 10935107 h 10935107"/>
                <a:gd name="connsiteX6" fmla="*/ 0 w 2063172"/>
                <a:gd name="connsiteY6" fmla="*/ 10935107 h 10935107"/>
                <a:gd name="connsiteX7" fmla="*/ 0 w 2063172"/>
                <a:gd name="connsiteY7" fmla="*/ 343869 h 10935107"/>
                <a:gd name="connsiteX8" fmla="*/ 343869 w 2063172"/>
                <a:gd name="connsiteY8" fmla="*/ 0 h 109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172" h="10935107">
                  <a:moveTo>
                    <a:pt x="2063172" y="1822557"/>
                  </a:moveTo>
                  <a:lnTo>
                    <a:pt x="2063172" y="9112550"/>
                  </a:lnTo>
                  <a:cubicBezTo>
                    <a:pt x="2063172" y="10119121"/>
                    <a:pt x="2034125" y="10935104"/>
                    <a:pt x="1998293" y="10935104"/>
                  </a:cubicBezTo>
                  <a:lnTo>
                    <a:pt x="0" y="10935104"/>
                  </a:lnTo>
                  <a:lnTo>
                    <a:pt x="0" y="109351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998293" y="3"/>
                  </a:lnTo>
                  <a:cubicBezTo>
                    <a:pt x="2034125" y="3"/>
                    <a:pt x="2063172" y="815986"/>
                    <a:pt x="2063172" y="1822557"/>
                  </a:cubicBezTo>
                  <a:close/>
                </a:path>
              </a:pathLst>
            </a:custGeom>
            <a:ln>
              <a:solidFill>
                <a:srgbClr val="96B0D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121036" rIns="121036" bIns="121037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800" b="1" kern="1200" dirty="0">
                  <a:solidFill>
                    <a:srgbClr val="96B0DE"/>
                  </a:solidFill>
                </a:rPr>
                <a:t>Representação gr</a:t>
              </a:r>
              <a:r>
                <a:rPr lang="pt-BR" sz="3800" b="1" dirty="0">
                  <a:solidFill>
                    <a:srgbClr val="96B0DE"/>
                  </a:solidFill>
                </a:rPr>
                <a:t>áfica</a:t>
              </a:r>
              <a:endParaRPr lang="pt-BR" sz="3800" kern="1200" dirty="0">
                <a:solidFill>
                  <a:srgbClr val="96B0DE"/>
                </a:solidFill>
              </a:endParaRPr>
            </a:p>
            <a:p>
              <a:pPr marL="0" lvl="1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600" b="0" kern="1200" dirty="0"/>
                <a:t>Fase na qual aplicamos o Cluster e fizemos a destruição dos gráficos a partir da correlação das variáveis da tabela como: longevidade, educação, IDH geral e etc.</a:t>
              </a: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A43ABD7-2ED4-67CC-3B37-47F42914448F}"/>
                </a:ext>
              </a:extLst>
            </p:cNvPr>
            <p:cNvSpPr/>
            <p:nvPr/>
          </p:nvSpPr>
          <p:spPr>
            <a:xfrm>
              <a:off x="2647143" y="34345010"/>
              <a:ext cx="10935108" cy="2063173"/>
            </a:xfrm>
            <a:custGeom>
              <a:avLst/>
              <a:gdLst>
                <a:gd name="connsiteX0" fmla="*/ 343869 w 2063172"/>
                <a:gd name="connsiteY0" fmla="*/ 0 h 10935107"/>
                <a:gd name="connsiteX1" fmla="*/ 1719303 w 2063172"/>
                <a:gd name="connsiteY1" fmla="*/ 0 h 10935107"/>
                <a:gd name="connsiteX2" fmla="*/ 2063172 w 2063172"/>
                <a:gd name="connsiteY2" fmla="*/ 343869 h 10935107"/>
                <a:gd name="connsiteX3" fmla="*/ 2063172 w 2063172"/>
                <a:gd name="connsiteY3" fmla="*/ 10935107 h 10935107"/>
                <a:gd name="connsiteX4" fmla="*/ 2063172 w 2063172"/>
                <a:gd name="connsiteY4" fmla="*/ 10935107 h 10935107"/>
                <a:gd name="connsiteX5" fmla="*/ 0 w 2063172"/>
                <a:gd name="connsiteY5" fmla="*/ 10935107 h 10935107"/>
                <a:gd name="connsiteX6" fmla="*/ 0 w 2063172"/>
                <a:gd name="connsiteY6" fmla="*/ 10935107 h 10935107"/>
                <a:gd name="connsiteX7" fmla="*/ 0 w 2063172"/>
                <a:gd name="connsiteY7" fmla="*/ 343869 h 10935107"/>
                <a:gd name="connsiteX8" fmla="*/ 343869 w 2063172"/>
                <a:gd name="connsiteY8" fmla="*/ 0 h 109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172" h="10935107">
                  <a:moveTo>
                    <a:pt x="2063172" y="1822557"/>
                  </a:moveTo>
                  <a:lnTo>
                    <a:pt x="2063172" y="9112550"/>
                  </a:lnTo>
                  <a:cubicBezTo>
                    <a:pt x="2063172" y="10119121"/>
                    <a:pt x="2034125" y="10935104"/>
                    <a:pt x="1998293" y="10935104"/>
                  </a:cubicBezTo>
                  <a:lnTo>
                    <a:pt x="0" y="10935104"/>
                  </a:lnTo>
                  <a:lnTo>
                    <a:pt x="0" y="109351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998293" y="3"/>
                  </a:lnTo>
                  <a:cubicBezTo>
                    <a:pt x="2034125" y="3"/>
                    <a:pt x="2063172" y="815986"/>
                    <a:pt x="2063172" y="1822557"/>
                  </a:cubicBezTo>
                  <a:close/>
                </a:path>
              </a:pathLst>
            </a:custGeom>
            <a:ln>
              <a:solidFill>
                <a:srgbClr val="C8D6EE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85" tIns="121036" rIns="121036" bIns="121037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800" b="1" kern="1200" dirty="0">
                  <a:solidFill>
                    <a:srgbClr val="96B0DE"/>
                  </a:solidFill>
                </a:rPr>
                <a:t>Implementação no Azure</a:t>
              </a:r>
              <a:endParaRPr lang="pt-BR" sz="3800" kern="1200" dirty="0">
                <a:solidFill>
                  <a:srgbClr val="96B0DE"/>
                </a:solidFill>
              </a:endParaRPr>
            </a:p>
            <a:p>
              <a:pPr marL="0" lvl="1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pt-BR" sz="3600" b="0" kern="1200" dirty="0"/>
                <a:t>Fase na qual subimos o código e o </a:t>
              </a:r>
              <a:r>
                <a:rPr lang="pt-BR" sz="3600" dirty="0"/>
                <a:t>D</a:t>
              </a:r>
              <a:r>
                <a:rPr lang="pt-BR" sz="3600" b="0" kern="1200" dirty="0"/>
                <a:t>ataSet na nuvem, através da plataforma Azure e usando o Azure Machine Learning.</a:t>
              </a:r>
            </a:p>
          </p:txBody>
        </p:sp>
      </p:grp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88791DB3-7693-E5CA-4E4A-A128DDFC1B8B}"/>
              </a:ext>
            </a:extLst>
          </p:cNvPr>
          <p:cNvSpPr txBox="1"/>
          <p:nvPr/>
        </p:nvSpPr>
        <p:spPr>
          <a:xfrm>
            <a:off x="15654300" y="29145713"/>
            <a:ext cx="15807218" cy="1425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/>
              <a:t>FIGURA </a:t>
            </a:r>
            <a:r>
              <a:rPr lang="pt-BR" sz="3800" b="1" dirty="0" smtClean="0"/>
              <a:t>3 – </a:t>
            </a:r>
            <a:r>
              <a:rPr lang="pt-BR" sz="3800" b="1" dirty="0"/>
              <a:t>INFERÊNCIA DO PROJETO: GRÁFICO DE CLUSTER DOS BAIRROS DE FORTALEZA RELACIONANDO IDH-RENDA E IDH-EDUCAÇÃO</a:t>
            </a:r>
          </a:p>
        </p:txBody>
      </p:sp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8"/>
    </p:ext>
  </p:extLs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b74b46-004e-4568-818b-0340448e40f4" xsi:nil="true"/>
    <lcf76f155ced4ddcb4097134ff3c332f xmlns="096d0b34-5fee-4374-9ea9-0a71470c9b54">
      <Terms xmlns="http://schemas.microsoft.com/office/infopath/2007/PartnerControls"/>
    </lcf76f155ced4ddcb4097134ff3c332f>
    <ReferenceId xmlns="096d0b34-5fee-4374-9ea9-0a71470c9b5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0CAA0681BB05419C4D67F87F59E9D2" ma:contentTypeVersion="9" ma:contentTypeDescription="Crie um novo documento." ma:contentTypeScope="" ma:versionID="b889effdec221bcd43f0109a51fe5ea2">
  <xsd:schema xmlns:xsd="http://www.w3.org/2001/XMLSchema" xmlns:xs="http://www.w3.org/2001/XMLSchema" xmlns:p="http://schemas.microsoft.com/office/2006/metadata/properties" xmlns:ns2="096d0b34-5fee-4374-9ea9-0a71470c9b54" xmlns:ns3="60b74b46-004e-4568-818b-0340448e40f4" targetNamespace="http://schemas.microsoft.com/office/2006/metadata/properties" ma:root="true" ma:fieldsID="fc395053291f4b0baf11a4fa17a00a98" ns2:_="" ns3:_="">
    <xsd:import namespace="096d0b34-5fee-4374-9ea9-0a71470c9b54"/>
    <xsd:import namespace="60b74b46-004e-4568-818b-0340448e40f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d0b34-5fee-4374-9ea9-0a71470c9b5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74b46-004e-4568-818b-0340448e40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c1af57e-d0a8-4838-8706-620b464d989c}" ma:internalName="TaxCatchAll" ma:showField="CatchAllData" ma:web="60b74b46-004e-4568-818b-0340448e40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AC53F-5C8A-4C0C-B20C-F5A78294C9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09D92-7F8D-4114-B082-4E15DB516329}">
  <ds:schemaRefs>
    <ds:schemaRef ds:uri="http://purl.org/dc/terms/"/>
    <ds:schemaRef ds:uri="http://schemas.microsoft.com/office/2006/documentManagement/types"/>
    <ds:schemaRef ds:uri="096d0b34-5fee-4374-9ea9-0a71470c9b54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0b74b46-004e-4568-818b-0340448e40f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26F3A9-6145-4630-B8B5-64BB4C412D2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96d0b34-5fee-4374-9ea9-0a71470c9b54"/>
    <ds:schemaRef ds:uri="60b74b46-004e-4568-818b-0340448e40f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463</Words>
  <Application>Microsoft Office PowerPoint</Application>
  <PresentationFormat>Personalizar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LAIS GUIMARAES LIMA</cp:lastModifiedBy>
  <cp:revision>71</cp:revision>
  <dcterms:created xsi:type="dcterms:W3CDTF">2022-10-11T19:04:00Z</dcterms:created>
  <dcterms:modified xsi:type="dcterms:W3CDTF">2023-06-06T00:06:51Z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0x010100440CAA0681BB05419C4D67F87F59E9D2</vt:lpwstr>
  </property>
  <property fmtid="{D5CDD505-2E9C-101B-9397-08002B2CF9AE}" pid="3" name="MediaServiceImageTags">
    <vt:lpwstr/>
  </property>
</Properties>
</file>