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8" r:id="rId6"/>
    <p:sldId id="275" r:id="rId7"/>
    <p:sldId id="276" r:id="rId8"/>
    <p:sldId id="260" r:id="rId9"/>
    <p:sldId id="264" r:id="rId10"/>
    <p:sldId id="274" r:id="rId11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5033" autoAdjust="0"/>
  </p:normalViewPr>
  <p:slideViewPr>
    <p:cSldViewPr snapToGrid="0" snapToObjects="1">
      <p:cViewPr varScale="1">
        <p:scale>
          <a:sx n="68" d="100"/>
          <a:sy n="68" d="100"/>
        </p:scale>
        <p:origin x="81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6" d="100"/>
          <a:sy n="96" d="100"/>
        </p:scale>
        <p:origin x="364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A2716EA-C0E0-4C9F-8893-2AE5046AE48B}" type="datetime1">
              <a:rPr lang="pt-BR" smtClean="0"/>
              <a:t>11/06/2025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EC605DA-80A8-4B7B-B889-6C5700BB4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D7717-0015-46A9-B3CC-4D0B256EA761}" type="datetime1">
              <a:rPr lang="pt-BR" smtClean="0"/>
              <a:pPr/>
              <a:t>11/06/2025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3544625-0ADF-4414-89A2-9E135F0C849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3AD51-4EBF-35FA-B907-D4C6197C6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>
            <a:extLst>
              <a:ext uri="{FF2B5EF4-FFF2-40B4-BE49-F238E27FC236}">
                <a16:creationId xmlns:a16="http://schemas.microsoft.com/office/drawing/2014/main" id="{9CB17C5A-AD9E-521D-3616-E659756297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C4407F4-B96F-FF3A-DA8F-150B85DC57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DBF62AA4-EB57-06C4-A600-83017E657B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099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AF456D-0637-3B6C-C6CC-C4D9D3561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>
            <a:extLst>
              <a:ext uri="{FF2B5EF4-FFF2-40B4-BE49-F238E27FC236}">
                <a16:creationId xmlns:a16="http://schemas.microsoft.com/office/drawing/2014/main" id="{6DACC7CC-00CD-2CB1-FA5A-72689D9EAA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B5BA918-F029-D221-6768-41C7DFA39B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18B8237-F654-8BE2-0A98-E35FE1B212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7170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010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8305EB6C-0A76-4C55-9114-AEBCE741A889}" type="datetime1">
              <a:rPr lang="pt-BR" noProof="0" smtClean="0"/>
              <a:t>11/06/2025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DE2BB6-8649-41E7-8E36-77A8E1D0557F}" type="datetime1">
              <a:rPr lang="pt-BR" noProof="0" smtClean="0"/>
              <a:t>11/06/2025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E8084E-E57D-41AA-A2A2-BDD817B04056}" type="datetime1">
              <a:rPr lang="pt-BR" noProof="0" smtClean="0"/>
              <a:t>11/06/2025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aixa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4" name="Caixa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9C1D99-1AC7-4CF4-9BE0-5AAE590D0DFA}" type="datetime1">
              <a:rPr lang="pt-BR" noProof="0" smtClean="0"/>
              <a:t>11/06/2025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0A15C7-49A1-401D-8227-E81C01F2EAF3}" type="datetime1">
              <a:rPr lang="pt-BR" noProof="0" smtClean="0"/>
              <a:t>11/06/2025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aixa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4" name="Caixa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9DE088-3EDC-45D6-A712-BBB527D160B6}" type="datetime1">
              <a:rPr lang="pt-BR" noProof="0" smtClean="0"/>
              <a:t>11/06/2025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pt-BR" noProof="0"/>
              <a:t>Clique para editar o estilo de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E349A7-941F-4E23-AC00-3652BE77822E}" type="datetime1">
              <a:rPr lang="pt-BR" noProof="0" smtClean="0"/>
              <a:t>11/06/2025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E008AF-9474-4193-86B2-2A50BFEFC837}" type="datetime1">
              <a:rPr lang="pt-BR" noProof="0" smtClean="0"/>
              <a:t>11/06/2025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961F71-2137-4697-90D0-6844DAA85C3E}" type="datetime1">
              <a:rPr lang="pt-BR" noProof="0" smtClean="0"/>
              <a:t>11/06/2025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2667F6-ED5A-4487-81A6-22B06AC2E96D}" type="datetime1">
              <a:rPr lang="pt-BR" noProof="0" smtClean="0"/>
              <a:t>11/06/2025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EFCD36-051D-4035-8751-4A89CB019E57}" type="datetime1">
              <a:rPr lang="pt-BR" noProof="0" smtClean="0"/>
              <a:t>11/06/2025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BAF524-6D8A-4C41-B460-D05B573E7127}" type="datetime1">
              <a:rPr lang="pt-BR" noProof="0" smtClean="0"/>
              <a:t>11/06/2025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7AD5B1-1085-4C50-A4AC-ADCF3F641FF3}" type="datetime1">
              <a:rPr lang="pt-BR" noProof="0" smtClean="0"/>
              <a:t>11/06/2025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2EE9E6-29B3-4F0F-9541-16EF4C40DDAE}" type="datetime1">
              <a:rPr lang="pt-BR" noProof="0" smtClean="0"/>
              <a:t>11/06/2025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991ADC-5A87-4ADB-AC2C-162F7EAFDF11}" type="datetime1">
              <a:rPr lang="pt-BR" noProof="0" smtClean="0"/>
              <a:t>11/06/2025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F66C81-6B32-4C2A-B66D-48EB10E66F65}" type="datetime1">
              <a:rPr lang="pt-BR" noProof="0" smtClean="0"/>
              <a:t>11/06/2025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4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0335F7-F78C-4176-B84C-23586D6A1FCB}" type="datetime1">
              <a:rPr lang="pt-BR" noProof="0" smtClean="0"/>
              <a:t>11/06/2025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34CA2B3D-47D5-475F-9C0B-4EA3140F31A4}" type="datetime1">
              <a:rPr lang="pt-BR" noProof="0" smtClean="0"/>
              <a:t>11/06/2025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517" y="2848815"/>
            <a:ext cx="11422966" cy="1595681"/>
          </a:xfrm>
        </p:spPr>
        <p:txBody>
          <a:bodyPr rtlCol="0">
            <a:normAutofit/>
          </a:bodyPr>
          <a:lstStyle/>
          <a:p>
            <a:pPr algn="ctr"/>
            <a:r>
              <a:rPr lang="pt-BR" b="1" dirty="0"/>
              <a:t>POO JAVA - Aplicação Web/Mobile</a:t>
            </a:r>
            <a:br>
              <a:rPr lang="pt-BR" b="1" dirty="0"/>
            </a:br>
            <a:r>
              <a:rPr lang="pt-BR" b="1" dirty="0"/>
              <a:t>loja de bolos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95729" y="6154077"/>
            <a:ext cx="1495742" cy="634180"/>
          </a:xfrm>
        </p:spPr>
        <p:txBody>
          <a:bodyPr rtlCol="0">
            <a:noAutofit/>
          </a:bodyPr>
          <a:lstStyle/>
          <a:p>
            <a:pPr algn="ctr" rtl="0"/>
            <a:r>
              <a:rPr lang="pt-B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Salvador/</a:t>
            </a:r>
            <a:r>
              <a:rPr lang="pt-BR" sz="16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ba</a:t>
            </a:r>
            <a:endParaRPr lang="pt-BR" sz="1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ctr" rtl="0"/>
            <a:r>
              <a:rPr lang="pt-BR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Jul/2025</a:t>
            </a:r>
          </a:p>
        </p:txBody>
      </p:sp>
      <p:pic>
        <p:nvPicPr>
          <p:cNvPr id="4" name="Imagem" descr="Imagem">
            <a:extLst>
              <a:ext uri="{FF2B5EF4-FFF2-40B4-BE49-F238E27FC236}">
                <a16:creationId xmlns:a16="http://schemas.microsoft.com/office/drawing/2014/main" id="{659F053E-3916-3621-1F1A-FAEF2042A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414" y="56282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81319"/>
            <a:ext cx="7455353" cy="1456267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Componentes:</a:t>
            </a:r>
          </a:p>
        </p:txBody>
      </p:sp>
      <p:grpSp>
        <p:nvGrpSpPr>
          <p:cNvPr id="179" name="Grupo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orma Livre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grpSp>
          <p:nvGrpSpPr>
            <p:cNvPr id="181" name="Grupo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Conector Reto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ctor Reto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ctor Reto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Conector Reto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Conector Reto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ctor Reto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ctor Reto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ctor Reto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ctor Reto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Conector Reto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Conector Reto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Conector Reto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Conector Reto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Conector Reto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Conector Reto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ctor Reto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ctor Reto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ctor Reto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ctor Reto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Conector Reto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Conector Reto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ctor Reto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ector Reto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ctor Reto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ctor Reto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Conector Reto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Conector Reto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Conector Reto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Conector Reto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ector Reto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Conector Reto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Conector Reto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Conector Reto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Conector Reto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Conector Reto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onector Reto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Conector Reto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Conector Reto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Conector Reto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Conector Reto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Conector Reto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Conector Reto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Conector Reto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Conector Reto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Conector Reto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Conector Reto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Conector Reto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Conector Reto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Conector Reto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Conector Reto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Conector Reto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Conector Reto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Conector Reto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Conector Reto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ector Reto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Conector Reto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Conector Reto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Conector Reto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Conector Reto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Conector Reto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Conector Reto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Conector Reto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Conector Reto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Conector Reto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Conector Reto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Conector Reto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Conector Reto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Conector Reto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Conector Reto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Conector Reto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Conector Reto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Conector Reto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Conector Reto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Conector Reto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Conector Reto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Conector Reto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Conector Reto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Conector Reto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upo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orma Livre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grpSp>
          <p:nvGrpSpPr>
            <p:cNvPr id="263" name="Grupo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Conector Reto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Conector Reto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Conector Reto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Conector Reto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Conector Reto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Conector Reto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Conector Reto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Conector Reto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Conector Reto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Conector Reto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Conector Reto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Conector Reto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Conector Reto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Conector Reto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Conector Reto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Conector Reto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Conector Reto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Conector Reto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Conector Reto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Conector Reto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Conector Reto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Conector Reto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Conector Reto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Conector Reto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Conector Reto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Conector Reto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Conector Reto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Conector Reto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Conector Reto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Conector Reto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Conector Reto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Conector Reto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Conector Reto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Conector Reto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Conector Reto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Conector Reto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Conector Reto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Conector Reto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Conector Reto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Conector Reto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Conector Reto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Conector Reto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Conector Reto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Conector Reto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Conector Reto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Conector Reto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Conector Reto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Conector Reto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Conector Reto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Conector Reto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Conector Reto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Conector Reto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Conector Reto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Conector Reto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Conector Reto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Conector Reto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Conector Reto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Conector Reto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Conector Reto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Conector Reto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Conector Reto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Conector Reto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Conector Reto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Conector Reto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Conector Reto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Conector Reto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Conector Reto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Conector Reto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Conector Reto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Conector Reto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Conector Reto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Conector Reto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Conector Reto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Conector Reto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Conector Reto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Conector Reto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Conector Reto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Conector Reto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44D2B080-F053-3E0A-388E-1D630FF19140}"/>
              </a:ext>
            </a:extLst>
          </p:cNvPr>
          <p:cNvSpPr txBox="1"/>
          <p:nvPr/>
        </p:nvSpPr>
        <p:spPr>
          <a:xfrm>
            <a:off x="685800" y="2254769"/>
            <a:ext cx="112060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Arthur Motta </a:t>
            </a:r>
            <a:r>
              <a:rPr lang="pt-BR" sz="3200" dirty="0" err="1"/>
              <a:t>Cumming</a:t>
            </a:r>
            <a:r>
              <a:rPr lang="pt-BR" sz="3200" dirty="0"/>
              <a:t> - 202303532946</a:t>
            </a:r>
          </a:p>
          <a:p>
            <a:r>
              <a:rPr lang="pt-BR" sz="3200" dirty="0"/>
              <a:t>Laís Medeiros Costa Gonçalves - 202308705301</a:t>
            </a:r>
          </a:p>
          <a:p>
            <a:r>
              <a:rPr lang="pt-BR" sz="3200" dirty="0"/>
              <a:t>Letícia Medeiros Costa Gonçalves - 202308705296</a:t>
            </a:r>
          </a:p>
          <a:p>
            <a:r>
              <a:rPr lang="pt-BR" sz="3200" dirty="0"/>
              <a:t>Natanael Henrique Encarnação </a:t>
            </a:r>
            <a:r>
              <a:rPr lang="pt-BR" sz="3200" dirty="0" err="1"/>
              <a:t>Mandias</a:t>
            </a:r>
            <a:r>
              <a:rPr lang="pt-BR" sz="3200" dirty="0"/>
              <a:t> - 202303622121</a:t>
            </a:r>
          </a:p>
          <a:p>
            <a:r>
              <a:rPr lang="pt-BR" sz="3200" dirty="0"/>
              <a:t>Roberta Sued Nascimento Gomes De Santana - 202308425986</a:t>
            </a:r>
          </a:p>
        </p:txBody>
      </p:sp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80BCC-CD7C-D9F4-8F9F-2D11C4E8B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:a16="http://schemas.microsoft.com/office/drawing/2014/main" id="{970411AF-06C2-8E8D-CD57-EF92EAFF8B26}"/>
              </a:ext>
            </a:extLst>
          </p:cNvPr>
          <p:cNvSpPr txBox="1"/>
          <p:nvPr/>
        </p:nvSpPr>
        <p:spPr>
          <a:xfrm>
            <a:off x="715107" y="560409"/>
            <a:ext cx="11476893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dirty="0"/>
          </a:p>
          <a:p>
            <a:r>
              <a:rPr lang="pt-BR" sz="2400" dirty="0"/>
              <a:t>Utilizamos as dependências:</a:t>
            </a:r>
          </a:p>
          <a:p>
            <a:endParaRPr lang="pt-BR" sz="2400" dirty="0"/>
          </a:p>
          <a:p>
            <a:r>
              <a:rPr lang="pt-BR" sz="2000" dirty="0"/>
              <a:t>1.Spring Web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Permite criar aplicações web, inclusive REST APIs.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Usa o Spring MVC.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Vem com o servidor Apache </a:t>
            </a:r>
            <a:r>
              <a:rPr lang="pt-BR" sz="2000" dirty="0" err="1"/>
              <a:t>Tomcat</a:t>
            </a:r>
            <a:r>
              <a:rPr lang="pt-BR" sz="2000" dirty="0"/>
              <a:t> embutido.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Ideal pra criar e expor páginas ou </a:t>
            </a:r>
            <a:r>
              <a:rPr lang="pt-BR" sz="2000" dirty="0" err="1"/>
              <a:t>endpoints</a:t>
            </a:r>
            <a:r>
              <a:rPr lang="pt-BR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r>
              <a:rPr lang="pt-BR" sz="2000" dirty="0"/>
              <a:t>2. Spring Data JPA: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Facilita a manipulação de banco de dados relacionais usando Java.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Usa o padrão JPA com </a:t>
            </a:r>
            <a:r>
              <a:rPr lang="pt-BR" sz="2000" dirty="0" err="1"/>
              <a:t>Hibernate</a:t>
            </a:r>
            <a:r>
              <a:rPr lang="pt-BR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Deixa você trabalhar com entidades e repositórios, sem escrever SQL puro.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r>
              <a:rPr lang="pt-BR" sz="2000" dirty="0"/>
              <a:t>3. H2 </a:t>
            </a:r>
            <a:r>
              <a:rPr lang="pt-BR" sz="2000" dirty="0" err="1"/>
              <a:t>Database</a:t>
            </a:r>
            <a:r>
              <a:rPr lang="pt-BR" sz="2000" dirty="0"/>
              <a:t>:</a:t>
            </a:r>
          </a:p>
          <a:p>
            <a:r>
              <a:rPr lang="pt-BR" sz="2000" dirty="0"/>
              <a:t>Banco de dados em memória (leve e rápido).</a:t>
            </a:r>
          </a:p>
          <a:p>
            <a:r>
              <a:rPr lang="pt-BR" sz="2000" dirty="0"/>
              <a:t>Muito útil para testes e prototipagem.</a:t>
            </a:r>
          </a:p>
          <a:p>
            <a:r>
              <a:rPr lang="pt-BR" sz="2000" dirty="0"/>
              <a:t>Possui um console via navegador para visualizar os dados (se ativado).</a:t>
            </a:r>
          </a:p>
          <a:p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04C17B9-D0B9-89F7-3608-DE3556C91D21}"/>
              </a:ext>
            </a:extLst>
          </p:cNvPr>
          <p:cNvSpPr txBox="1"/>
          <p:nvPr/>
        </p:nvSpPr>
        <p:spPr>
          <a:xfrm>
            <a:off x="4318782" y="128450"/>
            <a:ext cx="39389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DEPENDÊNCIAS:</a:t>
            </a:r>
          </a:p>
        </p:txBody>
      </p:sp>
    </p:spTree>
    <p:extLst>
      <p:ext uri="{BB962C8B-B14F-4D97-AF65-F5344CB8AC3E}">
        <p14:creationId xmlns:p14="http://schemas.microsoft.com/office/powerpoint/2010/main" val="3619237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9FB8CA-D728-A661-2984-F5AA31E26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:a16="http://schemas.microsoft.com/office/drawing/2014/main" id="{93CFC44D-170E-0F2A-6D16-FF5312068BDD}"/>
              </a:ext>
            </a:extLst>
          </p:cNvPr>
          <p:cNvSpPr txBox="1"/>
          <p:nvPr/>
        </p:nvSpPr>
        <p:spPr>
          <a:xfrm>
            <a:off x="715107" y="948690"/>
            <a:ext cx="1076178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4. PostgreSQL Driver: </a:t>
            </a:r>
          </a:p>
          <a:p>
            <a:r>
              <a:rPr lang="pt-BR" sz="2400" dirty="0"/>
              <a:t>Driver JDBC/R2DBC para conectar sua aplicação Java com banco de dados PostgreSQL. </a:t>
            </a:r>
          </a:p>
          <a:p>
            <a:r>
              <a:rPr lang="pt-BR" sz="2400" dirty="0"/>
              <a:t>Essencial se você for usar PostgreSQL como banco real em vez do H2.</a:t>
            </a:r>
          </a:p>
          <a:p>
            <a:endParaRPr lang="pt-BR" sz="2400" dirty="0"/>
          </a:p>
          <a:p>
            <a:r>
              <a:rPr lang="pt-BR" sz="2400" dirty="0"/>
              <a:t>5. </a:t>
            </a:r>
            <a:r>
              <a:rPr lang="pt-BR" sz="2400" dirty="0" err="1"/>
              <a:t>Thymeleaf</a:t>
            </a:r>
            <a:r>
              <a:rPr lang="pt-BR" sz="2400" dirty="0"/>
              <a:t> (você mencionou “tempo alguma coisa”)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É um </a:t>
            </a:r>
            <a:r>
              <a:rPr lang="pt-BR" sz="2400" dirty="0" err="1"/>
              <a:t>template</a:t>
            </a:r>
            <a:r>
              <a:rPr lang="pt-BR" sz="2400" dirty="0"/>
              <a:t> </a:t>
            </a:r>
            <a:r>
              <a:rPr lang="pt-BR" sz="2400" dirty="0" err="1"/>
              <a:t>engine</a:t>
            </a:r>
            <a:r>
              <a:rPr lang="pt-BR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Permite gerar HTML dinâmico com dados vindos do </a:t>
            </a:r>
            <a:r>
              <a:rPr lang="pt-BR" sz="2400" dirty="0" err="1"/>
              <a:t>backend</a:t>
            </a:r>
            <a:r>
              <a:rPr lang="pt-BR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Muito usado em projetos Spring para renderizar páginas web no servidor.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7182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Espaço Reservado para Conteúdo 18">
            <a:extLst>
              <a:ext uri="{FF2B5EF4-FFF2-40B4-BE49-F238E27FC236}">
                <a16:creationId xmlns:a16="http://schemas.microsoft.com/office/drawing/2014/main" id="{6B3C950D-841F-D726-9268-D822395212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2216" y="759655"/>
            <a:ext cx="5130801" cy="5160065"/>
          </a:xfr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F9D777FD-E9DD-232A-1522-A751C22BA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1074" y="2473135"/>
            <a:ext cx="5976402" cy="3446585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BD5D460-B1EB-4FE6-B027-48F3436E83FB}"/>
              </a:ext>
            </a:extLst>
          </p:cNvPr>
          <p:cNvSpPr txBox="1"/>
          <p:nvPr/>
        </p:nvSpPr>
        <p:spPr>
          <a:xfrm>
            <a:off x="685014" y="5835192"/>
            <a:ext cx="4405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Figura 1 – Tela de Cadastro.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21A46D5-4297-4627-96DF-D82859604397}"/>
              </a:ext>
            </a:extLst>
          </p:cNvPr>
          <p:cNvSpPr txBox="1"/>
          <p:nvPr/>
        </p:nvSpPr>
        <p:spPr>
          <a:xfrm>
            <a:off x="6653753" y="5850176"/>
            <a:ext cx="4405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Figura 2 – Tela de Login.</a:t>
            </a:r>
          </a:p>
        </p:txBody>
      </p:sp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ço Reservado para Conteúdo 2">
            <a:extLst>
              <a:ext uri="{FF2B5EF4-FFF2-40B4-BE49-F238E27FC236}">
                <a16:creationId xmlns:a16="http://schemas.microsoft.com/office/drawing/2014/main" id="{F2B63452-5C7D-4490-9F2B-E56653B5F78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3695" y="41140"/>
            <a:ext cx="6287678" cy="3269592"/>
          </a:xfr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4E5486CC-7702-4305-A504-4AD8632AE1BE}"/>
              </a:ext>
            </a:extLst>
          </p:cNvPr>
          <p:cNvSpPr txBox="1"/>
          <p:nvPr/>
        </p:nvSpPr>
        <p:spPr>
          <a:xfrm>
            <a:off x="1044804" y="3242087"/>
            <a:ext cx="4405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Figura 3 – Tela de Menu de Pedidos.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C35841E-BA30-4F8A-8855-8FDEF8BD7F0E}"/>
              </a:ext>
            </a:extLst>
          </p:cNvPr>
          <p:cNvSpPr txBox="1"/>
          <p:nvPr/>
        </p:nvSpPr>
        <p:spPr>
          <a:xfrm>
            <a:off x="6391373" y="6457792"/>
            <a:ext cx="4405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Figura 4 – Tela de Pedido dos Clientes.</a:t>
            </a:r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2B2FB9AF-2F0A-FD9B-041B-D034E929D2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532346" y="3569215"/>
            <a:ext cx="7354022" cy="2938338"/>
          </a:xfrm>
        </p:spPr>
      </p:pic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ontos de luz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1377" y="3966568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Agradecemos!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110_TF22566005_Win32" id="{1FE15E78-71C6-4ADF-885B-997C2E84CB56}" vid="{D5F81D91-54CE-45CD-A8B2-CD19AFE3591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futurístico</Template>
  <TotalTime>173</TotalTime>
  <Words>276</Words>
  <Application>Microsoft Office PowerPoint</Application>
  <PresentationFormat>Widescreen</PresentationFormat>
  <Paragraphs>48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POO JAVA - Aplicação Web/Mobile loja de bolos</vt:lpstr>
      <vt:lpstr>Componentes:</vt:lpstr>
      <vt:lpstr>Apresentação do PowerPoint</vt:lpstr>
      <vt:lpstr>Apresentação do PowerPoint</vt:lpstr>
      <vt:lpstr>Apresentação do PowerPoint</vt:lpstr>
      <vt:lpstr>Apresentação do PowerPoint</vt:lpstr>
      <vt:lpstr>Agradecemos!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POO JAVA - Aplicação Web/Mobile Fábrica de bolos</dc:title>
  <dc:creator>Letícia Gonçalves</dc:creator>
  <cp:lastModifiedBy>Letícia Gonçalves</cp:lastModifiedBy>
  <cp:revision>6</cp:revision>
  <dcterms:created xsi:type="dcterms:W3CDTF">2025-06-11T02:22:12Z</dcterms:created>
  <dcterms:modified xsi:type="dcterms:W3CDTF">2025-06-12T02:45:22Z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