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Quantidade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Plano Digital e Revista Impressa Anual</c:v>
                </c:pt>
                <c:pt idx="1">
                  <c:v>Nova Escola Box Mensal</c:v>
                </c:pt>
                <c:pt idx="2">
                  <c:v>Plano Digital Anual</c:v>
                </c:pt>
                <c:pt idx="3">
                  <c:v>Plano Digital Semestral</c:v>
                </c:pt>
                <c:pt idx="4">
                  <c:v>Nova Escola Box Anual</c:v>
                </c:pt>
                <c:pt idx="5">
                  <c:v>Nova Escola Box Semestral</c:v>
                </c:pt>
                <c:pt idx="6">
                  <c:v>Plano Digital Mensal</c:v>
                </c:pt>
                <c:pt idx="7">
                  <c:v>Plano Digital e Revista Impressa Semestral</c:v>
                </c:pt>
                <c:pt idx="8">
                  <c:v>Plano Digital e Revista Impressa Mensal</c:v>
                </c:pt>
                <c:pt idx="9">
                  <c:v>Nova Escola Box Bienal</c:v>
                </c:pt>
                <c:pt idx="10">
                  <c:v>Plano Revista Impressa Anual</c:v>
                </c:pt>
                <c:pt idx="11">
                  <c:v>Plano Revista Impressa Semestral</c:v>
                </c:pt>
                <c:pt idx="12">
                  <c:v>Plano Digital e Revista Impressa Anual PJ</c:v>
                </c:pt>
                <c:pt idx="13">
                  <c:v>Plano Digital Semestral PJ</c:v>
                </c:pt>
                <c:pt idx="14">
                  <c:v>Plano Digital e Revista Impressa Semestral  PJ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2647</c:v>
                </c:pt>
                <c:pt idx="1">
                  <c:v>2228</c:v>
                </c:pt>
                <c:pt idx="2">
                  <c:v>2215</c:v>
                </c:pt>
                <c:pt idx="3">
                  <c:v>1958</c:v>
                </c:pt>
                <c:pt idx="4">
                  <c:v>1920</c:v>
                </c:pt>
                <c:pt idx="5">
                  <c:v>1079</c:v>
                </c:pt>
                <c:pt idx="6">
                  <c:v>1074</c:v>
                </c:pt>
                <c:pt idx="7">
                  <c:v>1051</c:v>
                </c:pt>
                <c:pt idx="8">
                  <c:v>639</c:v>
                </c:pt>
                <c:pt idx="9">
                  <c:v>164</c:v>
                </c:pt>
                <c:pt idx="10">
                  <c:v>104</c:v>
                </c:pt>
                <c:pt idx="11">
                  <c:v>36</c:v>
                </c:pt>
                <c:pt idx="12">
                  <c:v>26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4-4047-A504-5A050D2ECE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Sheet1!$A$2:$A$16</c:f>
              <c:strCache>
                <c:ptCount val="15"/>
                <c:pt idx="0">
                  <c:v>Plano Digital e Revista Impressa Anual</c:v>
                </c:pt>
                <c:pt idx="1">
                  <c:v>Nova Escola Box Mensal</c:v>
                </c:pt>
                <c:pt idx="2">
                  <c:v>Plano Digital Anual</c:v>
                </c:pt>
                <c:pt idx="3">
                  <c:v>Plano Digital Semestral</c:v>
                </c:pt>
                <c:pt idx="4">
                  <c:v>Nova Escola Box Anual</c:v>
                </c:pt>
                <c:pt idx="5">
                  <c:v>Nova Escola Box Semestral</c:v>
                </c:pt>
                <c:pt idx="6">
                  <c:v>Plano Digital Mensal</c:v>
                </c:pt>
                <c:pt idx="7">
                  <c:v>Plano Digital e Revista Impressa Semestral</c:v>
                </c:pt>
                <c:pt idx="8">
                  <c:v>Plano Digital e Revista Impressa Mensal</c:v>
                </c:pt>
                <c:pt idx="9">
                  <c:v>Nova Escola Box Bienal</c:v>
                </c:pt>
                <c:pt idx="10">
                  <c:v>Plano Revista Impressa Anual</c:v>
                </c:pt>
                <c:pt idx="11">
                  <c:v>Plano Revista Impressa Semestral</c:v>
                </c:pt>
                <c:pt idx="12">
                  <c:v>Plano Digital e Revista Impressa Anual PJ</c:v>
                </c:pt>
                <c:pt idx="13">
                  <c:v>Plano Digital Semestral PJ</c:v>
                </c:pt>
                <c:pt idx="14">
                  <c:v>Plano Digital e Revista Impressa Semestral  PJ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6D84-4047-A504-5A050D2ECE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Sheet1!$A$2:$A$16</c:f>
              <c:strCache>
                <c:ptCount val="15"/>
                <c:pt idx="0">
                  <c:v>Plano Digital e Revista Impressa Anual</c:v>
                </c:pt>
                <c:pt idx="1">
                  <c:v>Nova Escola Box Mensal</c:v>
                </c:pt>
                <c:pt idx="2">
                  <c:v>Plano Digital Anual</c:v>
                </c:pt>
                <c:pt idx="3">
                  <c:v>Plano Digital Semestral</c:v>
                </c:pt>
                <c:pt idx="4">
                  <c:v>Nova Escola Box Anual</c:v>
                </c:pt>
                <c:pt idx="5">
                  <c:v>Nova Escola Box Semestral</c:v>
                </c:pt>
                <c:pt idx="6">
                  <c:v>Plano Digital Mensal</c:v>
                </c:pt>
                <c:pt idx="7">
                  <c:v>Plano Digital e Revista Impressa Semestral</c:v>
                </c:pt>
                <c:pt idx="8">
                  <c:v>Plano Digital e Revista Impressa Mensal</c:v>
                </c:pt>
                <c:pt idx="9">
                  <c:v>Nova Escola Box Bienal</c:v>
                </c:pt>
                <c:pt idx="10">
                  <c:v>Plano Revista Impressa Anual</c:v>
                </c:pt>
                <c:pt idx="11">
                  <c:v>Plano Revista Impressa Semestral</c:v>
                </c:pt>
                <c:pt idx="12">
                  <c:v>Plano Digital e Revista Impressa Anual PJ</c:v>
                </c:pt>
                <c:pt idx="13">
                  <c:v>Plano Digital Semestral PJ</c:v>
                </c:pt>
                <c:pt idx="14">
                  <c:v>Plano Digital e Revista Impressa Semestral  PJ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2-6D84-4047-A504-5A050D2EC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96"/>
        <c:axId val="1561654143"/>
        <c:axId val="1437490111"/>
      </c:barChart>
      <c:catAx>
        <c:axId val="156165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437490111"/>
        <c:crosses val="autoZero"/>
        <c:auto val="1"/>
        <c:lblAlgn val="ctr"/>
        <c:lblOffset val="100"/>
        <c:noMultiLvlLbl val="0"/>
      </c:catAx>
      <c:valAx>
        <c:axId val="14374901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165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Nova Escola Box Mensal</c:v>
                </c:pt>
                <c:pt idx="1">
                  <c:v>Nova Escola Box Anual</c:v>
                </c:pt>
                <c:pt idx="2">
                  <c:v>Nova Escola Box Semestral</c:v>
                </c:pt>
                <c:pt idx="3">
                  <c:v>Nova Escola Box Bienal</c:v>
                </c:pt>
                <c:pt idx="4">
                  <c:v>Plano Digital e Revista Impressa Anual</c:v>
                </c:pt>
                <c:pt idx="5">
                  <c:v>Plano Digital Anual</c:v>
                </c:pt>
                <c:pt idx="6">
                  <c:v>Plano Digital e Revista Impressa Semestral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1551</c:v>
                </c:pt>
                <c:pt idx="1">
                  <c:v>1328</c:v>
                </c:pt>
                <c:pt idx="2">
                  <c:v>601</c:v>
                </c:pt>
                <c:pt idx="3">
                  <c:v>143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E-4A63-ADAD-5D2AF5C7FE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9643167"/>
        <c:axId val="1678058223"/>
      </c:barChart>
      <c:catAx>
        <c:axId val="143964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678058223"/>
        <c:crosses val="autoZero"/>
        <c:auto val="1"/>
        <c:lblAlgn val="ctr"/>
        <c:lblOffset val="100"/>
        <c:noMultiLvlLbl val="0"/>
      </c:catAx>
      <c:valAx>
        <c:axId val="1678058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9643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Plano Digital e Revista Impressa Anual</c:v>
                </c:pt>
                <c:pt idx="1">
                  <c:v>Plano Digital Anual</c:v>
                </c:pt>
                <c:pt idx="2">
                  <c:v>Plano Digital Semestral</c:v>
                </c:pt>
                <c:pt idx="3">
                  <c:v>Plano Digital Mensal</c:v>
                </c:pt>
                <c:pt idx="4">
                  <c:v>Plano Digital e Revista Impressa Semestral</c:v>
                </c:pt>
                <c:pt idx="5">
                  <c:v>Nova Escola Box Mensal</c:v>
                </c:pt>
                <c:pt idx="6">
                  <c:v>Plano Digital e Revista Impressa Mensal</c:v>
                </c:pt>
                <c:pt idx="7">
                  <c:v>Nova Escola Box Anual</c:v>
                </c:pt>
                <c:pt idx="8">
                  <c:v>Nova Escola Box Semestral</c:v>
                </c:pt>
                <c:pt idx="9">
                  <c:v>Plano Revista Impressa Anual</c:v>
                </c:pt>
                <c:pt idx="10">
                  <c:v>Plano Revista Impressa Semestral</c:v>
                </c:pt>
                <c:pt idx="11">
                  <c:v>Plano Digital e Revista Impressa Anual PJ</c:v>
                </c:pt>
                <c:pt idx="12">
                  <c:v>Nova Escola Box Bienal</c:v>
                </c:pt>
                <c:pt idx="13">
                  <c:v>Plano Digital Semestral PJ</c:v>
                </c:pt>
                <c:pt idx="14">
                  <c:v>Plano Digital e Revista Impressa Semestral  PJ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2645</c:v>
                </c:pt>
                <c:pt idx="1">
                  <c:v>2214</c:v>
                </c:pt>
                <c:pt idx="2">
                  <c:v>1958</c:v>
                </c:pt>
                <c:pt idx="3">
                  <c:v>1074</c:v>
                </c:pt>
                <c:pt idx="4">
                  <c:v>1050</c:v>
                </c:pt>
                <c:pt idx="5">
                  <c:v>677</c:v>
                </c:pt>
                <c:pt idx="6">
                  <c:v>639</c:v>
                </c:pt>
                <c:pt idx="7">
                  <c:v>592</c:v>
                </c:pt>
                <c:pt idx="8">
                  <c:v>478</c:v>
                </c:pt>
                <c:pt idx="9">
                  <c:v>104</c:v>
                </c:pt>
                <c:pt idx="10">
                  <c:v>36</c:v>
                </c:pt>
                <c:pt idx="11">
                  <c:v>26</c:v>
                </c:pt>
                <c:pt idx="12">
                  <c:v>21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E-4A63-ADAD-5D2AF5C7FE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9643167"/>
        <c:axId val="1678058223"/>
      </c:barChart>
      <c:catAx>
        <c:axId val="143964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678058223"/>
        <c:crosses val="autoZero"/>
        <c:auto val="1"/>
        <c:lblAlgn val="ctr"/>
        <c:lblOffset val="100"/>
        <c:noMultiLvlLbl val="0"/>
      </c:catAx>
      <c:valAx>
        <c:axId val="1678058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9643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5022-0F7B-46FD-90AC-B101AEA54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B65B7-BE63-41D2-BC8E-5C340F57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63B3-7319-4EBB-8EC8-F7B7873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0713-42E9-4C97-8C88-F38FB62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BF42-5CC5-46A6-96BA-197BF04F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B12-5F64-474A-A194-74EF5E53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0FD7-BECE-41FC-80F2-D25D3A67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D8A4-449F-4017-80AD-29898F62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0B1F-0234-404A-826C-75F4D7E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D336-6CEA-4599-A436-41346DC3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648CD-C10E-4ABE-BFAD-EFC839545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8FAB-0E70-4BDF-88E8-C3C0D260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8380-547F-4DEF-9C09-FABB463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2B-E852-49C6-8BDA-D8AADA3E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CDFB-2EAF-484E-A900-2800656F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14D-1E19-4EFA-B3B3-2F2CF4FD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7B76-9D7E-41BF-A54D-797F2ADC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372B-51D9-4760-84C6-163E9B90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C844-8EED-47A1-A340-C279C04B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6986-6E62-4C5B-839F-86FB5530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002D-A528-49E0-B887-D570DF13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E497-EA5E-4F81-A042-237BC24B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9331-35AA-477E-B1F8-F4AF8062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B028-0D26-4DE9-A33A-F09EDE8C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4AE5-6F77-4B29-A306-911E34A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7DA-7C50-424C-A86B-95ABD57C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3D3B-084D-4BBE-BADA-294D6EDE6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40CC-89A5-4883-AC8D-C34CAA3B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BAD1-E7BD-4FEE-A8DD-A2526BB5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33E95-C7FA-45A0-A151-975D531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7572-997B-4094-B206-841E279C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92EC-C1F4-4262-9D70-84114917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901B-FBEC-4ED5-8794-A656A74B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3A91-564F-4DBC-B47B-1CE06D9C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E785E-3598-429A-8B2E-95F982B0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D93FB-2625-442E-A3C5-D7452F93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D92D8-96E0-4F7A-99EF-ABE3F858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6FD03-4DEE-4A90-848C-FF691A1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AFB59-3DBD-4F88-87E9-A7E629A5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230C-6A04-410D-82FB-245CB0CC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2F006-E460-43D5-B68E-E1FBA95C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BC6E9-9B04-4765-BBA5-06E1EA5F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BC50D-7277-4CF3-A3A6-116F3DBB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FEF8D-AD95-44E3-9BFD-D1FAEABA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72EE8-0DA3-429F-A89D-80837D8D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6DDBC-ECAE-4785-AD62-06E898C2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FFE-CE5A-4F69-A42B-ED1E876F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3189-5D07-498B-BE13-0D9F4E70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1A57-463E-47EC-A74F-A84821A5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9218D-0AD2-4AD2-AFAC-9979614F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BA9E-9045-4C3F-9BEC-DD71A87B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EBE-8617-456B-89E5-5C58E9F6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09E3-5FE7-4FBA-9C18-7CEEC533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9F65D-FA5A-4B4B-848B-49E43D8B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EF97E-1FC6-4687-8536-D4A19547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29B3-2A4C-4C67-99A7-2B7A258B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A1BC5-D260-4CB7-A237-973AF200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F265-A7C2-4ACC-928D-974A8FA8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6CB78-C7DC-498A-BE77-4F48C71B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3B4F-1D51-4901-9B34-E2E04988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0CC5-D761-4CD9-8357-0AB487404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7135-746D-45C6-A3A6-F6941291832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EFC5-2528-496B-98DA-4FF0A21FC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9029-4319-45E8-BC4A-A5576E1E9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6F72-103B-4A34-994D-1490FC03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gif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2650A76-FB6F-4673-9846-31172E095216}"/>
              </a:ext>
            </a:extLst>
          </p:cNvPr>
          <p:cNvSpPr/>
          <p:nvPr/>
        </p:nvSpPr>
        <p:spPr>
          <a:xfrm>
            <a:off x="931506" y="811763"/>
            <a:ext cx="10328987" cy="5234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44E0FCA-8CAE-4155-ADA0-717BABEC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7533313" y="2427023"/>
            <a:ext cx="2323751" cy="8336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A970F4-12BF-4995-A5DE-3B18EAF32498}"/>
              </a:ext>
            </a:extLst>
          </p:cNvPr>
          <p:cNvSpPr txBox="1"/>
          <p:nvPr/>
        </p:nvSpPr>
        <p:spPr>
          <a:xfrm>
            <a:off x="1177298" y="2427023"/>
            <a:ext cx="361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RELATÓRIO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DC7987-87D2-4E48-9E38-B8EEA728F2D7}"/>
              </a:ext>
            </a:extLst>
          </p:cNvPr>
          <p:cNvSpPr/>
          <p:nvPr/>
        </p:nvSpPr>
        <p:spPr>
          <a:xfrm>
            <a:off x="931506" y="3367131"/>
            <a:ext cx="4223658" cy="123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DA0601-4F5E-42A1-AFD9-49FC180EDAE0}"/>
              </a:ext>
            </a:extLst>
          </p:cNvPr>
          <p:cNvSpPr txBox="1"/>
          <p:nvPr/>
        </p:nvSpPr>
        <p:spPr>
          <a:xfrm>
            <a:off x="1177298" y="3507647"/>
            <a:ext cx="361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ASSINATURAS</a:t>
            </a:r>
          </a:p>
        </p:txBody>
      </p: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5DCEA4E-ACAC-430A-8360-93C6DE627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7533312" y="3401195"/>
            <a:ext cx="2936149" cy="8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2650A76-FB6F-4673-9846-31172E095216}"/>
              </a:ext>
            </a:extLst>
          </p:cNvPr>
          <p:cNvSpPr/>
          <p:nvPr/>
        </p:nvSpPr>
        <p:spPr>
          <a:xfrm>
            <a:off x="931506" y="811763"/>
            <a:ext cx="10328987" cy="5234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44E0FCA-8CAE-4155-ADA0-717BABEC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7533313" y="2427023"/>
            <a:ext cx="2323751" cy="8336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A970F4-12BF-4995-A5DE-3B18EAF32498}"/>
              </a:ext>
            </a:extLst>
          </p:cNvPr>
          <p:cNvSpPr txBox="1"/>
          <p:nvPr/>
        </p:nvSpPr>
        <p:spPr>
          <a:xfrm>
            <a:off x="1177298" y="2427023"/>
            <a:ext cx="361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Obrigada</a:t>
            </a:r>
            <a:endParaRPr lang="en-US" sz="54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DC7987-87D2-4E48-9E38-B8EEA728F2D7}"/>
              </a:ext>
            </a:extLst>
          </p:cNvPr>
          <p:cNvSpPr/>
          <p:nvPr/>
        </p:nvSpPr>
        <p:spPr>
          <a:xfrm>
            <a:off x="931506" y="3367131"/>
            <a:ext cx="4223658" cy="123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DA0601-4F5E-42A1-AFD9-49FC180EDAE0}"/>
              </a:ext>
            </a:extLst>
          </p:cNvPr>
          <p:cNvSpPr txBox="1"/>
          <p:nvPr/>
        </p:nvSpPr>
        <p:spPr>
          <a:xfrm>
            <a:off x="1015154" y="3490869"/>
            <a:ext cx="3612818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8560" marR="5715" indent="-198120">
              <a:lnSpc>
                <a:spcPts val="3779"/>
              </a:lnSpc>
              <a:spcBef>
                <a:spcPts val="580"/>
              </a:spcBef>
            </a:pPr>
            <a:r>
              <a:rPr lang="es-ES" sz="2800" spc="-150" dirty="0" err="1">
                <a:solidFill>
                  <a:srgbClr val="FFCD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LaíseLopes</a:t>
            </a:r>
            <a:endParaRPr lang="es-ES" sz="2800" spc="-1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5080">
              <a:lnSpc>
                <a:spcPts val="1620"/>
              </a:lnSpc>
              <a:spcBef>
                <a:spcPts val="1180"/>
              </a:spcBef>
            </a:pPr>
            <a:r>
              <a:rPr lang="es-ES" sz="1400" spc="-310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ES" sz="1400" spc="95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s-ES" sz="1400" spc="-254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s-ES" sz="1400" spc="-160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s-ES" sz="1400" spc="-135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6350">
              <a:lnSpc>
                <a:spcPts val="2580"/>
              </a:lnSpc>
            </a:pPr>
            <a:r>
              <a:rPr lang="es-ES" sz="20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laisedaianeclopes@outlook.com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6350">
              <a:lnSpc>
                <a:spcPts val="1650"/>
              </a:lnSpc>
              <a:spcBef>
                <a:spcPts val="995"/>
              </a:spcBef>
            </a:pPr>
            <a:r>
              <a:rPr lang="es-ES" sz="1400" spc="-145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s-ES" sz="1400" spc="-105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s-ES" sz="1400" spc="-220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s-ES" sz="1400" spc="-175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s-ES" sz="1400" spc="-229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s-ES" sz="1400" spc="-195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s-ES" sz="1400" spc="-110" dirty="0">
                <a:solidFill>
                  <a:srgbClr val="00ADD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pp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5715">
              <a:lnSpc>
                <a:spcPts val="2610"/>
              </a:lnSpc>
            </a:pPr>
            <a:r>
              <a:rPr lang="es-ES" spc="-24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(11) </a:t>
            </a:r>
            <a:r>
              <a:rPr lang="es-ES" spc="-285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s-ES" spc="-9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pc="-24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6249-1874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5DCEA4E-ACAC-430A-8360-93C6DE627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7533312" y="3401195"/>
            <a:ext cx="2936149" cy="8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5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7CEAC69-A652-4BCC-9DBD-E0B6D07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95" y="3090446"/>
            <a:ext cx="2553786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TÓPICOS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479C5-6723-4CC3-93F8-19305484431C}"/>
              </a:ext>
            </a:extLst>
          </p:cNvPr>
          <p:cNvCxnSpPr/>
          <p:nvPr/>
        </p:nvCxnSpPr>
        <p:spPr>
          <a:xfrm>
            <a:off x="3886200" y="723900"/>
            <a:ext cx="0" cy="5410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5A56600-0FD7-4274-AE8B-4636FED55BDF}"/>
              </a:ext>
            </a:extLst>
          </p:cNvPr>
          <p:cNvSpPr/>
          <p:nvPr/>
        </p:nvSpPr>
        <p:spPr>
          <a:xfrm>
            <a:off x="4809546" y="1155550"/>
            <a:ext cx="1447798" cy="1447800"/>
          </a:xfrm>
          <a:prstGeom prst="ellipse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94246-6863-4CB6-B359-A60E03872CD5}"/>
              </a:ext>
            </a:extLst>
          </p:cNvPr>
          <p:cNvSpPr/>
          <p:nvPr/>
        </p:nvSpPr>
        <p:spPr>
          <a:xfrm>
            <a:off x="9117846" y="1155550"/>
            <a:ext cx="1447798" cy="1447800"/>
          </a:xfrm>
          <a:prstGeom prst="ellipse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300211-7812-400C-83E6-6D1B74EAF28D}"/>
              </a:ext>
            </a:extLst>
          </p:cNvPr>
          <p:cNvSpPr/>
          <p:nvPr/>
        </p:nvSpPr>
        <p:spPr>
          <a:xfrm>
            <a:off x="7102679" y="3881576"/>
            <a:ext cx="1447798" cy="1447800"/>
          </a:xfrm>
          <a:prstGeom prst="ellipse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D721E80-6BBF-470E-94C6-6219D68D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245" y="142225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A5378E-AA28-4847-A5B4-79EEAF49D62A}"/>
              </a:ext>
            </a:extLst>
          </p:cNvPr>
          <p:cNvSpPr txBox="1"/>
          <p:nvPr/>
        </p:nvSpPr>
        <p:spPr>
          <a:xfrm>
            <a:off x="5117177" y="2746158"/>
            <a:ext cx="832536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019AC-4A32-49C1-BD0B-C034643392F7}"/>
              </a:ext>
            </a:extLst>
          </p:cNvPr>
          <p:cNvSpPr txBox="1"/>
          <p:nvPr/>
        </p:nvSpPr>
        <p:spPr>
          <a:xfrm>
            <a:off x="6840111" y="5457576"/>
            <a:ext cx="197293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pt-BR" sz="1200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0DB42-8871-47B5-ADAE-960453C55814}"/>
              </a:ext>
            </a:extLst>
          </p:cNvPr>
          <p:cNvSpPr txBox="1"/>
          <p:nvPr/>
        </p:nvSpPr>
        <p:spPr>
          <a:xfrm>
            <a:off x="8813045" y="2746158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Análises</a:t>
            </a:r>
          </a:p>
        </p:txBody>
      </p: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B2D6FFF9-CDCF-4D8B-A172-8F2CC300D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9378" y="4148276"/>
            <a:ext cx="914400" cy="914400"/>
          </a:xfrm>
          <a:prstGeom prst="rect">
            <a:avLst/>
          </a:prstGeom>
        </p:spPr>
      </p:pic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69575B7C-AC30-4D6A-978C-D4D310EF5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4545" y="1422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4829-06E4-45C2-9288-42AB3394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4"/>
            <a:ext cx="10515600" cy="107738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9814-1363-498B-8A5D-DFA32C34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1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Apresentar as métricas:</a:t>
            </a:r>
          </a:p>
          <a:p>
            <a:pPr lvl="1" algn="just" fontAlgn="base">
              <a:lnSpc>
                <a:spcPct val="300000"/>
              </a:lnSpc>
              <a:spcBef>
                <a:spcPts val="0"/>
              </a:spcBef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de assinantes</a:t>
            </a:r>
          </a:p>
          <a:p>
            <a:pPr lvl="1" algn="just" fontAlgn="base">
              <a:lnSpc>
                <a:spcPct val="300000"/>
              </a:lnSpc>
              <a:spcBef>
                <a:spcPts val="0"/>
              </a:spcBef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de assinantes por plano</a:t>
            </a:r>
          </a:p>
          <a:p>
            <a:pPr lvl="1" algn="just" fontAlgn="base">
              <a:lnSpc>
                <a:spcPct val="300000"/>
              </a:lnSpc>
              <a:spcBef>
                <a:spcPts val="0"/>
              </a:spcBef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de cancelamentos</a:t>
            </a:r>
          </a:p>
          <a:p>
            <a:pPr lvl="1" algn="just" fontAlgn="base">
              <a:lnSpc>
                <a:spcPct val="300000"/>
              </a:lnSpc>
              <a:spcBef>
                <a:spcPts val="0"/>
              </a:spcBef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de cancelamentos por plano</a:t>
            </a:r>
          </a:p>
          <a:p>
            <a:pPr lvl="1" algn="just" fontAlgn="base">
              <a:lnSpc>
                <a:spcPct val="300000"/>
              </a:lnSpc>
              <a:spcBef>
                <a:spcPts val="0"/>
              </a:spcBef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Ticket Médio</a:t>
            </a:r>
          </a:p>
          <a:p>
            <a:endParaRPr lang="en-US" dirty="0"/>
          </a:p>
        </p:txBody>
      </p:sp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8539D0DB-9316-43DC-B5C2-114C86AA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C81738E1-6EC4-45B3-A3A7-D2309D3E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6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4829-06E4-45C2-9288-42AB3394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4"/>
            <a:ext cx="10515600" cy="9266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| Total de Assinantes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DA0E020-7628-466A-8538-24386D6F953B}"/>
              </a:ext>
            </a:extLst>
          </p:cNvPr>
          <p:cNvSpPr/>
          <p:nvPr/>
        </p:nvSpPr>
        <p:spPr>
          <a:xfrm>
            <a:off x="6208883" y="4212597"/>
            <a:ext cx="1328225" cy="128096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15.148</a:t>
            </a:r>
            <a:r>
              <a:rPr lang="en-US" sz="105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Assinaturas</a:t>
            </a:r>
            <a:endParaRPr lang="en-US" sz="105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B396647-C011-4C35-9212-8D27DD073212}"/>
              </a:ext>
            </a:extLst>
          </p:cNvPr>
          <p:cNvSpPr/>
          <p:nvPr/>
        </p:nvSpPr>
        <p:spPr>
          <a:xfrm>
            <a:off x="9202603" y="5216687"/>
            <a:ext cx="1337704" cy="144776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3.627</a:t>
            </a:r>
            <a:r>
              <a:rPr lang="en-US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US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Ativas</a:t>
            </a:r>
            <a:endParaRPr lang="en-US" sz="11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521F9D-681A-43AF-BF50-5BA0B88900FB}"/>
              </a:ext>
            </a:extLst>
          </p:cNvPr>
          <p:cNvSpPr/>
          <p:nvPr/>
        </p:nvSpPr>
        <p:spPr>
          <a:xfrm>
            <a:off x="9135494" y="3326136"/>
            <a:ext cx="1392689" cy="1447767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11.521</a:t>
            </a:r>
            <a:br>
              <a:rPr lang="en-US" sz="9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Cancelamentos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A28FAD4-AF0A-4468-B28B-827524EC4C38}"/>
              </a:ext>
            </a:extLst>
          </p:cNvPr>
          <p:cNvSpPr txBox="1">
            <a:spLocks/>
          </p:cNvSpPr>
          <p:nvPr/>
        </p:nvSpPr>
        <p:spPr>
          <a:xfrm>
            <a:off x="300292" y="1174726"/>
            <a:ext cx="4724400" cy="3014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Base de Dados – Período 2019 a 2020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283C1F7-3D93-4CA3-9779-8C678E44C1B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537108" y="4054249"/>
            <a:ext cx="1665495" cy="79882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A1D1033-47D6-4A5F-815C-65953D7E0F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537108" y="4853078"/>
            <a:ext cx="1665495" cy="108749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4E9871-BB8E-4388-8C51-A2C21A2F4A66}"/>
              </a:ext>
            </a:extLst>
          </p:cNvPr>
          <p:cNvSpPr txBox="1"/>
          <p:nvPr/>
        </p:nvSpPr>
        <p:spPr>
          <a:xfrm>
            <a:off x="734314" y="1679596"/>
            <a:ext cx="11119329" cy="242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Descrição da lógica:</a:t>
            </a:r>
          </a:p>
          <a:p>
            <a:endParaRPr lang="pt-BR" sz="1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Podendo ser feita de duas formas: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saber o total de assinantes, utilizei a </a:t>
            </a:r>
            <a:r>
              <a:rPr lang="pt-BR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contagem de todos os IDs </a:t>
            </a: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 base Assinatura, e para saber o total de cancelamentos e assinantes ativos, apliquei o filtro no campo </a:t>
            </a:r>
            <a:r>
              <a:rPr lang="pt-BR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status</a:t>
            </a: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 de medida e utilização de Filtro: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Criando a medida:</a:t>
            </a:r>
            <a:b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TotalAssinaturas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Assinatura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[id])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Filtro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campos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status (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Ativa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Cancelada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88" name="Picture 8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04C3E041-1CC5-4D29-94B8-98FC63E61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90" name="Picture 8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F647524-5F44-4788-99EF-E33461A13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BDB23E-28E3-4EEE-AE80-469DC415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4"/>
            <a:ext cx="10515600" cy="9266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| Total de Assinantes / Plano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89C1BF-1A4C-45DB-9B47-73C2707737A9}"/>
              </a:ext>
            </a:extLst>
          </p:cNvPr>
          <p:cNvSpPr txBox="1">
            <a:spLocks/>
          </p:cNvSpPr>
          <p:nvPr/>
        </p:nvSpPr>
        <p:spPr>
          <a:xfrm>
            <a:off x="300292" y="1023990"/>
            <a:ext cx="4724400" cy="3014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Base de Dados – Período 2019 a 2020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258F830-2653-4306-B35E-518A226AD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91434"/>
              </p:ext>
            </p:extLst>
          </p:nvPr>
        </p:nvGraphicFramePr>
        <p:xfrm>
          <a:off x="126276" y="4060272"/>
          <a:ext cx="10855856" cy="2656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DF1B17-F589-41FE-A357-75B5B9FBA654}"/>
              </a:ext>
            </a:extLst>
          </p:cNvPr>
          <p:cNvSpPr txBox="1"/>
          <p:nvPr/>
        </p:nvSpPr>
        <p:spPr>
          <a:xfrm>
            <a:off x="1087416" y="2108688"/>
            <a:ext cx="10017168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Descrição da lógica:</a:t>
            </a:r>
          </a:p>
          <a:p>
            <a:endParaRPr lang="pt-BR" sz="1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saber o total de assinantes por plano, independente se estão ativos ou não, utilizei a </a:t>
            </a:r>
            <a:r>
              <a:rPr lang="pt-BR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contagem de todos os IDs </a:t>
            </a: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 base </a:t>
            </a:r>
            <a:r>
              <a:rPr lang="pt-BR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Assinatura </a:t>
            </a: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o campo </a:t>
            </a:r>
            <a:r>
              <a:rPr lang="pt-BR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base</a:t>
            </a:r>
            <a:r>
              <a:rPr lang="pt-BR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PlanoAssinatura.</a:t>
            </a:r>
            <a:endParaRPr lang="pt-BR" sz="1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118777B-3D9D-43FF-A8AC-57D5A1AE9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316C86A-B78C-4A5F-8495-538A886EF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B34E15-D5A2-4649-84DC-5974465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5"/>
            <a:ext cx="10515600" cy="9266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| Total de Assinaturas Ativas / Plano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60FCA-4C95-43E1-9924-D91EE67DB0D6}"/>
              </a:ext>
            </a:extLst>
          </p:cNvPr>
          <p:cNvSpPr txBox="1">
            <a:spLocks/>
          </p:cNvSpPr>
          <p:nvPr/>
        </p:nvSpPr>
        <p:spPr>
          <a:xfrm>
            <a:off x="300291" y="992854"/>
            <a:ext cx="4724400" cy="3014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Base de Dados – Período 2019 a 2020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6D7F1F-62D8-4FD6-A7FC-F8B79C831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688584"/>
              </p:ext>
            </p:extLst>
          </p:nvPr>
        </p:nvGraphicFramePr>
        <p:xfrm>
          <a:off x="126275" y="4334688"/>
          <a:ext cx="10689617" cy="252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1931FD1-3A71-4352-B2AA-0152E74FE38F}"/>
              </a:ext>
            </a:extLst>
          </p:cNvPr>
          <p:cNvSpPr txBox="1"/>
          <p:nvPr/>
        </p:nvSpPr>
        <p:spPr>
          <a:xfrm>
            <a:off x="520335" y="1478178"/>
            <a:ext cx="11442366" cy="26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Descrição da lógica:</a:t>
            </a:r>
          </a:p>
          <a:p>
            <a:pPr>
              <a:lnSpc>
                <a:spcPct val="150000"/>
              </a:lnSpc>
            </a:pPr>
            <a:endParaRPr lang="pt-BR" sz="11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 ser feita de duas maneiras: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saber o total de assinantes ativos por plano, utilizei a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contagem de todos os IDs 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 base Assinatura e o campo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base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PlanoAssinatura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aplicando o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filtro no campo Status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deixando somente as assinaturas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ativas.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 de colunas e medidas: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 coluna na tabela Assinatura:</a:t>
            </a:r>
            <a:b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TotalAtivas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IF('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Assinatura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'[status]="Ativa",1,0)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 </a:t>
            </a:r>
            <a:r>
              <a:rPr lang="en-US" sz="11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medida</a:t>
            </a:r>
            <a:r>
              <a:rPr lang="en-US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TotalAssinaturasAtivas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SUM('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Assinatura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'[!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TotalAtivas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pt-BR" sz="1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71DC748-9CBE-468A-BF5A-79F686A34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20" name="Picture 1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BFEC459-5DA4-4503-B93D-C19F5526F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8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B34E15-D5A2-4649-84DC-5974465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5"/>
            <a:ext cx="10515600" cy="9266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| Total de Cancelamentos / Plano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60FCA-4C95-43E1-9924-D91EE67DB0D6}"/>
              </a:ext>
            </a:extLst>
          </p:cNvPr>
          <p:cNvSpPr txBox="1">
            <a:spLocks/>
          </p:cNvSpPr>
          <p:nvPr/>
        </p:nvSpPr>
        <p:spPr>
          <a:xfrm>
            <a:off x="300291" y="1023992"/>
            <a:ext cx="4724400" cy="3014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Base de Dados – Período 2019 a 2020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6D7F1F-62D8-4FD6-A7FC-F8B79C831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417514"/>
              </p:ext>
            </p:extLst>
          </p:nvPr>
        </p:nvGraphicFramePr>
        <p:xfrm>
          <a:off x="126275" y="4165205"/>
          <a:ext cx="10896859" cy="2670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7846EF-7833-4263-99C3-B804EA746B76}"/>
              </a:ext>
            </a:extLst>
          </p:cNvPr>
          <p:cNvSpPr txBox="1"/>
          <p:nvPr/>
        </p:nvSpPr>
        <p:spPr>
          <a:xfrm>
            <a:off x="300291" y="1481522"/>
            <a:ext cx="11765434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Descrição da lógica:</a:t>
            </a:r>
          </a:p>
          <a:p>
            <a:pPr>
              <a:lnSpc>
                <a:spcPct val="150000"/>
              </a:lnSpc>
            </a:pPr>
            <a:endParaRPr lang="pt-BR" sz="11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saber o total de cancelamentos por plano, utilizei a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contagem de todos os IDs 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 base Assinatura e o campo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base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PlanoAssinatura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aplicando o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filtro no campo Status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deixando somente as assinaturas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canceladas.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 de colunas e medidas: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 coluna na tabela Assinatura:</a:t>
            </a:r>
            <a:b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TotalCanceladas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IF('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Assinatura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'[status]="CANCELADA",1,0)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 </a:t>
            </a:r>
            <a:r>
              <a:rPr lang="en-US" sz="11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medida</a:t>
            </a:r>
            <a:r>
              <a:rPr lang="en-US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TotalAssinaturasCanceladas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SUM('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Assinatura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'[!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TotalCanceladas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Picture 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4C9D188-69A1-4C9A-B6E4-84362CB0C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F2C3DB7-666A-4B6A-A68A-4299E1F13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B34E15-D5A2-4649-84DC-5974465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5"/>
            <a:ext cx="10515600" cy="9266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Análise | Ticket Médio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60FCA-4C95-43E1-9924-D91EE67DB0D6}"/>
              </a:ext>
            </a:extLst>
          </p:cNvPr>
          <p:cNvSpPr txBox="1">
            <a:spLocks/>
          </p:cNvSpPr>
          <p:nvPr/>
        </p:nvSpPr>
        <p:spPr>
          <a:xfrm>
            <a:off x="300292" y="1023992"/>
            <a:ext cx="4724400" cy="3014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Base de Dados – Período 2019 a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846EF-7833-4263-99C3-B804EA746B76}"/>
              </a:ext>
            </a:extLst>
          </p:cNvPr>
          <p:cNvSpPr txBox="1"/>
          <p:nvPr/>
        </p:nvSpPr>
        <p:spPr>
          <a:xfrm>
            <a:off x="300292" y="4255849"/>
            <a:ext cx="10515600" cy="223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Descrição da lógica: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existem valores que possuem desconto e outros não, foi preciso criar uma coluna na tabela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Assinatura 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juntar os valores das colunas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ValorDesconto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1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!ValorTotal = IF(Assinatura[valorDesconto]=BLANK(),Assinatura[valor],Assinatura[valorDesconto])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 da nova medida para saber o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Ticket Total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TicketTotal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SUM(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Assinatura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[!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ValorTotal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 da nova medida para saber o </a:t>
            </a:r>
            <a:r>
              <a:rPr lang="pt-BR" sz="11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Ticket Médio</a:t>
            </a:r>
            <a: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pt-BR" sz="11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TicketMédio = CALCULATE(AVERAGE(Assinatura[!ValorTotal]))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0A982C-8423-4B91-AAEF-E2328B79654B}"/>
              </a:ext>
            </a:extLst>
          </p:cNvPr>
          <p:cNvSpPr/>
          <p:nvPr/>
        </p:nvSpPr>
        <p:spPr>
          <a:xfrm>
            <a:off x="6358855" y="1920092"/>
            <a:ext cx="2348920" cy="13590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R$ 105,78</a:t>
            </a:r>
            <a:b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Ticket Médio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B85545-F5C5-4805-B904-61139CB61653}"/>
              </a:ext>
            </a:extLst>
          </p:cNvPr>
          <p:cNvSpPr/>
          <p:nvPr/>
        </p:nvSpPr>
        <p:spPr>
          <a:xfrm>
            <a:off x="2751276" y="1908246"/>
            <a:ext cx="2273416" cy="13590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R$ 1.602.378,00</a:t>
            </a:r>
            <a:b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 Total</a:t>
            </a:r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7351404-D67A-4E9E-B927-7A2678229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048EEB0D-9C12-40FC-AC98-9A1CEDB7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0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B34E15-D5A2-4649-84DC-5974465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2" y="248075"/>
            <a:ext cx="10515600" cy="9266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60FCA-4C95-43E1-9924-D91EE67DB0D6}"/>
              </a:ext>
            </a:extLst>
          </p:cNvPr>
          <p:cNvSpPr txBox="1">
            <a:spLocks/>
          </p:cNvSpPr>
          <p:nvPr/>
        </p:nvSpPr>
        <p:spPr>
          <a:xfrm>
            <a:off x="300292" y="1023992"/>
            <a:ext cx="4724400" cy="30146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Feito em Power BI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846EF-7833-4263-99C3-B804EA746B76}"/>
              </a:ext>
            </a:extLst>
          </p:cNvPr>
          <p:cNvSpPr txBox="1"/>
          <p:nvPr/>
        </p:nvSpPr>
        <p:spPr>
          <a:xfrm>
            <a:off x="300292" y="1504260"/>
            <a:ext cx="6083730" cy="199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dados,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foi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ferramenta </a:t>
            </a:r>
            <a:r>
              <a:rPr lang="en-US" sz="1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seguindo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passos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Inserção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bases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disponibilizadas</a:t>
            </a:r>
            <a:endParaRPr lang="en-US" sz="1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Tratamento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dos dados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Edição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relacionamento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entre as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tabelas</a:t>
            </a:r>
            <a:endParaRPr lang="en-US" sz="1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colunas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medidas</a:t>
            </a:r>
            <a:endParaRPr lang="en-US" sz="1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</a:t>
            </a:r>
            <a:r>
              <a:rPr lang="en-US" sz="1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Dashboard</a:t>
            </a:r>
          </a:p>
        </p:txBody>
      </p:sp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BA7DC0C-7238-49DC-9050-37ED8F4B4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5229" r="27300" b="53093"/>
          <a:stretch/>
        </p:blipFill>
        <p:spPr>
          <a:xfrm>
            <a:off x="11157357" y="6319006"/>
            <a:ext cx="717630" cy="257453"/>
          </a:xfrm>
          <a:prstGeom prst="rect">
            <a:avLst/>
          </a:prstGeom>
        </p:spPr>
      </p:pic>
      <p:pic>
        <p:nvPicPr>
          <p:cNvPr id="11" name="Picture 1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6767412-40A4-4A17-B375-7A379FC46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53932" r="11226" b="4390"/>
          <a:stretch/>
        </p:blipFill>
        <p:spPr>
          <a:xfrm>
            <a:off x="11157357" y="6576459"/>
            <a:ext cx="752528" cy="213664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EB30E42-CF15-43B8-9ED1-C1EFA286D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71087"/>
              </p:ext>
            </p:extLst>
          </p:nvPr>
        </p:nvGraphicFramePr>
        <p:xfrm>
          <a:off x="300292" y="3830686"/>
          <a:ext cx="1529816" cy="50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4" imgW="1610640" imgH="532800" progId="Package">
                  <p:embed/>
                </p:oleObj>
              </mc:Choice>
              <mc:Fallback>
                <p:oleObj name="Packager Shell Object" showAsIcon="1" r:id="rId4" imgW="161064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292" y="3830686"/>
                        <a:ext cx="1529816" cy="506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BD37E2B-D172-4416-8899-B55AA2069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92" y="2290194"/>
            <a:ext cx="6660485" cy="36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va Escola">
      <a:dk1>
        <a:srgbClr val="DD004E"/>
      </a:dk1>
      <a:lt1>
        <a:srgbClr val="382254"/>
      </a:lt1>
      <a:dk2>
        <a:srgbClr val="FFCCCE"/>
      </a:dk2>
      <a:lt2>
        <a:srgbClr val="E0C6E3"/>
      </a:lt2>
      <a:accent1>
        <a:srgbClr val="FF9542"/>
      </a:accent1>
      <a:accent2>
        <a:srgbClr val="FF5D3F"/>
      </a:accent2>
      <a:accent3>
        <a:srgbClr val="BD0037"/>
      </a:accent3>
      <a:accent4>
        <a:srgbClr val="199988"/>
      </a:accent4>
      <a:accent5>
        <a:srgbClr val="6D2077"/>
      </a:accent5>
      <a:accent6>
        <a:srgbClr val="00237C"/>
      </a:accent6>
      <a:hlink>
        <a:srgbClr val="4DDBF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 Light</vt:lpstr>
      <vt:lpstr>Verdana</vt:lpstr>
      <vt:lpstr>Office Theme</vt:lpstr>
      <vt:lpstr>Package</vt:lpstr>
      <vt:lpstr>PowerPoint Presentation</vt:lpstr>
      <vt:lpstr>TÓPICOS</vt:lpstr>
      <vt:lpstr>Objetivo</vt:lpstr>
      <vt:lpstr>Análise | Total de Assinantes</vt:lpstr>
      <vt:lpstr>Análise | Total de Assinantes / Plano</vt:lpstr>
      <vt:lpstr>Análise | Total de Assinaturas Ativas / Plano</vt:lpstr>
      <vt:lpstr>Análise | Total de Cancelamentos / Plano</vt:lpstr>
      <vt:lpstr>Análise | Ticket Médio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DA SILVA MAIA</dc:creator>
  <cp:lastModifiedBy>RAFAEL DA SILVA MAIA</cp:lastModifiedBy>
  <cp:revision>19</cp:revision>
  <dcterms:created xsi:type="dcterms:W3CDTF">2020-09-15T19:25:55Z</dcterms:created>
  <dcterms:modified xsi:type="dcterms:W3CDTF">2020-09-15T22:21:28Z</dcterms:modified>
</cp:coreProperties>
</file>