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气象站" id="{3CB06B53-EF5B-464C-8397-0FFB60FAB476}">
          <p14:sldIdLst>
            <p14:sldId id="256"/>
            <p14:sldId id="257"/>
          </p14:sldIdLst>
        </p14:section>
        <p14:section name="观察者" id="{E91A1445-B234-43EE-AC04-87DDA9DD4EA1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0" autoAdjust="0"/>
    <p:restoredTop sz="94660"/>
  </p:normalViewPr>
  <p:slideViewPr>
    <p:cSldViewPr snapToGrid="0">
      <p:cViewPr>
        <p:scale>
          <a:sx n="75" d="100"/>
          <a:sy n="75" d="100"/>
        </p:scale>
        <p:origin x="269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F3A12-F038-49A0-BC8F-2D709E8F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9C928B-FD22-4BBF-8A18-5DAC556AD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7EB20-C101-4574-AF37-4A7899ED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2F4A-8130-41FE-A1C7-24B3405246E4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39DDB-8DE3-48DF-8166-E7AC0D9F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FFCEE-E5C5-4AD8-B0E8-A9E6FFD4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A0B-98F7-4A37-AF31-017E77F9D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9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2E391-2D29-42CA-ACE2-E68AB082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CD7E42-84EA-440D-9B44-5CEAB9F18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8FA89-1E2E-4D1B-B4C9-FE0DFF69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2F4A-8130-41FE-A1C7-24B3405246E4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D0B0C-84D9-424C-8DF0-9F7D2E1C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B9A3F-FF49-48EF-A327-43385533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A0B-98F7-4A37-AF31-017E77F9D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5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6AD05F-DA03-4A2A-9FDD-25662D928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721A85-2B9A-482D-9AA6-84F160B4A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2EB43-BEB5-4A28-BC96-403F487E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2F4A-8130-41FE-A1C7-24B3405246E4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6C273-1AD5-45C7-9DA2-5E3A7A15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C54FE-B6E5-4090-9CEF-CA9A3A08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A0B-98F7-4A37-AF31-017E77F9D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43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BB40E-EB61-4794-BB1C-BE72B804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762D6-B49D-47D1-A3F6-6442B6999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CAE78-F5B2-47DF-B8F5-E2E12635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2F4A-8130-41FE-A1C7-24B3405246E4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5E6D2-CDDB-4ADC-85E0-7BB01299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F8683-C5A3-4D85-9CD6-920FFADA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A0B-98F7-4A37-AF31-017E77F9D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166EA-704C-413C-9F50-F6722E46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37836-0FD1-43FC-9113-F9278D4C8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06F29-BCE6-4C66-9560-30123963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2F4A-8130-41FE-A1C7-24B3405246E4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17E53-4643-4F8B-94EE-38C1F88A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B5BAE-916F-46DF-9F5F-570FDBA7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A0B-98F7-4A37-AF31-017E77F9D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7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25F33-4117-4294-9658-8571196A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AF0FE-31D6-4D87-803C-5134CF6DE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8951C9-D8F4-4DD9-952A-0548BB74A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D0B4D-3764-4065-B75A-CF3CD2BF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2F4A-8130-41FE-A1C7-24B3405246E4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2C19C-325F-4A0B-A699-74503272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83337-7C42-41D8-815C-E481B12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A0B-98F7-4A37-AF31-017E77F9D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459AE-4D25-4843-85F8-91883880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CEDF3-2106-46F7-BDD9-C87B8DAF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D5446A-FEB9-4B54-9142-1976A4398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44D294-DEAE-4297-B225-82E62CE3B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F49A09-B51F-47E9-A204-DFD28D2B4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1B29F6-4A63-4307-962C-02EF9241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2F4A-8130-41FE-A1C7-24B3405246E4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7FA695-2A6F-454C-9907-C649C25E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F8774B-16C7-4FEB-9EF3-2A559F01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A0B-98F7-4A37-AF31-017E77F9D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0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BB19-8687-4BEA-9DBE-FBD22B0B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C446B5-0DB7-4A04-B589-F176D184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2F4A-8130-41FE-A1C7-24B3405246E4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7DF036-62F9-423F-922C-96146F76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4FA446-BC06-4FEC-9B14-C0D7C0E6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A0B-98F7-4A37-AF31-017E77F9D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D12BB6-3EE1-4840-B610-DB152410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2F4A-8130-41FE-A1C7-24B3405246E4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E3FD44-3BB5-4031-932D-60DAEAEA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535673-D810-47E0-9A92-D46C280B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A0B-98F7-4A37-AF31-017E77F9D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6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D0260-E917-4317-A8A3-BD958BA4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29F8E-7A31-4373-AAB6-58F827BA5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602ED1-E634-47BE-B38C-8329C9F84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275D50-A163-495B-8948-880FE70F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2F4A-8130-41FE-A1C7-24B3405246E4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6D613-622D-4593-A448-7FD6C51F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E3BC8-3560-4266-A111-B9E633CC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A0B-98F7-4A37-AF31-017E77F9D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7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DA518-24E3-4836-A923-75FECBE9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4A8209-81A5-49ED-96F1-4A897AE8C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0DEFA-1978-453E-8BA7-62D84CDA8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5A394-4CED-40C7-AE1B-39474CF7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2F4A-8130-41FE-A1C7-24B3405246E4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0FA7BD-9B3E-492A-9B71-C73CA39B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4B1246-3108-4391-BDB2-51F6221E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A0B-98F7-4A37-AF31-017E77F9D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3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0B4DFD-7E35-448B-A323-1145FB95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83E2B9-9E6E-4DBB-993D-96B5D0D4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A8FB8-EC78-4480-B1CA-22ACEA522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2F4A-8130-41FE-A1C7-24B3405246E4}" type="datetimeFigureOut">
              <a:rPr lang="zh-CN" altLang="en-US" smtClean="0"/>
              <a:t>2021-05-14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D28E9-20D5-4271-80D7-8EDEE87E7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DECAF-6628-45EF-BA84-DCCB9E319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1A0B-98F7-4A37-AF31-017E77F9D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AB53AB-4E6A-4D4E-923A-4A1CAE4B7487}"/>
              </a:ext>
            </a:extLst>
          </p:cNvPr>
          <p:cNvSpPr/>
          <p:nvPr/>
        </p:nvSpPr>
        <p:spPr>
          <a:xfrm>
            <a:off x="2648932" y="2215299"/>
            <a:ext cx="1809946" cy="1753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气象站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0DF55B7-979E-4F77-A560-0790827289A1}"/>
              </a:ext>
            </a:extLst>
          </p:cNvPr>
          <p:cNvSpPr/>
          <p:nvPr/>
        </p:nvSpPr>
        <p:spPr>
          <a:xfrm>
            <a:off x="854304" y="1064634"/>
            <a:ext cx="754144" cy="7541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806CA5F-F398-45FC-83D0-9507305E185A}"/>
              </a:ext>
            </a:extLst>
          </p:cNvPr>
          <p:cNvSpPr/>
          <p:nvPr/>
        </p:nvSpPr>
        <p:spPr>
          <a:xfrm>
            <a:off x="867266" y="2714920"/>
            <a:ext cx="754144" cy="7541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45DD25-FC52-4E99-92FD-5A25008FCD7F}"/>
              </a:ext>
            </a:extLst>
          </p:cNvPr>
          <p:cNvSpPr/>
          <p:nvPr/>
        </p:nvSpPr>
        <p:spPr>
          <a:xfrm>
            <a:off x="917542" y="4201022"/>
            <a:ext cx="754144" cy="7541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B23E352-20F4-4F10-BCDD-93E9847E7BFE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1608448" y="1441706"/>
            <a:ext cx="1040484" cy="1650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0206F4F-0D82-42AB-8B20-2AC4AF24C3C8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1621410" y="3091992"/>
            <a:ext cx="1027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E494E44-0C79-41D6-9E3C-0E4FF5FE624C}"/>
              </a:ext>
            </a:extLst>
          </p:cNvPr>
          <p:cNvCxnSpPr>
            <a:stCxn id="7" idx="6"/>
            <a:endCxn id="4" idx="1"/>
          </p:cNvCxnSpPr>
          <p:nvPr/>
        </p:nvCxnSpPr>
        <p:spPr>
          <a:xfrm flipV="1">
            <a:off x="1671686" y="3091992"/>
            <a:ext cx="977246" cy="1486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43C4719-F056-4660-A8C7-33BBBF30A743}"/>
              </a:ext>
            </a:extLst>
          </p:cNvPr>
          <p:cNvSpPr txBox="1"/>
          <p:nvPr/>
        </p:nvSpPr>
        <p:spPr>
          <a:xfrm>
            <a:off x="290463" y="423814"/>
            <a:ext cx="18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湿度（</a:t>
            </a:r>
            <a:r>
              <a:rPr lang="en-US" altLang="zh-CN" dirty="0"/>
              <a:t>Humidity</a:t>
            </a:r>
            <a:r>
              <a:rPr lang="zh-CN" altLang="en-US" dirty="0"/>
              <a:t>）感应装置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C88AFB-FD4D-4E9C-B2F3-D8F8945F83D0}"/>
              </a:ext>
            </a:extLst>
          </p:cNvPr>
          <p:cNvSpPr txBox="1"/>
          <p:nvPr/>
        </p:nvSpPr>
        <p:spPr>
          <a:xfrm>
            <a:off x="290463" y="2136432"/>
            <a:ext cx="217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温度（</a:t>
            </a:r>
            <a:r>
              <a:rPr lang="en-US" altLang="zh-CN" dirty="0"/>
              <a:t>Temperature</a:t>
            </a:r>
            <a:r>
              <a:rPr lang="zh-CN" altLang="en-US" dirty="0"/>
              <a:t>）感应装置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973B59E-AD55-458D-9B83-D1B77D103B47}"/>
              </a:ext>
            </a:extLst>
          </p:cNvPr>
          <p:cNvSpPr txBox="1"/>
          <p:nvPr/>
        </p:nvSpPr>
        <p:spPr>
          <a:xfrm>
            <a:off x="261791" y="3641887"/>
            <a:ext cx="18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压力（</a:t>
            </a:r>
            <a:r>
              <a:rPr lang="en-US" altLang="zh-CN" dirty="0"/>
              <a:t>Pressure</a:t>
            </a:r>
            <a:r>
              <a:rPr lang="zh-CN" altLang="en-US" dirty="0"/>
              <a:t>）感应装置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714A30C-1608-41BA-AF60-663360664978}"/>
              </a:ext>
            </a:extLst>
          </p:cNvPr>
          <p:cNvCxnSpPr/>
          <p:nvPr/>
        </p:nvCxnSpPr>
        <p:spPr>
          <a:xfrm>
            <a:off x="5581650" y="1064634"/>
            <a:ext cx="0" cy="4155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E8C6D27-EBAF-4BCB-AC56-173BD7DAAA87}"/>
              </a:ext>
            </a:extLst>
          </p:cNvPr>
          <p:cNvSpPr txBox="1"/>
          <p:nvPr/>
        </p:nvSpPr>
        <p:spPr>
          <a:xfrm>
            <a:off x="2466975" y="56189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甲方提供的数据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314BAE-8959-4CB7-9557-1BF077514943}"/>
              </a:ext>
            </a:extLst>
          </p:cNvPr>
          <p:cNvSpPr txBox="1"/>
          <p:nvPr/>
        </p:nvSpPr>
        <p:spPr>
          <a:xfrm>
            <a:off x="7515225" y="56189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我司的实现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D882E32-17A4-41C6-A42C-333C7C8A9D6D}"/>
              </a:ext>
            </a:extLst>
          </p:cNvPr>
          <p:cNvSpPr/>
          <p:nvPr/>
        </p:nvSpPr>
        <p:spPr>
          <a:xfrm>
            <a:off x="6276975" y="1716542"/>
            <a:ext cx="2828926" cy="28615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WeatherData</a:t>
            </a:r>
            <a:r>
              <a:rPr lang="en-US" altLang="zh-CN" dirty="0"/>
              <a:t> </a:t>
            </a:r>
            <a:r>
              <a:rPr lang="zh-CN" altLang="en-US" dirty="0"/>
              <a:t>对象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424E0B-C81D-489D-931A-1FF7E159AE5E}"/>
              </a:ext>
            </a:extLst>
          </p:cNvPr>
          <p:cNvSpPr/>
          <p:nvPr/>
        </p:nvSpPr>
        <p:spPr>
          <a:xfrm>
            <a:off x="9491615" y="1395459"/>
            <a:ext cx="2390773" cy="3393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 当前状况：</a:t>
            </a:r>
            <a:endParaRPr lang="en-US" altLang="zh-CN" dirty="0"/>
          </a:p>
          <a:p>
            <a:r>
              <a:rPr lang="zh-CN" altLang="en-US" dirty="0"/>
              <a:t>         温度：</a:t>
            </a:r>
            <a:r>
              <a:rPr lang="en-US" altLang="zh-CN" dirty="0"/>
              <a:t>25</a:t>
            </a:r>
            <a:r>
              <a:rPr lang="zh-CN" altLang="en-US" dirty="0"/>
              <a:t>℃</a:t>
            </a:r>
            <a:endParaRPr lang="en-US" altLang="zh-CN" dirty="0"/>
          </a:p>
          <a:p>
            <a:r>
              <a:rPr lang="zh-CN" altLang="en-US" dirty="0"/>
              <a:t>         湿度：</a:t>
            </a:r>
            <a:r>
              <a:rPr lang="en-US" altLang="zh-CN" dirty="0"/>
              <a:t>60</a:t>
            </a:r>
          </a:p>
          <a:p>
            <a:r>
              <a:rPr lang="zh-CN" altLang="en-US" dirty="0"/>
              <a:t>         气压：</a:t>
            </a:r>
            <a:r>
              <a:rPr lang="en-US" altLang="zh-CN" dirty="0" err="1"/>
              <a:t>101.kPa</a:t>
            </a:r>
            <a:endParaRPr lang="en-US" altLang="zh-CN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684545-22B1-4BE5-983C-890AF57A42E0}"/>
              </a:ext>
            </a:extLst>
          </p:cNvPr>
          <p:cNvSpPr txBox="1"/>
          <p:nvPr/>
        </p:nvSpPr>
        <p:spPr>
          <a:xfrm>
            <a:off x="10133003" y="50350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显示设备</a:t>
            </a:r>
          </a:p>
        </p:txBody>
      </p:sp>
    </p:spTree>
    <p:extLst>
      <p:ext uri="{BB962C8B-B14F-4D97-AF65-F5344CB8AC3E}">
        <p14:creationId xmlns:p14="http://schemas.microsoft.com/office/powerpoint/2010/main" val="214624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19893E-FD39-4478-8B99-975D698A7C95}"/>
              </a:ext>
            </a:extLst>
          </p:cNvPr>
          <p:cNvSpPr/>
          <p:nvPr/>
        </p:nvSpPr>
        <p:spPr>
          <a:xfrm>
            <a:off x="709565" y="133350"/>
            <a:ext cx="2390773" cy="264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 当前状况：</a:t>
            </a:r>
            <a:endParaRPr lang="en-US" altLang="zh-CN" dirty="0"/>
          </a:p>
          <a:p>
            <a:r>
              <a:rPr lang="zh-CN" altLang="en-US" dirty="0"/>
              <a:t>         温度：</a:t>
            </a:r>
            <a:r>
              <a:rPr lang="en-US" altLang="zh-CN" dirty="0"/>
              <a:t>25</a:t>
            </a:r>
            <a:r>
              <a:rPr lang="zh-CN" altLang="en-US" dirty="0"/>
              <a:t>℃</a:t>
            </a:r>
            <a:endParaRPr lang="en-US" altLang="zh-CN" dirty="0"/>
          </a:p>
          <a:p>
            <a:r>
              <a:rPr lang="zh-CN" altLang="en-US" dirty="0"/>
              <a:t>         湿度：</a:t>
            </a:r>
            <a:r>
              <a:rPr lang="en-US" altLang="zh-CN" dirty="0"/>
              <a:t>60</a:t>
            </a:r>
          </a:p>
          <a:p>
            <a:r>
              <a:rPr lang="zh-CN" altLang="en-US" dirty="0"/>
              <a:t>         气压：</a:t>
            </a:r>
            <a:r>
              <a:rPr lang="en-US" altLang="zh-CN" dirty="0" err="1"/>
              <a:t>101.kPa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F0A5F1-20C9-4E34-BDAF-3AF2C1DBB780}"/>
              </a:ext>
            </a:extLst>
          </p:cNvPr>
          <p:cNvSpPr/>
          <p:nvPr/>
        </p:nvSpPr>
        <p:spPr>
          <a:xfrm>
            <a:off x="4386215" y="133350"/>
            <a:ext cx="2390773" cy="2645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 天气统计：</a:t>
            </a:r>
            <a:endParaRPr lang="en-US" altLang="zh-CN" dirty="0"/>
          </a:p>
          <a:p>
            <a:r>
              <a:rPr lang="zh-CN" altLang="en-US" dirty="0"/>
              <a:t>     平均温度：</a:t>
            </a:r>
            <a:r>
              <a:rPr lang="en-US" altLang="zh-CN" dirty="0"/>
              <a:t>22</a:t>
            </a:r>
            <a:r>
              <a:rPr lang="zh-CN" altLang="en-US" dirty="0"/>
              <a:t>℃</a:t>
            </a:r>
            <a:endParaRPr lang="en-US" altLang="zh-CN" dirty="0"/>
          </a:p>
          <a:p>
            <a:r>
              <a:rPr lang="zh-CN" altLang="en-US" dirty="0"/>
              <a:t>     最低温度：</a:t>
            </a:r>
            <a:r>
              <a:rPr lang="en-US" altLang="zh-CN" dirty="0"/>
              <a:t>16</a:t>
            </a:r>
            <a:r>
              <a:rPr lang="zh-CN" altLang="en-US" dirty="0"/>
              <a:t>℃</a:t>
            </a:r>
            <a:endParaRPr lang="en-US" altLang="zh-CN" dirty="0"/>
          </a:p>
          <a:p>
            <a:r>
              <a:rPr lang="zh-CN" altLang="en-US" dirty="0"/>
              <a:t>     最高温度：</a:t>
            </a:r>
            <a:r>
              <a:rPr lang="en-US" altLang="zh-CN" dirty="0"/>
              <a:t>28</a:t>
            </a:r>
            <a:r>
              <a:rPr lang="zh-CN" altLang="en-US" dirty="0"/>
              <a:t>℃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16A15D-5DD4-415D-838E-FECAB3FD7E1C}"/>
              </a:ext>
            </a:extLst>
          </p:cNvPr>
          <p:cNvSpPr/>
          <p:nvPr/>
        </p:nvSpPr>
        <p:spPr>
          <a:xfrm>
            <a:off x="8062865" y="133350"/>
            <a:ext cx="2390773" cy="2645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 天气预报：</a:t>
            </a:r>
            <a:endParaRPr lang="en-US" altLang="zh-CN" dirty="0"/>
          </a:p>
          <a:p>
            <a:r>
              <a:rPr lang="zh-CN" altLang="en-US" dirty="0"/>
              <a:t>         天气：多云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B8FB97-5CA0-426F-9FAA-EE4DEFA52970}"/>
              </a:ext>
            </a:extLst>
          </p:cNvPr>
          <p:cNvSpPr/>
          <p:nvPr/>
        </p:nvSpPr>
        <p:spPr>
          <a:xfrm>
            <a:off x="2370197" y="3819931"/>
            <a:ext cx="2319385" cy="2469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 其他：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en-US" altLang="zh-CN" dirty="0"/>
              <a:t>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F439CA-7802-4BBF-857B-8679618DDBB8}"/>
              </a:ext>
            </a:extLst>
          </p:cNvPr>
          <p:cNvSpPr txBox="1"/>
          <p:nvPr/>
        </p:nvSpPr>
        <p:spPr>
          <a:xfrm>
            <a:off x="709565" y="311467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“当前状况”布告板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CBA7A7-12EA-4737-AA01-EAA65BB3ED45}"/>
              </a:ext>
            </a:extLst>
          </p:cNvPr>
          <p:cNvSpPr txBox="1"/>
          <p:nvPr/>
        </p:nvSpPr>
        <p:spPr>
          <a:xfrm>
            <a:off x="4386215" y="31337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“天气统计”布告板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645825-322D-4C20-8066-6830E0240777}"/>
              </a:ext>
            </a:extLst>
          </p:cNvPr>
          <p:cNvSpPr txBox="1"/>
          <p:nvPr/>
        </p:nvSpPr>
        <p:spPr>
          <a:xfrm>
            <a:off x="8062865" y="31337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“天气预报”布告板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FF0E75-6373-43D8-803E-D8B12E4772CA}"/>
              </a:ext>
            </a:extLst>
          </p:cNvPr>
          <p:cNvSpPr txBox="1"/>
          <p:nvPr/>
        </p:nvSpPr>
        <p:spPr>
          <a:xfrm>
            <a:off x="2370197" y="64700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其他布告板</a:t>
            </a:r>
          </a:p>
        </p:txBody>
      </p:sp>
    </p:spTree>
    <p:extLst>
      <p:ext uri="{BB962C8B-B14F-4D97-AF65-F5344CB8AC3E}">
        <p14:creationId xmlns:p14="http://schemas.microsoft.com/office/powerpoint/2010/main" val="135111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D444BE-9C98-4B64-819B-959C64193CA9}"/>
              </a:ext>
            </a:extLst>
          </p:cNvPr>
          <p:cNvGrpSpPr/>
          <p:nvPr/>
        </p:nvGrpSpPr>
        <p:grpSpPr>
          <a:xfrm>
            <a:off x="478631" y="1958458"/>
            <a:ext cx="2400300" cy="2400300"/>
            <a:chOff x="464342" y="2390775"/>
            <a:chExt cx="2400300" cy="24003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843FB20-0E60-45D7-B038-46A4F1E7AD9E}"/>
                </a:ext>
              </a:extLst>
            </p:cNvPr>
            <p:cNvSpPr/>
            <p:nvPr/>
          </p:nvSpPr>
          <p:spPr>
            <a:xfrm>
              <a:off x="464342" y="2390775"/>
              <a:ext cx="2400300" cy="24003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A606FB-4769-4680-9824-BD5DB9B4B5A4}"/>
                </a:ext>
              </a:extLst>
            </p:cNvPr>
            <p:cNvSpPr txBox="1"/>
            <p:nvPr/>
          </p:nvSpPr>
          <p:spPr>
            <a:xfrm>
              <a:off x="1235432" y="34354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出版社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623E99B-E04F-4409-8695-C894B0948D7E}"/>
              </a:ext>
            </a:extLst>
          </p:cNvPr>
          <p:cNvGrpSpPr/>
          <p:nvPr/>
        </p:nvGrpSpPr>
        <p:grpSpPr>
          <a:xfrm>
            <a:off x="4905373" y="870227"/>
            <a:ext cx="5381628" cy="4965145"/>
            <a:chOff x="4638673" y="603526"/>
            <a:chExt cx="5381628" cy="496514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332DA73-E746-4008-AFE4-9928CF874C60}"/>
                </a:ext>
              </a:extLst>
            </p:cNvPr>
            <p:cNvSpPr/>
            <p:nvPr/>
          </p:nvSpPr>
          <p:spPr>
            <a:xfrm>
              <a:off x="4638673" y="603526"/>
              <a:ext cx="5381628" cy="49651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054EC6F-C74E-4885-83CF-07F83641F197}"/>
                </a:ext>
              </a:extLst>
            </p:cNvPr>
            <p:cNvSpPr/>
            <p:nvPr/>
          </p:nvSpPr>
          <p:spPr>
            <a:xfrm>
              <a:off x="5429250" y="1511438"/>
              <a:ext cx="1333500" cy="13335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14A2BB7-5ADC-4747-96B4-E28B6169C6E9}"/>
                </a:ext>
              </a:extLst>
            </p:cNvPr>
            <p:cNvSpPr/>
            <p:nvPr/>
          </p:nvSpPr>
          <p:spPr>
            <a:xfrm>
              <a:off x="5429250" y="3752849"/>
              <a:ext cx="1333500" cy="13335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6770D36-4F57-4098-A268-0A5BDA6C29C5}"/>
                </a:ext>
              </a:extLst>
            </p:cNvPr>
            <p:cNvSpPr/>
            <p:nvPr/>
          </p:nvSpPr>
          <p:spPr>
            <a:xfrm>
              <a:off x="8000999" y="3752849"/>
              <a:ext cx="1333500" cy="13335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CB8309C-F469-41BF-A91D-BE6D5B23CC63}"/>
                </a:ext>
              </a:extLst>
            </p:cNvPr>
            <p:cNvSpPr/>
            <p:nvPr/>
          </p:nvSpPr>
          <p:spPr>
            <a:xfrm>
              <a:off x="8000999" y="1511438"/>
              <a:ext cx="1333500" cy="13335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CDC0E7-1A0B-4BF9-8949-EBCB4AF73184}"/>
              </a:ext>
            </a:extLst>
          </p:cNvPr>
          <p:cNvCxnSpPr>
            <a:cxnSpLocks/>
          </p:cNvCxnSpPr>
          <p:nvPr/>
        </p:nvCxnSpPr>
        <p:spPr>
          <a:xfrm flipV="1">
            <a:off x="2878931" y="2550320"/>
            <a:ext cx="2864644" cy="63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B117B0C-E77A-4C74-BB06-68AF02D48B55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878931" y="2550322"/>
            <a:ext cx="5436393" cy="60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8A7EEC0-4EB8-46CD-9AC7-4AC2765A2144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2878931" y="3158608"/>
            <a:ext cx="2817019" cy="152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5DF7B0F-EBB7-46F0-B3AD-0CF80B252EFC}"/>
              </a:ext>
            </a:extLst>
          </p:cNvPr>
          <p:cNvCxnSpPr>
            <a:cxnSpLocks/>
          </p:cNvCxnSpPr>
          <p:nvPr/>
        </p:nvCxnSpPr>
        <p:spPr>
          <a:xfrm>
            <a:off x="2878931" y="3172689"/>
            <a:ext cx="5329235" cy="157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AE04672-0530-4518-8F0C-B4C10C9CE8D9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A4D0CD-24F0-442A-B28F-851C335F37F0}"/>
              </a:ext>
            </a:extLst>
          </p:cNvPr>
          <p:cNvSpPr txBox="1"/>
          <p:nvPr/>
        </p:nvSpPr>
        <p:spPr>
          <a:xfrm>
            <a:off x="2878931" y="2126904"/>
            <a:ext cx="179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出版新的报纸，通知订阅的用户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93F08E4-FCC7-4097-91A7-9FCCB6A167F8}"/>
              </a:ext>
            </a:extLst>
          </p:cNvPr>
          <p:cNvSpPr/>
          <p:nvPr/>
        </p:nvSpPr>
        <p:spPr>
          <a:xfrm>
            <a:off x="1021552" y="4825722"/>
            <a:ext cx="1333500" cy="1333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</a:t>
            </a:r>
            <a:endParaRPr lang="en-US" altLang="zh-CN" dirty="0"/>
          </a:p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D5231B-0721-4D2B-A3DE-92CAC90B2908}"/>
              </a:ext>
            </a:extLst>
          </p:cNvPr>
          <p:cNvSpPr txBox="1"/>
          <p:nvPr/>
        </p:nvSpPr>
        <p:spPr>
          <a:xfrm>
            <a:off x="7367452" y="59535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已经订阅的用户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99FC8B6-3C26-4CA6-BEDC-A293129C2371}"/>
              </a:ext>
            </a:extLst>
          </p:cNvPr>
          <p:cNvSpPr txBox="1"/>
          <p:nvPr/>
        </p:nvSpPr>
        <p:spPr>
          <a:xfrm>
            <a:off x="903472" y="63228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未订阅的用户</a:t>
            </a:r>
          </a:p>
        </p:txBody>
      </p:sp>
    </p:spTree>
    <p:extLst>
      <p:ext uri="{BB962C8B-B14F-4D97-AF65-F5344CB8AC3E}">
        <p14:creationId xmlns:p14="http://schemas.microsoft.com/office/powerpoint/2010/main" val="411506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D444BE-9C98-4B64-819B-959C64193CA9}"/>
              </a:ext>
            </a:extLst>
          </p:cNvPr>
          <p:cNvGrpSpPr/>
          <p:nvPr/>
        </p:nvGrpSpPr>
        <p:grpSpPr>
          <a:xfrm>
            <a:off x="478631" y="1958458"/>
            <a:ext cx="2400300" cy="2400300"/>
            <a:chOff x="464342" y="2390775"/>
            <a:chExt cx="2400300" cy="24003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843FB20-0E60-45D7-B038-46A4F1E7AD9E}"/>
                </a:ext>
              </a:extLst>
            </p:cNvPr>
            <p:cNvSpPr/>
            <p:nvPr/>
          </p:nvSpPr>
          <p:spPr>
            <a:xfrm>
              <a:off x="464342" y="2390775"/>
              <a:ext cx="2400300" cy="24003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A606FB-4769-4680-9824-BD5DB9B4B5A4}"/>
                </a:ext>
              </a:extLst>
            </p:cNvPr>
            <p:cNvSpPr txBox="1"/>
            <p:nvPr/>
          </p:nvSpPr>
          <p:spPr>
            <a:xfrm>
              <a:off x="1235432" y="3435490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Subject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623E99B-E04F-4409-8695-C894B0948D7E}"/>
              </a:ext>
            </a:extLst>
          </p:cNvPr>
          <p:cNvGrpSpPr/>
          <p:nvPr/>
        </p:nvGrpSpPr>
        <p:grpSpPr>
          <a:xfrm>
            <a:off x="4905373" y="870227"/>
            <a:ext cx="5381628" cy="4965145"/>
            <a:chOff x="4638673" y="603526"/>
            <a:chExt cx="5381628" cy="496514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332DA73-E746-4008-AFE4-9928CF874C60}"/>
                </a:ext>
              </a:extLst>
            </p:cNvPr>
            <p:cNvSpPr/>
            <p:nvPr/>
          </p:nvSpPr>
          <p:spPr>
            <a:xfrm>
              <a:off x="4638673" y="603526"/>
              <a:ext cx="5381628" cy="49651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054EC6F-C74E-4885-83CF-07F83641F197}"/>
                </a:ext>
              </a:extLst>
            </p:cNvPr>
            <p:cNvSpPr/>
            <p:nvPr/>
          </p:nvSpPr>
          <p:spPr>
            <a:xfrm>
              <a:off x="5429250" y="1511438"/>
              <a:ext cx="1333500" cy="13335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14A2BB7-5ADC-4747-96B4-E28B6169C6E9}"/>
                </a:ext>
              </a:extLst>
            </p:cNvPr>
            <p:cNvSpPr/>
            <p:nvPr/>
          </p:nvSpPr>
          <p:spPr>
            <a:xfrm>
              <a:off x="5429250" y="3752849"/>
              <a:ext cx="1333500" cy="13335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6770D36-4F57-4098-A268-0A5BDA6C29C5}"/>
                </a:ext>
              </a:extLst>
            </p:cNvPr>
            <p:cNvSpPr/>
            <p:nvPr/>
          </p:nvSpPr>
          <p:spPr>
            <a:xfrm>
              <a:off x="8000999" y="3752849"/>
              <a:ext cx="1333500" cy="13335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CB8309C-F469-41BF-A91D-BE6D5B23CC63}"/>
                </a:ext>
              </a:extLst>
            </p:cNvPr>
            <p:cNvSpPr/>
            <p:nvPr/>
          </p:nvSpPr>
          <p:spPr>
            <a:xfrm>
              <a:off x="8000999" y="1511438"/>
              <a:ext cx="1333500" cy="13335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CDC0E7-1A0B-4BF9-8949-EBCB4AF73184}"/>
              </a:ext>
            </a:extLst>
          </p:cNvPr>
          <p:cNvCxnSpPr>
            <a:cxnSpLocks/>
          </p:cNvCxnSpPr>
          <p:nvPr/>
        </p:nvCxnSpPr>
        <p:spPr>
          <a:xfrm flipV="1">
            <a:off x="2878931" y="2550320"/>
            <a:ext cx="2864644" cy="63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B117B0C-E77A-4C74-BB06-68AF02D48B55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878931" y="2550322"/>
            <a:ext cx="5436393" cy="60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8A7EEC0-4EB8-46CD-9AC7-4AC2765A2144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2878931" y="3158608"/>
            <a:ext cx="2817019" cy="152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5DF7B0F-EBB7-46F0-B3AD-0CF80B252EFC}"/>
              </a:ext>
            </a:extLst>
          </p:cNvPr>
          <p:cNvCxnSpPr>
            <a:cxnSpLocks/>
          </p:cNvCxnSpPr>
          <p:nvPr/>
        </p:nvCxnSpPr>
        <p:spPr>
          <a:xfrm>
            <a:off x="2878931" y="3172689"/>
            <a:ext cx="5329235" cy="157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AE04672-0530-4518-8F0C-B4C10C9CE8D9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A4D0CD-24F0-442A-B28F-851C335F37F0}"/>
              </a:ext>
            </a:extLst>
          </p:cNvPr>
          <p:cNvSpPr txBox="1"/>
          <p:nvPr/>
        </p:nvSpPr>
        <p:spPr>
          <a:xfrm>
            <a:off x="2878931" y="2126904"/>
            <a:ext cx="179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NotifyObservers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93F08E4-FCC7-4097-91A7-9FCCB6A167F8}"/>
              </a:ext>
            </a:extLst>
          </p:cNvPr>
          <p:cNvSpPr/>
          <p:nvPr/>
        </p:nvSpPr>
        <p:spPr>
          <a:xfrm>
            <a:off x="1021552" y="4825722"/>
            <a:ext cx="1333500" cy="1333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D5231B-0721-4D2B-A3DE-92CAC90B2908}"/>
              </a:ext>
            </a:extLst>
          </p:cNvPr>
          <p:cNvSpPr txBox="1"/>
          <p:nvPr/>
        </p:nvSpPr>
        <p:spPr>
          <a:xfrm>
            <a:off x="7367452" y="595355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observers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99FC8B6-3C26-4CA6-BEDC-A293129C2371}"/>
              </a:ext>
            </a:extLst>
          </p:cNvPr>
          <p:cNvSpPr txBox="1"/>
          <p:nvPr/>
        </p:nvSpPr>
        <p:spPr>
          <a:xfrm>
            <a:off x="1086311" y="631165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unregister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7E5118-6A92-4EEF-9AAE-BD44F1F83CB0}"/>
              </a:ext>
            </a:extLst>
          </p:cNvPr>
          <p:cNvSpPr txBox="1"/>
          <p:nvPr/>
        </p:nvSpPr>
        <p:spPr>
          <a:xfrm>
            <a:off x="5860540" y="235619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observer1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CA0523-5E52-432B-A3AA-8E9FF6055368}"/>
              </a:ext>
            </a:extLst>
          </p:cNvPr>
          <p:cNvSpPr txBox="1"/>
          <p:nvPr/>
        </p:nvSpPr>
        <p:spPr>
          <a:xfrm>
            <a:off x="8383618" y="236565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observer2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965107-B561-480E-934A-19EB33267E8D}"/>
              </a:ext>
            </a:extLst>
          </p:cNvPr>
          <p:cNvSpPr txBox="1"/>
          <p:nvPr/>
        </p:nvSpPr>
        <p:spPr>
          <a:xfrm>
            <a:off x="8398951" y="4487763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observer4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9EEBFF-3DC1-48CD-92C7-D72101CC373C}"/>
              </a:ext>
            </a:extLst>
          </p:cNvPr>
          <p:cNvSpPr txBox="1"/>
          <p:nvPr/>
        </p:nvSpPr>
        <p:spPr>
          <a:xfrm>
            <a:off x="5778245" y="4507215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observer3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CBA8D5-B8A1-4F03-A692-7BC0BCB0180F}"/>
              </a:ext>
            </a:extLst>
          </p:cNvPr>
          <p:cNvSpPr txBox="1"/>
          <p:nvPr/>
        </p:nvSpPr>
        <p:spPr>
          <a:xfrm>
            <a:off x="920304" y="53078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notAObserver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13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A56C0399-4FEC-4658-9E77-4F77C194B317}"/>
              </a:ext>
            </a:extLst>
          </p:cNvPr>
          <p:cNvGrpSpPr/>
          <p:nvPr/>
        </p:nvGrpSpPr>
        <p:grpSpPr>
          <a:xfrm>
            <a:off x="8572502" y="3830418"/>
            <a:ext cx="2676525" cy="3027581"/>
            <a:chOff x="981075" y="3543300"/>
            <a:chExt cx="2676525" cy="3314700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131CA79-D77E-4358-8288-7DA45776D368}"/>
                </a:ext>
              </a:extLst>
            </p:cNvPr>
            <p:cNvGrpSpPr/>
            <p:nvPr/>
          </p:nvGrpSpPr>
          <p:grpSpPr>
            <a:xfrm>
              <a:off x="981075" y="3543300"/>
              <a:ext cx="2676525" cy="3314700"/>
              <a:chOff x="981075" y="3543300"/>
              <a:chExt cx="2676525" cy="3314700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7C25D99-E40B-46FE-8350-1490543C8B9F}"/>
                  </a:ext>
                </a:extLst>
              </p:cNvPr>
              <p:cNvSpPr/>
              <p:nvPr/>
            </p:nvSpPr>
            <p:spPr>
              <a:xfrm>
                <a:off x="981075" y="3543300"/>
                <a:ext cx="2676525" cy="33147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2FD8CE72-47B0-4935-B891-54652F9A4EDE}"/>
                  </a:ext>
                </a:extLst>
              </p:cNvPr>
              <p:cNvCxnSpPr/>
              <p:nvPr/>
            </p:nvCxnSpPr>
            <p:spPr>
              <a:xfrm>
                <a:off x="981075" y="4248150"/>
                <a:ext cx="26765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92DA832-4F0F-4704-816A-29B6F834B2BC}"/>
                </a:ext>
              </a:extLst>
            </p:cNvPr>
            <p:cNvSpPr txBox="1"/>
            <p:nvPr/>
          </p:nvSpPr>
          <p:spPr>
            <a:xfrm>
              <a:off x="1148952" y="3664227"/>
              <a:ext cx="2293145" cy="404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ConcreteObserver</a:t>
              </a:r>
              <a:endParaRPr lang="en-US" altLang="zh-CN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61B88E3-9D36-43C0-B523-0EA95FE8FD56}"/>
                </a:ext>
              </a:extLst>
            </p:cNvPr>
            <p:cNvSpPr txBox="1"/>
            <p:nvPr/>
          </p:nvSpPr>
          <p:spPr>
            <a:xfrm>
              <a:off x="1441338" y="4248150"/>
              <a:ext cx="1755998" cy="404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2ABE0D8-7BFD-4FF4-AC5D-2525D85BB0C1}"/>
                </a:ext>
              </a:extLst>
            </p:cNvPr>
            <p:cNvSpPr txBox="1"/>
            <p:nvPr/>
          </p:nvSpPr>
          <p:spPr>
            <a:xfrm>
              <a:off x="1441338" y="4583668"/>
              <a:ext cx="1755998" cy="404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83C4B89-073A-43C0-AA98-B343F1CEAD90}"/>
                </a:ext>
              </a:extLst>
            </p:cNvPr>
            <p:cNvSpPr txBox="1"/>
            <p:nvPr/>
          </p:nvSpPr>
          <p:spPr>
            <a:xfrm>
              <a:off x="1196577" y="4894481"/>
              <a:ext cx="2245520" cy="404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1F896B4-C2D1-446B-91C8-BAEFB5368CED}"/>
                </a:ext>
              </a:extLst>
            </p:cNvPr>
            <p:cNvSpPr txBox="1"/>
            <p:nvPr/>
          </p:nvSpPr>
          <p:spPr>
            <a:xfrm>
              <a:off x="1034652" y="5229998"/>
              <a:ext cx="2569369" cy="404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C000DA7-61D5-4AB5-873F-574DB55F73B0}"/>
              </a:ext>
            </a:extLst>
          </p:cNvPr>
          <p:cNvGrpSpPr/>
          <p:nvPr/>
        </p:nvGrpSpPr>
        <p:grpSpPr>
          <a:xfrm>
            <a:off x="419100" y="95249"/>
            <a:ext cx="2676525" cy="3027581"/>
            <a:chOff x="981075" y="3543300"/>
            <a:chExt cx="2676525" cy="331470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D3631F0-1C54-407F-BE9A-CE49B236D17F}"/>
                </a:ext>
              </a:extLst>
            </p:cNvPr>
            <p:cNvGrpSpPr/>
            <p:nvPr/>
          </p:nvGrpSpPr>
          <p:grpSpPr>
            <a:xfrm>
              <a:off x="981075" y="3543300"/>
              <a:ext cx="2676525" cy="3314700"/>
              <a:chOff x="981075" y="3543300"/>
              <a:chExt cx="2676525" cy="33147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5C210AA-4106-4A57-A7F5-FC863BD93754}"/>
                  </a:ext>
                </a:extLst>
              </p:cNvPr>
              <p:cNvSpPr/>
              <p:nvPr/>
            </p:nvSpPr>
            <p:spPr>
              <a:xfrm>
                <a:off x="981075" y="3543300"/>
                <a:ext cx="2676525" cy="33147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C518474A-4405-432E-ACC3-9D0C27F60098}"/>
                  </a:ext>
                </a:extLst>
              </p:cNvPr>
              <p:cNvCxnSpPr/>
              <p:nvPr/>
            </p:nvCxnSpPr>
            <p:spPr>
              <a:xfrm>
                <a:off x="981075" y="4248150"/>
                <a:ext cx="26765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B00D1F-F795-49DE-9766-EDA7A89C3D57}"/>
                </a:ext>
              </a:extLst>
            </p:cNvPr>
            <p:cNvSpPr txBox="1"/>
            <p:nvPr/>
          </p:nvSpPr>
          <p:spPr>
            <a:xfrm>
              <a:off x="1492027" y="3601819"/>
              <a:ext cx="16546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&lt;&lt;interface&gt;&gt;</a:t>
              </a:r>
            </a:p>
            <a:p>
              <a:pPr algn="ctr"/>
              <a:r>
                <a:rPr lang="en-US" altLang="zh-CN" b="1" dirty="0"/>
                <a:t>Subject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1E14F0A-6AD5-49A2-B24B-303E1DDC4182}"/>
                </a:ext>
              </a:extLst>
            </p:cNvPr>
            <p:cNvSpPr txBox="1"/>
            <p:nvPr/>
          </p:nvSpPr>
          <p:spPr>
            <a:xfrm>
              <a:off x="1441338" y="4248150"/>
              <a:ext cx="17559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i="1" dirty="0">
                  <a:solidFill>
                    <a:srgbClr val="A0A1A7"/>
                  </a:solidFill>
                  <a:effectLst/>
                  <a:latin typeface="Consolas" panose="020B0609020204030204" pitchFamily="49" charset="0"/>
                </a:rPr>
                <a:t>// observers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3E0BE3F-95FB-4BB3-AB12-A94E58835363}"/>
                </a:ext>
              </a:extLst>
            </p:cNvPr>
            <p:cNvSpPr txBox="1"/>
            <p:nvPr/>
          </p:nvSpPr>
          <p:spPr>
            <a:xfrm>
              <a:off x="1441338" y="4583668"/>
              <a:ext cx="17559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 err="1">
                  <a:solidFill>
                    <a:srgbClr val="6E9BFC"/>
                  </a:solidFill>
                  <a:effectLst/>
                  <a:latin typeface="Consolas" panose="020B0609020204030204" pitchFamily="49" charset="0"/>
                </a:rPr>
                <a:t>addObserver</a:t>
              </a:r>
              <a:r>
                <a:rPr lang="en-US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()</a:t>
              </a:r>
              <a:endParaRPr lang="zh-CN" altLang="en-US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CC1B007-95E4-4304-BBD8-C9A228741691}"/>
                </a:ext>
              </a:extLst>
            </p:cNvPr>
            <p:cNvSpPr txBox="1"/>
            <p:nvPr/>
          </p:nvSpPr>
          <p:spPr>
            <a:xfrm>
              <a:off x="1196577" y="4894481"/>
              <a:ext cx="2245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 err="1">
                  <a:solidFill>
                    <a:srgbClr val="6E9BFC"/>
                  </a:solidFill>
                  <a:effectLst/>
                  <a:latin typeface="Consolas" panose="020B0609020204030204" pitchFamily="49" charset="0"/>
                </a:rPr>
                <a:t>deleteObserver</a:t>
              </a:r>
              <a:r>
                <a:rPr lang="en-US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8CFA6CD-2839-487D-BEE8-7F98FDEACEC9}"/>
                </a:ext>
              </a:extLst>
            </p:cNvPr>
            <p:cNvSpPr txBox="1"/>
            <p:nvPr/>
          </p:nvSpPr>
          <p:spPr>
            <a:xfrm>
              <a:off x="1034652" y="5229998"/>
              <a:ext cx="25693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 err="1">
                  <a:solidFill>
                    <a:srgbClr val="6E9BFC"/>
                  </a:solidFill>
                  <a:effectLst/>
                  <a:latin typeface="Consolas" panose="020B0609020204030204" pitchFamily="49" charset="0"/>
                </a:rPr>
                <a:t>notifyObservers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B972A5-7D00-4896-9E12-DDDE20A71F7A}"/>
              </a:ext>
            </a:extLst>
          </p:cNvPr>
          <p:cNvGrpSpPr/>
          <p:nvPr/>
        </p:nvGrpSpPr>
        <p:grpSpPr>
          <a:xfrm>
            <a:off x="8572502" y="95249"/>
            <a:ext cx="2676525" cy="6088421"/>
            <a:chOff x="981075" y="3543300"/>
            <a:chExt cx="2676525" cy="666581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8222CD8-7F47-427F-A960-FC774680C3EA}"/>
                </a:ext>
              </a:extLst>
            </p:cNvPr>
            <p:cNvGrpSpPr/>
            <p:nvPr/>
          </p:nvGrpSpPr>
          <p:grpSpPr>
            <a:xfrm>
              <a:off x="981075" y="3543300"/>
              <a:ext cx="2676525" cy="3314700"/>
              <a:chOff x="981075" y="3543300"/>
              <a:chExt cx="2676525" cy="331470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8D774F9-468A-44D8-8199-53CA295C47B1}"/>
                  </a:ext>
                </a:extLst>
              </p:cNvPr>
              <p:cNvSpPr/>
              <p:nvPr/>
            </p:nvSpPr>
            <p:spPr>
              <a:xfrm>
                <a:off x="981075" y="3543300"/>
                <a:ext cx="2676525" cy="33147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DFB47ABA-FF10-4C0B-B2C2-2B1292D7175B}"/>
                  </a:ext>
                </a:extLst>
              </p:cNvPr>
              <p:cNvCxnSpPr/>
              <p:nvPr/>
            </p:nvCxnSpPr>
            <p:spPr>
              <a:xfrm>
                <a:off x="981075" y="4248150"/>
                <a:ext cx="26765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58355F6-530C-4902-A011-A9F21224EA6A}"/>
                </a:ext>
              </a:extLst>
            </p:cNvPr>
            <p:cNvSpPr txBox="1"/>
            <p:nvPr/>
          </p:nvSpPr>
          <p:spPr>
            <a:xfrm>
              <a:off x="1492027" y="3601819"/>
              <a:ext cx="16546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&lt;&lt;interface&gt;&gt;</a:t>
              </a:r>
            </a:p>
            <a:p>
              <a:pPr algn="ctr"/>
              <a:r>
                <a:rPr lang="en-US" altLang="zh-CN" b="1" dirty="0"/>
                <a:t>Observer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AF77560-B7A8-41E3-AE27-9DD3D55D8249}"/>
                </a:ext>
              </a:extLst>
            </p:cNvPr>
            <p:cNvSpPr txBox="1"/>
            <p:nvPr/>
          </p:nvSpPr>
          <p:spPr>
            <a:xfrm>
              <a:off x="1441338" y="4248150"/>
              <a:ext cx="1755998" cy="404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B311139-FE0E-4A1C-87B4-97C4146A97C7}"/>
                </a:ext>
              </a:extLst>
            </p:cNvPr>
            <p:cNvSpPr txBox="1"/>
            <p:nvPr/>
          </p:nvSpPr>
          <p:spPr>
            <a:xfrm>
              <a:off x="1441338" y="4281248"/>
              <a:ext cx="17559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6E9BFC"/>
                  </a:solidFill>
                  <a:effectLst/>
                  <a:latin typeface="Consolas" panose="020B0609020204030204" pitchFamily="49" charset="0"/>
                </a:rPr>
                <a:t>update</a:t>
              </a:r>
              <a:r>
                <a:rPr lang="en-US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()</a:t>
              </a:r>
              <a:endParaRPr lang="zh-CN" altLang="en-US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5EE9CE0-2571-458B-845B-D44C26C5F6BF}"/>
                </a:ext>
              </a:extLst>
            </p:cNvPr>
            <p:cNvSpPr txBox="1"/>
            <p:nvPr/>
          </p:nvSpPr>
          <p:spPr>
            <a:xfrm>
              <a:off x="1298463" y="9804754"/>
              <a:ext cx="1755998" cy="404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4672F1A-9C9E-48DD-A45D-177DA807D31E}"/>
                </a:ext>
              </a:extLst>
            </p:cNvPr>
            <p:cNvSpPr txBox="1"/>
            <p:nvPr/>
          </p:nvSpPr>
          <p:spPr>
            <a:xfrm>
              <a:off x="1441338" y="8250972"/>
              <a:ext cx="17559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6E9BFC"/>
                  </a:solidFill>
                  <a:effectLst/>
                  <a:latin typeface="Consolas" panose="020B0609020204030204" pitchFamily="49" charset="0"/>
                </a:rPr>
                <a:t>update</a:t>
              </a:r>
              <a:r>
                <a:rPr lang="en-US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()</a:t>
              </a:r>
              <a:endParaRPr lang="zh-CN" altLang="en-US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4FA43C-8C3E-497D-ACB4-259D249FB07A}"/>
              </a:ext>
            </a:extLst>
          </p:cNvPr>
          <p:cNvGrpSpPr/>
          <p:nvPr/>
        </p:nvGrpSpPr>
        <p:grpSpPr>
          <a:xfrm>
            <a:off x="419100" y="3830419"/>
            <a:ext cx="2676525" cy="3027581"/>
            <a:chOff x="981075" y="3543300"/>
            <a:chExt cx="2676525" cy="3314700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4A9875E9-EE08-4816-8BEA-B8B48FD922AE}"/>
                </a:ext>
              </a:extLst>
            </p:cNvPr>
            <p:cNvGrpSpPr/>
            <p:nvPr/>
          </p:nvGrpSpPr>
          <p:grpSpPr>
            <a:xfrm>
              <a:off x="981075" y="3543300"/>
              <a:ext cx="2676525" cy="3314700"/>
              <a:chOff x="981075" y="3543300"/>
              <a:chExt cx="2676525" cy="3314700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780267F-0197-4427-A929-0C95FA7265D5}"/>
                  </a:ext>
                </a:extLst>
              </p:cNvPr>
              <p:cNvSpPr/>
              <p:nvPr/>
            </p:nvSpPr>
            <p:spPr>
              <a:xfrm>
                <a:off x="981075" y="3543300"/>
                <a:ext cx="2676525" cy="33147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24E930E-E88B-47CD-A7C9-810EA0E25336}"/>
                  </a:ext>
                </a:extLst>
              </p:cNvPr>
              <p:cNvCxnSpPr/>
              <p:nvPr/>
            </p:nvCxnSpPr>
            <p:spPr>
              <a:xfrm>
                <a:off x="981075" y="4248150"/>
                <a:ext cx="26765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2822CA3-A0F2-4C45-B24A-2526AD621136}"/>
                </a:ext>
              </a:extLst>
            </p:cNvPr>
            <p:cNvSpPr txBox="1"/>
            <p:nvPr/>
          </p:nvSpPr>
          <p:spPr>
            <a:xfrm>
              <a:off x="1148952" y="3664227"/>
              <a:ext cx="2293145" cy="404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ConcreteSubject</a:t>
              </a:r>
              <a:endParaRPr lang="en-US" altLang="zh-CN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6991838-6E35-4B7B-8C22-BA388D58A083}"/>
                </a:ext>
              </a:extLst>
            </p:cNvPr>
            <p:cNvSpPr txBox="1"/>
            <p:nvPr/>
          </p:nvSpPr>
          <p:spPr>
            <a:xfrm>
              <a:off x="1441338" y="4248150"/>
              <a:ext cx="1755998" cy="404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i="1" dirty="0">
                  <a:solidFill>
                    <a:srgbClr val="A0A1A7"/>
                  </a:solidFill>
                  <a:effectLst/>
                  <a:latin typeface="Consolas" panose="020B0609020204030204" pitchFamily="49" charset="0"/>
                </a:rPr>
                <a:t>// observers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DFB3CA2-3C8E-4A5D-A1E1-C512883AC5F8}"/>
                </a:ext>
              </a:extLst>
            </p:cNvPr>
            <p:cNvSpPr txBox="1"/>
            <p:nvPr/>
          </p:nvSpPr>
          <p:spPr>
            <a:xfrm>
              <a:off x="1441338" y="4583668"/>
              <a:ext cx="1755998" cy="404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 err="1">
                  <a:solidFill>
                    <a:srgbClr val="6E9BFC"/>
                  </a:solidFill>
                  <a:effectLst/>
                  <a:latin typeface="Consolas" panose="020B0609020204030204" pitchFamily="49" charset="0"/>
                </a:rPr>
                <a:t>addObserver</a:t>
              </a:r>
              <a:r>
                <a:rPr lang="en-US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()</a:t>
              </a:r>
              <a:endParaRPr lang="zh-CN" altLang="en-US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4D5A386-4092-4415-9EE6-977774C7AEF8}"/>
                </a:ext>
              </a:extLst>
            </p:cNvPr>
            <p:cNvSpPr txBox="1"/>
            <p:nvPr/>
          </p:nvSpPr>
          <p:spPr>
            <a:xfrm>
              <a:off x="1196577" y="4894481"/>
              <a:ext cx="2245520" cy="404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 err="1">
                  <a:solidFill>
                    <a:srgbClr val="6E9BFC"/>
                  </a:solidFill>
                  <a:effectLst/>
                  <a:latin typeface="Consolas" panose="020B0609020204030204" pitchFamily="49" charset="0"/>
                </a:rPr>
                <a:t>deleteObserver</a:t>
              </a:r>
              <a:r>
                <a:rPr lang="en-US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()</a:t>
              </a:r>
              <a:endParaRPr lang="zh-CN" altLang="en-US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FC04ABB-F3B8-4531-8074-446EE10F939F}"/>
                </a:ext>
              </a:extLst>
            </p:cNvPr>
            <p:cNvSpPr txBox="1"/>
            <p:nvPr/>
          </p:nvSpPr>
          <p:spPr>
            <a:xfrm>
              <a:off x="1034652" y="5229998"/>
              <a:ext cx="2569369" cy="404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 err="1">
                  <a:solidFill>
                    <a:srgbClr val="6E9BFC"/>
                  </a:solidFill>
                  <a:effectLst/>
                  <a:latin typeface="Consolas" panose="020B0609020204030204" pitchFamily="49" charset="0"/>
                </a:rPr>
                <a:t>notifyObservers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9050B94E-D31C-4A29-9885-F5D38FF4FB73}"/>
              </a:ext>
            </a:extLst>
          </p:cNvPr>
          <p:cNvSpPr txBox="1"/>
          <p:nvPr/>
        </p:nvSpPr>
        <p:spPr>
          <a:xfrm>
            <a:off x="765063" y="6016466"/>
            <a:ext cx="1634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getState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2366731-A9D4-4FB6-89F6-08DF84F1F56C}"/>
              </a:ext>
            </a:extLst>
          </p:cNvPr>
          <p:cNvSpPr txBox="1"/>
          <p:nvPr/>
        </p:nvSpPr>
        <p:spPr>
          <a:xfrm>
            <a:off x="765063" y="6257899"/>
            <a:ext cx="1949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6E9BFC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29D2DDD-389A-4870-99DA-E8B4A38357F1}"/>
              </a:ext>
            </a:extLst>
          </p:cNvPr>
          <p:cNvSpPr txBox="1"/>
          <p:nvPr/>
        </p:nvSpPr>
        <p:spPr>
          <a:xfrm>
            <a:off x="8788004" y="5469326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其他方法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B6FAD3C-390F-457A-A46E-63B033B451F6}"/>
              </a:ext>
            </a:extLst>
          </p:cNvPr>
          <p:cNvCxnSpPr/>
          <p:nvPr/>
        </p:nvCxnSpPr>
        <p:spPr>
          <a:xfrm>
            <a:off x="3095625" y="443872"/>
            <a:ext cx="54768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F6A8D2B-480F-4FBF-BA3C-BA7AE7FA3705}"/>
              </a:ext>
            </a:extLst>
          </p:cNvPr>
          <p:cNvSpPr txBox="1"/>
          <p:nvPr/>
        </p:nvSpPr>
        <p:spPr>
          <a:xfrm>
            <a:off x="4472152" y="53838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一对多，含有许多观察者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7A4E9ED-56AF-486E-8FB4-F055C9F2ACD0}"/>
              </a:ext>
            </a:extLst>
          </p:cNvPr>
          <p:cNvCxnSpPr>
            <a:cxnSpLocks/>
            <a:stCxn id="43" idx="0"/>
            <a:endCxn id="8" idx="2"/>
          </p:cNvCxnSpPr>
          <p:nvPr/>
        </p:nvCxnSpPr>
        <p:spPr>
          <a:xfrm flipV="1">
            <a:off x="1757363" y="3122830"/>
            <a:ext cx="0" cy="7075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11C0F24-E3BC-4817-A372-7F235BEB26D6}"/>
              </a:ext>
            </a:extLst>
          </p:cNvPr>
          <p:cNvCxnSpPr>
            <a:stCxn id="55" idx="0"/>
            <a:endCxn id="34" idx="2"/>
          </p:cNvCxnSpPr>
          <p:nvPr/>
        </p:nvCxnSpPr>
        <p:spPr>
          <a:xfrm flipV="1">
            <a:off x="9910765" y="3122831"/>
            <a:ext cx="0" cy="70758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1B869CD-75B3-47BE-86A6-F9C2429B57A2}"/>
              </a:ext>
            </a:extLst>
          </p:cNvPr>
          <p:cNvCxnSpPr/>
          <p:nvPr/>
        </p:nvCxnSpPr>
        <p:spPr>
          <a:xfrm flipH="1">
            <a:off x="3095625" y="4162425"/>
            <a:ext cx="54768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A6BBF487-B227-4665-BBE9-C0B4BAE1141E}"/>
              </a:ext>
            </a:extLst>
          </p:cNvPr>
          <p:cNvSpPr txBox="1"/>
          <p:nvPr/>
        </p:nvSpPr>
        <p:spPr>
          <a:xfrm>
            <a:off x="5153025" y="41624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订阅主题</a:t>
            </a:r>
          </a:p>
        </p:txBody>
      </p:sp>
    </p:spTree>
    <p:extLst>
      <p:ext uri="{BB962C8B-B14F-4D97-AF65-F5344CB8AC3E}">
        <p14:creationId xmlns:p14="http://schemas.microsoft.com/office/powerpoint/2010/main" val="265760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193</Words>
  <Application>Microsoft Office PowerPoint</Application>
  <PresentationFormat>宽屏</PresentationFormat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lai sx</dc:creator>
  <cp:lastModifiedBy>lai sx</cp:lastModifiedBy>
  <cp:revision>15</cp:revision>
  <dcterms:created xsi:type="dcterms:W3CDTF">2021-05-14T14:09:45Z</dcterms:created>
  <dcterms:modified xsi:type="dcterms:W3CDTF">2021-05-15T04:42:32Z</dcterms:modified>
</cp:coreProperties>
</file>