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FFA1-13C6-44F1-BDCC-57FEAFFFB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8CE23-1F9E-4570-A669-6E6047E5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7923-A89A-42DC-9C0F-C17A974F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2249-A286-4BD9-AADD-742EAFD8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7E66-2935-4044-B668-61BC4643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E5ED-2C5A-48CC-A120-5CDE0718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2778F-D328-4CF0-97C7-488769210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3A13-FC0B-40BE-A2CC-D293F8AE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B9DC-0ED3-4DF5-89F0-C273FCEF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0E04-2D99-4799-A420-EE775AB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5F748-ABFB-4E7C-9D88-0C5B81F61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A1318-D3DB-410A-A185-FAE61609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7121-30C6-43C0-A04E-AC98D7D1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B4BF-E0A9-4EDA-8076-2D6D2E2F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C5C2-69EF-4AFC-A6D5-5842F37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6DD6-F703-4007-9AEF-E06DFA54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F3EE-0394-4F77-9E5F-70F9C645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9B02-3FF6-48BD-A6FD-1685F9A4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87C1-8689-426B-AFBA-DFB279EF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50DD-F4E8-4063-BDFA-5ECFFE1B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340A-7240-4D18-9540-DBF008E2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3FB10-0BE1-4028-A3C4-E44DDFE6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55CE-317C-4671-AE96-CDF70B37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1ABF-BA3B-428C-A0C0-4F07B515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00CD-F4DE-41B0-B108-144AF0F2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89C0-B77D-430C-8EAF-2018235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7F86-49EA-48FA-9EE2-148CB5F95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6EF4-736B-4C48-8ED1-D3C6BC9E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5A6BB-5B0B-47A6-AF97-01D4E0EE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9049F-0982-4F2E-A686-F9A6BB8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BF12D-8E09-4927-98EE-321EA3A7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096A-4557-45B4-95BF-9FB96FF4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7E21-4598-44BE-88F2-74E66B43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3BE7-BFF2-4B1F-A378-ECC4B58EC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4F3D7-AB77-43CB-9ACC-A8B2F7653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90235-2CE0-4201-9395-B7A738B11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A9A87-D7A3-48E2-A4D5-FD8ACB08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14A65-B027-46EC-AF0E-F6EB92E8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13A75-1D0D-41CA-AD32-AD5B67C1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5CA1-214F-4DEE-A6B9-C7745222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652E1-C2A2-420D-B2FA-5B91EEC2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2C861-6F65-4F25-A13D-4E4AE4F1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F5D13-73B1-4DA1-B786-228FC2D5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759C9-F950-4585-82B0-4AEF852C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6ADCA-8C08-4288-A50D-8966984C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6533C-F741-45F7-ABC4-32995B95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DA56-A43E-4816-A7AE-89D89D31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3C8B-AE20-4FA5-B97F-D7333BE4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0564D-1210-4653-9063-2199D673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33102-326C-47F1-9235-AD5923C5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20EC-08E5-4917-8439-828121C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13A1-3791-489A-BCBC-051B081F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7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C38D-CA8A-4BA1-B426-5FA3C583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F6DDC-7213-40D5-BADC-0E074791A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FF08B-B412-4E36-A50C-71E769F4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D763-E28F-427B-87F1-0B64B0C4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1C4C4-F9BA-40A9-BF0B-82F48ACA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F4BE-FF09-4D14-BE74-32057262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3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95030-7107-4DE1-A6EE-6447B57B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68CD-32B1-4EF0-8FE2-86410D55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99ED-727C-4CD6-A985-E0337E55F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116EE-2681-4853-A188-54AEA45539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6F0D-C486-49ED-BEAA-1681A55BB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E136-4C08-4020-AAF9-076CC34E4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0210-E8B9-4FDA-92C7-D7A931EF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F009-41C6-4594-81B0-C728E35C1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983B7-07B3-478C-8BEB-AD90637F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s a graph">
            <a:extLst>
              <a:ext uri="{FF2B5EF4-FFF2-40B4-BE49-F238E27FC236}">
                <a16:creationId xmlns:a16="http://schemas.microsoft.com/office/drawing/2014/main" id="{22CE564A-63DF-4ABC-9A9B-624FE5619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94" y="3429000"/>
            <a:ext cx="6046691" cy="23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CC991-61D7-4C23-B84D-699A0CAE5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33" y="0"/>
            <a:ext cx="6654018" cy="312302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0D51EAB-BA9F-46BF-ACC6-568AF7ECF937}"/>
              </a:ext>
            </a:extLst>
          </p:cNvPr>
          <p:cNvSpPr/>
          <p:nvPr/>
        </p:nvSpPr>
        <p:spPr>
          <a:xfrm>
            <a:off x="4304714" y="3123029"/>
            <a:ext cx="534572" cy="3059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E62F5-C883-4AF8-95CA-B24FBACA4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824" y="5577410"/>
            <a:ext cx="219075" cy="135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0F009-8A08-4575-820F-98C8DF5D1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48" y="5400743"/>
            <a:ext cx="45719" cy="311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617D3-4E46-43CA-9120-1198EF8DD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944" y="5564403"/>
            <a:ext cx="230504" cy="1488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DBDC21-DF5B-45B2-87DD-AF0A4FC1851B}"/>
              </a:ext>
            </a:extLst>
          </p:cNvPr>
          <p:cNvSpPr/>
          <p:nvPr/>
        </p:nvSpPr>
        <p:spPr>
          <a:xfrm>
            <a:off x="2489200" y="2692400"/>
            <a:ext cx="14986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89F26E-35FD-449C-B28B-CCF0F925DD60}"/>
              </a:ext>
            </a:extLst>
          </p:cNvPr>
          <p:cNvCxnSpPr>
            <a:cxnSpLocks/>
          </p:cNvCxnSpPr>
          <p:nvPr/>
        </p:nvCxnSpPr>
        <p:spPr>
          <a:xfrm>
            <a:off x="2749106" y="2926080"/>
            <a:ext cx="401478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67641D-2E5A-4587-9E19-C2A39D3FFB36}"/>
              </a:ext>
            </a:extLst>
          </p:cNvPr>
          <p:cNvCxnSpPr>
            <a:cxnSpLocks/>
          </p:cNvCxnSpPr>
          <p:nvPr/>
        </p:nvCxnSpPr>
        <p:spPr>
          <a:xfrm flipV="1">
            <a:off x="4768947" y="910884"/>
            <a:ext cx="0" cy="251811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2ECF04A-4B08-4251-965F-3AAB8615A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26" y="1442281"/>
            <a:ext cx="1147080" cy="4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85764760-F6FE-47DC-B360-E67949A5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25" y="1446116"/>
            <a:ext cx="1147080" cy="4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extLst>
              <a:ext uri="{FF2B5EF4-FFF2-40B4-BE49-F238E27FC236}">
                <a16:creationId xmlns:a16="http://schemas.microsoft.com/office/drawing/2014/main" id="{6E27A752-0B48-448B-81EC-FBCC07DD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46" y="1446139"/>
            <a:ext cx="1147080" cy="4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extLst>
              <a:ext uri="{FF2B5EF4-FFF2-40B4-BE49-F238E27FC236}">
                <a16:creationId xmlns:a16="http://schemas.microsoft.com/office/drawing/2014/main" id="{725ADE17-45A5-4387-A68B-2B70BAC1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86" y="2211778"/>
            <a:ext cx="1147080" cy="4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extLst>
              <a:ext uri="{FF2B5EF4-FFF2-40B4-BE49-F238E27FC236}">
                <a16:creationId xmlns:a16="http://schemas.microsoft.com/office/drawing/2014/main" id="{3AAFE53B-4981-4219-9FD0-65E9BF53E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04" y="2220375"/>
            <a:ext cx="1147080" cy="4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lated image">
            <a:extLst>
              <a:ext uri="{FF2B5EF4-FFF2-40B4-BE49-F238E27FC236}">
                <a16:creationId xmlns:a16="http://schemas.microsoft.com/office/drawing/2014/main" id="{12E336EA-5A7B-4D0E-992D-AB6190E6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06" y="2215636"/>
            <a:ext cx="1147080" cy="4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extLst>
              <a:ext uri="{FF2B5EF4-FFF2-40B4-BE49-F238E27FC236}">
                <a16:creationId xmlns:a16="http://schemas.microsoft.com/office/drawing/2014/main" id="{658B6606-AE92-4746-B745-AD7DFFAC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78" y="2234797"/>
            <a:ext cx="1147080" cy="4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53D939-E92F-4AF4-BADF-542C2C88A801}"/>
              </a:ext>
            </a:extLst>
          </p:cNvPr>
          <p:cNvSpPr/>
          <p:nvPr/>
        </p:nvSpPr>
        <p:spPr>
          <a:xfrm>
            <a:off x="6428936" y="1209822"/>
            <a:ext cx="921432" cy="1510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Related image">
            <a:extLst>
              <a:ext uri="{FF2B5EF4-FFF2-40B4-BE49-F238E27FC236}">
                <a16:creationId xmlns:a16="http://schemas.microsoft.com/office/drawing/2014/main" id="{17E634AA-1BCB-44A0-AF38-D9DEEF85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66" y="1442280"/>
            <a:ext cx="1147080" cy="4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024EFA8-D631-45FC-9BE0-2652EBCAA5FD}"/>
              </a:ext>
            </a:extLst>
          </p:cNvPr>
          <p:cNvSpPr/>
          <p:nvPr/>
        </p:nvSpPr>
        <p:spPr>
          <a:xfrm>
            <a:off x="2162624" y="1322366"/>
            <a:ext cx="885704" cy="1349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C56B55-3636-452E-91E2-F9BDDA9D205B}"/>
              </a:ext>
            </a:extLst>
          </p:cNvPr>
          <p:cNvSpPr txBox="1"/>
          <p:nvPr/>
        </p:nvSpPr>
        <p:spPr>
          <a:xfrm>
            <a:off x="6788789" y="2743200"/>
            <a:ext cx="39389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05910-FCE4-497D-8852-C7FED7B3EF7F}"/>
              </a:ext>
            </a:extLst>
          </p:cNvPr>
          <p:cNvSpPr txBox="1"/>
          <p:nvPr/>
        </p:nvSpPr>
        <p:spPr>
          <a:xfrm>
            <a:off x="4351845" y="783225"/>
            <a:ext cx="39389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FAFAD4-76F9-4A4C-B76C-77E509B15457}"/>
              </a:ext>
            </a:extLst>
          </p:cNvPr>
          <p:cNvSpPr txBox="1"/>
          <p:nvPr/>
        </p:nvSpPr>
        <p:spPr>
          <a:xfrm>
            <a:off x="5129853" y="2924294"/>
            <a:ext cx="7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Cambria" panose="02040503050406030204" pitchFamily="18" charset="0"/>
              </a:rPr>
              <a:t>/</a:t>
            </a:r>
            <a:r>
              <a:rPr lang="en-US" dirty="0"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4D5D4A-5F03-412A-AFFD-39EF546F9D20}"/>
              </a:ext>
            </a:extLst>
          </p:cNvPr>
          <p:cNvCxnSpPr>
            <a:cxnSpLocks/>
          </p:cNvCxnSpPr>
          <p:nvPr/>
        </p:nvCxnSpPr>
        <p:spPr>
          <a:xfrm>
            <a:off x="5327782" y="1918481"/>
            <a:ext cx="0" cy="30665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372368-01E8-4DEA-B129-B2ACC231758C}"/>
              </a:ext>
            </a:extLst>
          </p:cNvPr>
          <p:cNvSpPr txBox="1"/>
          <p:nvPr/>
        </p:nvSpPr>
        <p:spPr>
          <a:xfrm>
            <a:off x="5342487" y="1845724"/>
            <a:ext cx="48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</a:rPr>
              <a:t>E</a:t>
            </a:r>
            <a:r>
              <a:rPr lang="en-US" baseline="-25000" dirty="0" err="1">
                <a:latin typeface="Cambria" panose="02040503050406030204" pitchFamily="18" charset="0"/>
              </a:rPr>
              <a:t>g</a:t>
            </a:r>
            <a:endParaRPr lang="en-US" baseline="-25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5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2731A-06C2-475E-9349-3831AA68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825451"/>
            <a:ext cx="67532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0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E397BA-30DF-4870-AC3D-397076C5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876425"/>
            <a:ext cx="6534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6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31A147-96B0-46F7-A7EC-62402E61F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69" y="274832"/>
            <a:ext cx="6600825" cy="3438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4DB12-FFD2-4A7E-9763-251534C1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394" y="436756"/>
            <a:ext cx="3248025" cy="3114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332537-FA74-4CCA-A965-0B14647CD66D}"/>
              </a:ext>
            </a:extLst>
          </p:cNvPr>
          <p:cNvSpPr/>
          <p:nvPr/>
        </p:nvSpPr>
        <p:spPr>
          <a:xfrm>
            <a:off x="713569" y="3551431"/>
            <a:ext cx="9949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Twenty ‐ five years of progress: A, highest confirmed efficiencies for ≥ 1 ‐ cm2 area cells fabricated using the different technologies shown (*the results for the OPV, dye ‐ sensitised and perovskite cells are unstabilised results as are those for a ‐ Si multijunction cells prior to 2005). B, highest confirmed module results for modules sizes ≥ 800 ‐ cm2. C, highest confirmed concentrator cell and module results</a:t>
            </a:r>
          </a:p>
        </p:txBody>
      </p:sp>
    </p:spTree>
    <p:extLst>
      <p:ext uri="{BB962C8B-B14F-4D97-AF65-F5344CB8AC3E}">
        <p14:creationId xmlns:p14="http://schemas.microsoft.com/office/powerpoint/2010/main" val="319493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83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6</cp:revision>
  <dcterms:created xsi:type="dcterms:W3CDTF">2018-03-26T00:32:41Z</dcterms:created>
  <dcterms:modified xsi:type="dcterms:W3CDTF">2018-04-08T13:38:47Z</dcterms:modified>
</cp:coreProperties>
</file>