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ADE4-4F44-4CC4-930C-5B0E1FED0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9C0B4-A43A-4561-9ABB-6FC70F89A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37851-C3EC-45B8-BC47-F4FB1C3E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9219-8F6B-449A-BFFA-EF657CE6098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D199-AD33-4701-B8A9-DF17B39A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81C67-336A-4C9F-BCA7-AB68AF5C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66D0-290A-482E-A0A4-36F647592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7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3012-A884-4E6F-A679-4575605C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57DD2-3C39-498F-BBF6-83051C297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F270-1435-4CA8-A7B3-BBE87867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9219-8F6B-449A-BFFA-EF657CE6098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817EA-6BC7-497E-BD72-EC1C6C69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FE72-7539-4FA8-B667-A4F80A20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66D0-290A-482E-A0A4-36F647592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9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736BF-D739-4F9A-BBF7-815F17E92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AFE8A-12E1-4EF9-9442-F75352E91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48AA-C0DE-4A09-9B26-DCAFEB03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9219-8F6B-449A-BFFA-EF657CE6098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0B0B-CDE8-4B2E-8983-2E80A7ED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E42E7-70AE-4C14-B0B2-A8592ABC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66D0-290A-482E-A0A4-36F647592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6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17AB-3FC6-4EB8-BB22-8B805AC2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91E5-174B-4672-A64D-CEFFB2B0F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47DFC-44ED-4BDD-B852-3856D6D4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9219-8F6B-449A-BFFA-EF657CE6098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D447B-325E-43E5-9261-12118FF6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B712-0861-4E58-8350-70A2C959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66D0-290A-482E-A0A4-36F647592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1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FE60-21FB-4497-ABCA-6E2A940C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C62E0-AC3F-4DF3-8052-212CFCEBA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D9B6-33B0-497C-9CC2-70443BBF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9219-8F6B-449A-BFFA-EF657CE6098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8078-4447-433D-8669-7C3011FE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FCB7C-543D-4C4F-8AF5-D971660F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66D0-290A-482E-A0A4-36F647592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7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10D9-58F0-44AF-AE15-AC6A8A6C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DA62-5A1B-41AF-8944-D7CAC2FFD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A73A8-57F2-4787-9019-391F2F1B5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31356-55B7-4351-AAF3-235AF120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9219-8F6B-449A-BFFA-EF657CE6098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4E7D8-047D-4CB6-9D1D-E8B2D0D3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A6EF-3BC0-4F6A-A0DB-2FCA580C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66D0-290A-482E-A0A4-36F647592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4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4EFD-A370-48E5-B551-5EB7674F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51248-E71D-46F1-A9CC-1D0C8D530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14900-444B-4590-B189-FC3FF1B0E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92B5F-B0E7-467F-B9BF-6C97D12C3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68E5A-C4EE-49B2-A6EB-38546E3D4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3A348-FBD5-4BAF-9546-31907519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9219-8F6B-449A-BFFA-EF657CE6098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1F3B5-5967-4E4D-95F7-D0A70FFC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5690E-A70E-4C5B-BA5B-AA9E058D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66D0-290A-482E-A0A4-36F647592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3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36DC-1A88-449D-B9BB-E5BEB980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1C7AC-32A5-4E95-AA9F-479D4F55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9219-8F6B-449A-BFFA-EF657CE6098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2B5E9-A149-4AF9-A8A3-F7AAE28F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B5E37-8463-44CE-BB4C-1983434E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66D0-290A-482E-A0A4-36F647592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208B9-9C20-4835-BA3B-0D1A1F82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9219-8F6B-449A-BFFA-EF657CE6098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60AE-8162-4264-AC6A-40D73C0A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6AA72-20A7-4C7D-8371-B0220640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66D0-290A-482E-A0A4-36F647592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6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6F41-DE15-472E-BF50-2A7C90373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EB82-BC78-42CA-974F-35003451D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786B2-7A65-4483-8765-8C946BF10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27E01-7AB5-4FFF-B6F9-38DC73CA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9219-8F6B-449A-BFFA-EF657CE6098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13A15-825F-4E9E-8A3E-A9C167F6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C79C1-8EE5-494B-B303-D4851740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66D0-290A-482E-A0A4-36F647592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949A-20E6-4240-B9CB-FBE3AFC7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02114-521B-49DB-8B0E-D12F54090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F6464-6455-4F77-B7C1-1E8AC2841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2C536-59A8-4325-9D55-44080196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9219-8F6B-449A-BFFA-EF657CE6098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C2E5D-1D47-47E3-AFF4-6F103B16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51AAA-B28D-430F-BAD2-3F483164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66D0-290A-482E-A0A4-36F647592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2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7F4BF-4EB1-4695-A950-6BCD3C99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3CA57-9C95-4D94-A49A-8B9B009AF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9EB5-5C51-4C7E-AD1C-0EB14CDF4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89219-8F6B-449A-BFFA-EF657CE6098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6B0A-3C3C-40C7-A1F0-79AD2520C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67BC-5DB4-496F-93B5-B72F996B6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C66D0-290A-482E-A0A4-36F647592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4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1F25-970D-4D27-BAA5-54D5E1500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ADACC-F5F5-451B-B9DD-60DAFE356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7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86449D-D125-49D8-B24D-1863A0A25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38" y="1936343"/>
            <a:ext cx="3686175" cy="1666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6B2798-C92A-4E53-9BBB-8597E26B2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079" y="1936343"/>
            <a:ext cx="3800475" cy="1238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DDC0CF-AABE-4CDE-A60E-AD1B68CF729C}"/>
              </a:ext>
            </a:extLst>
          </p:cNvPr>
          <p:cNvSpPr txBox="1"/>
          <p:nvPr/>
        </p:nvSpPr>
        <p:spPr>
          <a:xfrm>
            <a:off x="499730" y="3603218"/>
            <a:ext cx="8814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Fig. </a:t>
            </a:r>
            <a:r>
              <a:rPr lang="en-US" altLang="zh-CN" dirty="0">
                <a:latin typeface="Cambria" panose="02040503050406030204" pitchFamily="18" charset="0"/>
              </a:rPr>
              <a:t>Proposed ORR mechanisms. (left) The series and direct mechanism, (right) another assumed paths. 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2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FACD2E-9E79-4659-8B5D-613C22108EB9}"/>
              </a:ext>
            </a:extLst>
          </p:cNvPr>
          <p:cNvSpPr/>
          <p:nvPr/>
        </p:nvSpPr>
        <p:spPr>
          <a:xfrm>
            <a:off x="2231803" y="4731618"/>
            <a:ext cx="3040104" cy="39297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  <a:scene3d>
            <a:camera prst="orthographicFront">
              <a:rot lat="897657" lon="909359" rev="53856"/>
            </a:camera>
            <a:lightRig rig="threePt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DF3D3-E5C3-44CC-8EC0-853797438427}"/>
              </a:ext>
            </a:extLst>
          </p:cNvPr>
          <p:cNvSpPr/>
          <p:nvPr/>
        </p:nvSpPr>
        <p:spPr>
          <a:xfrm>
            <a:off x="2224183" y="3675994"/>
            <a:ext cx="3040104" cy="106963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scene3d>
            <a:camera prst="orthographicFront">
              <a:rot lat="897657" lon="909359" rev="53856"/>
            </a:camera>
            <a:lightRig rig="threePt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3FDFE-3BB3-447F-AAFD-0DBFD75C63DF}"/>
              </a:ext>
            </a:extLst>
          </p:cNvPr>
          <p:cNvSpPr/>
          <p:nvPr/>
        </p:nvSpPr>
        <p:spPr>
          <a:xfrm>
            <a:off x="2216563" y="3518916"/>
            <a:ext cx="3040104" cy="16175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5">
                <a:alpha val="50000"/>
              </a:schemeClr>
            </a:solidFill>
          </a:ln>
          <a:scene3d>
            <a:camera prst="orthographicFront">
              <a:rot lat="897657" lon="909359" rev="53856"/>
            </a:camera>
            <a:lightRig rig="threePt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21D494-8FDB-49C8-868B-D3C3F361CBE3}"/>
              </a:ext>
            </a:extLst>
          </p:cNvPr>
          <p:cNvSpPr/>
          <p:nvPr/>
        </p:nvSpPr>
        <p:spPr>
          <a:xfrm>
            <a:off x="2216563" y="3072384"/>
            <a:ext cx="3040104" cy="4632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4">
                <a:alpha val="50000"/>
              </a:schemeClr>
            </a:solidFill>
          </a:ln>
          <a:scene3d>
            <a:camera prst="orthographicFront">
              <a:rot lat="897657" lon="909359" rev="53856"/>
            </a:camera>
            <a:lightRig rig="threePt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A831E6-CD25-4152-8D88-D421C5717525}"/>
              </a:ext>
            </a:extLst>
          </p:cNvPr>
          <p:cNvSpPr/>
          <p:nvPr/>
        </p:nvSpPr>
        <p:spPr>
          <a:xfrm>
            <a:off x="2216563" y="2910627"/>
            <a:ext cx="3040104" cy="16175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5">
                <a:alpha val="50000"/>
              </a:schemeClr>
            </a:solidFill>
          </a:ln>
          <a:scene3d>
            <a:camera prst="orthographicFront">
              <a:rot lat="897657" lon="909359" rev="53856"/>
            </a:camera>
            <a:lightRig rig="threePt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593F2-A0F2-4D67-9ED6-D6FB3A83F4E5}"/>
              </a:ext>
            </a:extLst>
          </p:cNvPr>
          <p:cNvSpPr/>
          <p:nvPr/>
        </p:nvSpPr>
        <p:spPr>
          <a:xfrm>
            <a:off x="2206468" y="1853183"/>
            <a:ext cx="3040104" cy="106963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scene3d>
            <a:camera prst="orthographicFront">
              <a:rot lat="897657" lon="909359" rev="53856"/>
            </a:camera>
            <a:lightRig rig="threePt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0FAC7-00A0-4E15-B624-344CD277D347}"/>
              </a:ext>
            </a:extLst>
          </p:cNvPr>
          <p:cNvSpPr/>
          <p:nvPr/>
        </p:nvSpPr>
        <p:spPr>
          <a:xfrm>
            <a:off x="2193768" y="1479254"/>
            <a:ext cx="3040104" cy="3929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bg1">
                <a:lumMod val="65000"/>
                <a:alpha val="50000"/>
              </a:schemeClr>
            </a:solidFill>
          </a:ln>
          <a:scene3d>
            <a:camera prst="orthographicFront">
              <a:rot lat="897657" lon="909359" rev="53856"/>
            </a:camera>
            <a:lightRig rig="threePt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98160B-ED46-4B21-9C79-F5479FE73470}"/>
              </a:ext>
            </a:extLst>
          </p:cNvPr>
          <p:cNvSpPr/>
          <p:nvPr/>
        </p:nvSpPr>
        <p:spPr>
          <a:xfrm>
            <a:off x="512064" y="2991505"/>
            <a:ext cx="999744" cy="7880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Load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34A0EDA-1912-4F02-A813-0BC0E40CF16C}"/>
              </a:ext>
            </a:extLst>
          </p:cNvPr>
          <p:cNvCxnSpPr>
            <a:cxnSpLocks/>
            <a:stCxn id="9" idx="0"/>
            <a:endCxn id="2" idx="1"/>
          </p:cNvCxnSpPr>
          <p:nvPr/>
        </p:nvCxnSpPr>
        <p:spPr>
          <a:xfrm rot="5400000" flipH="1" flipV="1">
            <a:off x="944972" y="1742709"/>
            <a:ext cx="1315761" cy="118183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2C734E0-EC21-42A1-B369-E93D92E90F8C}"/>
              </a:ext>
            </a:extLst>
          </p:cNvPr>
          <p:cNvCxnSpPr>
            <a:cxnSpLocks/>
            <a:stCxn id="9" idx="4"/>
            <a:endCxn id="8" idx="1"/>
          </p:cNvCxnSpPr>
          <p:nvPr/>
        </p:nvCxnSpPr>
        <p:spPr>
          <a:xfrm rot="16200000" flipH="1">
            <a:off x="1047575" y="3743880"/>
            <a:ext cx="1148588" cy="121986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ACC0325-60B9-4620-B0E3-81BAA1582AD3}"/>
              </a:ext>
            </a:extLst>
          </p:cNvPr>
          <p:cNvSpPr/>
          <p:nvPr/>
        </p:nvSpPr>
        <p:spPr>
          <a:xfrm>
            <a:off x="2003901" y="1380110"/>
            <a:ext cx="177167" cy="19828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9AFCD5-33CF-4B41-A856-E713C5DFDDC9}"/>
              </a:ext>
            </a:extLst>
          </p:cNvPr>
          <p:cNvSpPr txBox="1"/>
          <p:nvPr/>
        </p:nvSpPr>
        <p:spPr>
          <a:xfrm>
            <a:off x="1052513" y="1032722"/>
            <a:ext cx="137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O</a:t>
            </a:r>
            <a:r>
              <a:rPr lang="en-US" baseline="-25000" dirty="0">
                <a:latin typeface="Cambria" panose="02040503050406030204" pitchFamily="18" charset="0"/>
              </a:rPr>
              <a:t>2</a:t>
            </a:r>
            <a:r>
              <a:rPr lang="en-US" dirty="0">
                <a:latin typeface="Cambria" panose="02040503050406030204" pitchFamily="18" charset="0"/>
              </a:rPr>
              <a:t>, N</a:t>
            </a:r>
            <a:r>
              <a:rPr lang="en-US" baseline="-25000" dirty="0">
                <a:latin typeface="Cambria" panose="02040503050406030204" pitchFamily="18" charset="0"/>
              </a:rPr>
              <a:t>2</a:t>
            </a:r>
            <a:r>
              <a:rPr lang="en-US" dirty="0">
                <a:latin typeface="Cambria" panose="02040503050406030204" pitchFamily="18" charset="0"/>
              </a:rPr>
              <a:t>, H</a:t>
            </a:r>
            <a:r>
              <a:rPr lang="en-US" baseline="-25000" dirty="0">
                <a:latin typeface="Cambria" panose="02040503050406030204" pitchFamily="18" charset="0"/>
              </a:rPr>
              <a:t>2</a:t>
            </a:r>
            <a:r>
              <a:rPr lang="en-US" dirty="0">
                <a:latin typeface="Cambria" panose="02040503050406030204" pitchFamily="18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6F8DB-FA0F-4233-AA52-57B4CCBC87E9}"/>
              </a:ext>
            </a:extLst>
          </p:cNvPr>
          <p:cNvSpPr txBox="1"/>
          <p:nvPr/>
        </p:nvSpPr>
        <p:spPr>
          <a:xfrm>
            <a:off x="1179815" y="4558775"/>
            <a:ext cx="105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H</a:t>
            </a:r>
            <a:r>
              <a:rPr lang="en-US" baseline="-25000" dirty="0">
                <a:latin typeface="Cambria" panose="02040503050406030204" pitchFamily="18" charset="0"/>
              </a:rPr>
              <a:t>2</a:t>
            </a:r>
            <a:r>
              <a:rPr lang="en-US" dirty="0">
                <a:latin typeface="Cambria" panose="02040503050406030204" pitchFamily="18" charset="0"/>
              </a:rPr>
              <a:t>, H</a:t>
            </a:r>
            <a:r>
              <a:rPr lang="en-US" baseline="-25000" dirty="0">
                <a:latin typeface="Cambria" panose="02040503050406030204" pitchFamily="18" charset="0"/>
              </a:rPr>
              <a:t>2</a:t>
            </a:r>
            <a:r>
              <a:rPr lang="en-US" dirty="0">
                <a:latin typeface="Cambria" panose="02040503050406030204" pitchFamily="18" charset="0"/>
              </a:rPr>
              <a:t>O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6F42117-BAD0-4F9B-A277-A6B5C768F947}"/>
              </a:ext>
            </a:extLst>
          </p:cNvPr>
          <p:cNvSpPr/>
          <p:nvPr/>
        </p:nvSpPr>
        <p:spPr>
          <a:xfrm>
            <a:off x="2050826" y="4653659"/>
            <a:ext cx="177167" cy="19828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22CB25-F5D5-484D-B5F2-14A7D0A9706B}"/>
              </a:ext>
            </a:extLst>
          </p:cNvPr>
          <p:cNvSpPr txBox="1"/>
          <p:nvPr/>
        </p:nvSpPr>
        <p:spPr>
          <a:xfrm rot="268050">
            <a:off x="3650241" y="1146181"/>
            <a:ext cx="144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Gas channel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FC68AF-8EE2-44A5-919B-ACFE276AF505}"/>
              </a:ext>
            </a:extLst>
          </p:cNvPr>
          <p:cNvSpPr txBox="1"/>
          <p:nvPr/>
        </p:nvSpPr>
        <p:spPr>
          <a:xfrm rot="16019825">
            <a:off x="4627994" y="2100434"/>
            <a:ext cx="144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GDL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AF6FE7-2B90-45DC-9CA3-9B45B408DFF5}"/>
              </a:ext>
            </a:extLst>
          </p:cNvPr>
          <p:cNvSpPr txBox="1"/>
          <p:nvPr/>
        </p:nvSpPr>
        <p:spPr>
          <a:xfrm rot="19142283">
            <a:off x="4627874" y="2727454"/>
            <a:ext cx="144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CL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E69304-2ED1-4F53-9A7A-CC1B2724BCEA}"/>
              </a:ext>
            </a:extLst>
          </p:cNvPr>
          <p:cNvSpPr txBox="1"/>
          <p:nvPr/>
        </p:nvSpPr>
        <p:spPr>
          <a:xfrm rot="18925617">
            <a:off x="4672993" y="3012628"/>
            <a:ext cx="144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PEM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3E08C9-F3C3-4199-BA9E-7840D405F7FF}"/>
              </a:ext>
            </a:extLst>
          </p:cNvPr>
          <p:cNvSpPr txBox="1"/>
          <p:nvPr/>
        </p:nvSpPr>
        <p:spPr>
          <a:xfrm rot="18901326">
            <a:off x="4657792" y="3343567"/>
            <a:ext cx="144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CL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B33F80-6611-49AC-AA6D-2C16915DE378}"/>
              </a:ext>
            </a:extLst>
          </p:cNvPr>
          <p:cNvSpPr txBox="1"/>
          <p:nvPr/>
        </p:nvSpPr>
        <p:spPr>
          <a:xfrm rot="16200000">
            <a:off x="4653985" y="3965852"/>
            <a:ext cx="144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GDL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71B7B6-DA53-4AC9-871A-C657A16E3B1E}"/>
              </a:ext>
            </a:extLst>
          </p:cNvPr>
          <p:cNvSpPr txBox="1"/>
          <p:nvPr/>
        </p:nvSpPr>
        <p:spPr>
          <a:xfrm rot="268050">
            <a:off x="4175030" y="4702717"/>
            <a:ext cx="144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Gas channel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6C0089-BFB0-4A11-8A5E-0598A320031B}"/>
              </a:ext>
            </a:extLst>
          </p:cNvPr>
          <p:cNvCxnSpPr>
            <a:cxnSpLocks/>
          </p:cNvCxnSpPr>
          <p:nvPr/>
        </p:nvCxnSpPr>
        <p:spPr>
          <a:xfrm>
            <a:off x="3491663" y="3675994"/>
            <a:ext cx="0" cy="1224296"/>
          </a:xfrm>
          <a:prstGeom prst="line">
            <a:avLst/>
          </a:prstGeom>
          <a:ln w="28575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A23343-F863-4836-90CB-4D886611069F}"/>
              </a:ext>
            </a:extLst>
          </p:cNvPr>
          <p:cNvCxnSpPr>
            <a:cxnSpLocks/>
          </p:cNvCxnSpPr>
          <p:nvPr/>
        </p:nvCxnSpPr>
        <p:spPr>
          <a:xfrm>
            <a:off x="2514233" y="1620973"/>
            <a:ext cx="0" cy="1094679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7E304F-ABD4-438F-B610-9E5C8BA41814}"/>
              </a:ext>
            </a:extLst>
          </p:cNvPr>
          <p:cNvCxnSpPr>
            <a:cxnSpLocks/>
          </p:cNvCxnSpPr>
          <p:nvPr/>
        </p:nvCxnSpPr>
        <p:spPr>
          <a:xfrm flipH="1" flipV="1">
            <a:off x="2634932" y="4790498"/>
            <a:ext cx="798214" cy="32461"/>
          </a:xfrm>
          <a:prstGeom prst="line">
            <a:avLst/>
          </a:prstGeom>
          <a:ln w="28575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D777B5-B0FF-4695-AA87-6F4BF245C7FD}"/>
              </a:ext>
            </a:extLst>
          </p:cNvPr>
          <p:cNvCxnSpPr>
            <a:cxnSpLocks/>
          </p:cNvCxnSpPr>
          <p:nvPr/>
        </p:nvCxnSpPr>
        <p:spPr>
          <a:xfrm>
            <a:off x="2695103" y="1602100"/>
            <a:ext cx="952972" cy="37746"/>
          </a:xfrm>
          <a:prstGeom prst="line">
            <a:avLst/>
          </a:prstGeom>
          <a:ln w="28575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091FAE-323C-4089-A646-100B5ABEE096}"/>
              </a:ext>
            </a:extLst>
          </p:cNvPr>
          <p:cNvSpPr txBox="1"/>
          <p:nvPr/>
        </p:nvSpPr>
        <p:spPr>
          <a:xfrm>
            <a:off x="3636269" y="1957581"/>
            <a:ext cx="56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Cambria" panose="02040503050406030204" pitchFamily="18" charset="0"/>
              </a:rPr>
              <a:t>e-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9EFC6BD-6BBE-49F2-8564-EBA962E187E5}"/>
              </a:ext>
            </a:extLst>
          </p:cNvPr>
          <p:cNvCxnSpPr>
            <a:cxnSpLocks/>
          </p:cNvCxnSpPr>
          <p:nvPr/>
        </p:nvCxnSpPr>
        <p:spPr>
          <a:xfrm flipH="1">
            <a:off x="2514233" y="3599794"/>
            <a:ext cx="30495" cy="1190704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4BCA853-48DC-4F16-A0A9-06FFE19DE932}"/>
              </a:ext>
            </a:extLst>
          </p:cNvPr>
          <p:cNvSpPr txBox="1"/>
          <p:nvPr/>
        </p:nvSpPr>
        <p:spPr>
          <a:xfrm rot="16200000">
            <a:off x="2078588" y="1804219"/>
            <a:ext cx="54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gas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0AB511-016D-4F20-B468-3B829495F8E0}"/>
              </a:ext>
            </a:extLst>
          </p:cNvPr>
          <p:cNvSpPr txBox="1"/>
          <p:nvPr/>
        </p:nvSpPr>
        <p:spPr>
          <a:xfrm rot="16200000">
            <a:off x="2085552" y="4039823"/>
            <a:ext cx="54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gas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6E2D7C-2D71-46B7-8137-ECB97DBC61E0}"/>
              </a:ext>
            </a:extLst>
          </p:cNvPr>
          <p:cNvCxnSpPr>
            <a:cxnSpLocks/>
          </p:cNvCxnSpPr>
          <p:nvPr/>
        </p:nvCxnSpPr>
        <p:spPr>
          <a:xfrm>
            <a:off x="3648075" y="1648557"/>
            <a:ext cx="0" cy="1222159"/>
          </a:xfrm>
          <a:prstGeom prst="line">
            <a:avLst/>
          </a:prstGeom>
          <a:ln w="28575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7BEF75C-257D-4B8D-972D-8B66270924B0}"/>
              </a:ext>
            </a:extLst>
          </p:cNvPr>
          <p:cNvSpPr txBox="1"/>
          <p:nvPr/>
        </p:nvSpPr>
        <p:spPr>
          <a:xfrm rot="16200000">
            <a:off x="4118053" y="1982948"/>
            <a:ext cx="58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ambria" panose="02040503050406030204" pitchFamily="18" charset="0"/>
              </a:rPr>
              <a:t>H</a:t>
            </a:r>
            <a:r>
              <a:rPr lang="en-US" baseline="-25000" dirty="0">
                <a:solidFill>
                  <a:schemeClr val="accent6"/>
                </a:solidFill>
                <a:latin typeface="Cambria" panose="02040503050406030204" pitchFamily="18" charset="0"/>
              </a:rPr>
              <a:t>2</a:t>
            </a:r>
            <a:r>
              <a:rPr lang="en-US" dirty="0">
                <a:solidFill>
                  <a:schemeClr val="accent6"/>
                </a:solidFill>
                <a:latin typeface="Cambria" panose="02040503050406030204" pitchFamily="18" charset="0"/>
              </a:rPr>
              <a:t>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A42C82-8AAA-4CB4-A283-FD3815198534}"/>
              </a:ext>
            </a:extLst>
          </p:cNvPr>
          <p:cNvCxnSpPr>
            <a:cxnSpLocks/>
          </p:cNvCxnSpPr>
          <p:nvPr/>
        </p:nvCxnSpPr>
        <p:spPr>
          <a:xfrm>
            <a:off x="3034039" y="3016905"/>
            <a:ext cx="12499" cy="37537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2D0E8B0-05DC-4791-B859-FA5052BF6024}"/>
              </a:ext>
            </a:extLst>
          </p:cNvPr>
          <p:cNvSpPr txBox="1"/>
          <p:nvPr/>
        </p:nvSpPr>
        <p:spPr>
          <a:xfrm>
            <a:off x="3021339" y="3041580"/>
            <a:ext cx="42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ambria" panose="02040503050406030204" pitchFamily="18" charset="0"/>
              </a:rPr>
              <a:t>H</a:t>
            </a:r>
            <a:r>
              <a:rPr lang="en-US" baseline="30000" dirty="0">
                <a:solidFill>
                  <a:schemeClr val="accent1"/>
                </a:solidFill>
                <a:latin typeface="Cambria" panose="02040503050406030204" pitchFamily="18" charset="0"/>
              </a:rPr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3BA2A6-73CE-42D8-B09E-3E1CDDB753BE}"/>
              </a:ext>
            </a:extLst>
          </p:cNvPr>
          <p:cNvSpPr txBox="1"/>
          <p:nvPr/>
        </p:nvSpPr>
        <p:spPr>
          <a:xfrm rot="264377">
            <a:off x="2313467" y="3334753"/>
            <a:ext cx="16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ambria" panose="02040503050406030204" pitchFamily="18" charset="0"/>
              </a:rPr>
              <a:t>H</a:t>
            </a:r>
            <a:r>
              <a:rPr lang="en-US" baseline="-25000" dirty="0">
                <a:latin typeface="Cambria" panose="02040503050406030204" pitchFamily="18" charset="0"/>
              </a:rPr>
              <a:t>2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sym typeface="Wingdings" panose="05000000000000000000" pitchFamily="2" charset="2"/>
              </a:rPr>
              <a:t> H</a:t>
            </a:r>
            <a:r>
              <a:rPr lang="en-US" baseline="30000" dirty="0">
                <a:latin typeface="Cambria" panose="02040503050406030204" pitchFamily="18" charset="0"/>
                <a:sym typeface="Wingdings" panose="05000000000000000000" pitchFamily="2" charset="2"/>
              </a:rPr>
              <a:t>+</a:t>
            </a:r>
            <a:r>
              <a:rPr lang="en-US" dirty="0">
                <a:latin typeface="Cambria" panose="02040503050406030204" pitchFamily="18" charset="0"/>
                <a:sym typeface="Wingdings" panose="05000000000000000000" pitchFamily="2" charset="2"/>
              </a:rPr>
              <a:t> + e</a:t>
            </a:r>
            <a:r>
              <a:rPr lang="en-US" baseline="30000" dirty="0">
                <a:latin typeface="Cambria" panose="02040503050406030204" pitchFamily="18" charset="0"/>
                <a:sym typeface="Wingdings" panose="05000000000000000000" pitchFamily="2" charset="2"/>
              </a:rPr>
              <a:t>-</a:t>
            </a:r>
            <a:endParaRPr lang="en-US" baseline="30000" dirty="0">
              <a:latin typeface="Cambria" panose="020405030504060302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3B0120-948D-4FFF-BBEF-FFA265B2BCB1}"/>
              </a:ext>
            </a:extLst>
          </p:cNvPr>
          <p:cNvSpPr txBox="1"/>
          <p:nvPr/>
        </p:nvSpPr>
        <p:spPr>
          <a:xfrm rot="225458">
            <a:off x="2223727" y="2786694"/>
            <a:ext cx="255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ambria" panose="02040503050406030204" pitchFamily="18" charset="0"/>
              </a:rPr>
              <a:t>O</a:t>
            </a:r>
            <a:r>
              <a:rPr lang="en-US" baseline="-25000" dirty="0">
                <a:latin typeface="Cambria" panose="02040503050406030204" pitchFamily="18" charset="0"/>
              </a:rPr>
              <a:t>2</a:t>
            </a:r>
            <a:r>
              <a:rPr lang="en-US" dirty="0">
                <a:latin typeface="Cambria" panose="02040503050406030204" pitchFamily="18" charset="0"/>
              </a:rPr>
              <a:t> + 4H</a:t>
            </a:r>
            <a:r>
              <a:rPr lang="en-US" baseline="30000" dirty="0">
                <a:latin typeface="Cambria" panose="02040503050406030204" pitchFamily="18" charset="0"/>
              </a:rPr>
              <a:t>+</a:t>
            </a:r>
            <a:r>
              <a:rPr lang="en-US" dirty="0">
                <a:latin typeface="Cambria" panose="02040503050406030204" pitchFamily="18" charset="0"/>
              </a:rPr>
              <a:t> +4 e</a:t>
            </a:r>
            <a:r>
              <a:rPr lang="en-US" baseline="30000" dirty="0">
                <a:latin typeface="Cambria" panose="02040503050406030204" pitchFamily="18" charset="0"/>
              </a:rPr>
              <a:t>-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sym typeface="Wingdings" panose="05000000000000000000" pitchFamily="2" charset="2"/>
              </a:rPr>
              <a:t> H</a:t>
            </a:r>
            <a:r>
              <a:rPr lang="en-US" baseline="-25000" dirty="0">
                <a:latin typeface="Cambria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US" dirty="0">
                <a:latin typeface="Cambria" panose="02040503050406030204" pitchFamily="18" charset="0"/>
                <a:sym typeface="Wingdings" panose="05000000000000000000" pitchFamily="2" charset="2"/>
              </a:rPr>
              <a:t>O</a:t>
            </a:r>
            <a:endParaRPr lang="en-US" baseline="30000" dirty="0">
              <a:latin typeface="Cambria" panose="020405030504060302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297E28-8ED2-4541-9CA0-36C102103F05}"/>
              </a:ext>
            </a:extLst>
          </p:cNvPr>
          <p:cNvSpPr txBox="1"/>
          <p:nvPr/>
        </p:nvSpPr>
        <p:spPr>
          <a:xfrm>
            <a:off x="3474276" y="3998943"/>
            <a:ext cx="56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Cambria" panose="02040503050406030204" pitchFamily="18" charset="0"/>
              </a:rPr>
              <a:t>e-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FD882B-A20B-42FC-9133-007B5417A4F8}"/>
              </a:ext>
            </a:extLst>
          </p:cNvPr>
          <p:cNvCxnSpPr/>
          <p:nvPr/>
        </p:nvCxnSpPr>
        <p:spPr>
          <a:xfrm>
            <a:off x="4203221" y="1577597"/>
            <a:ext cx="0" cy="1333030"/>
          </a:xfrm>
          <a:prstGeom prst="line">
            <a:avLst/>
          </a:prstGeom>
          <a:ln w="28575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2E09713-A109-40D1-ACCD-31FF6F8643C8}"/>
              </a:ext>
            </a:extLst>
          </p:cNvPr>
          <p:cNvCxnSpPr>
            <a:cxnSpLocks/>
          </p:cNvCxnSpPr>
          <p:nvPr/>
        </p:nvCxnSpPr>
        <p:spPr>
          <a:xfrm>
            <a:off x="4223606" y="3091768"/>
            <a:ext cx="0" cy="508026"/>
          </a:xfrm>
          <a:prstGeom prst="line">
            <a:avLst/>
          </a:prstGeom>
          <a:ln w="28575"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226EC2D-AE34-4F94-830E-D745E93C11AF}"/>
              </a:ext>
            </a:extLst>
          </p:cNvPr>
          <p:cNvCxnSpPr/>
          <p:nvPr/>
        </p:nvCxnSpPr>
        <p:spPr>
          <a:xfrm>
            <a:off x="4223606" y="3628780"/>
            <a:ext cx="0" cy="1333030"/>
          </a:xfrm>
          <a:prstGeom prst="line">
            <a:avLst/>
          </a:prstGeom>
          <a:ln w="28575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00B05A-D514-4C67-856F-4175905B8415}"/>
              </a:ext>
            </a:extLst>
          </p:cNvPr>
          <p:cNvCxnSpPr>
            <a:cxnSpLocks/>
          </p:cNvCxnSpPr>
          <p:nvPr/>
        </p:nvCxnSpPr>
        <p:spPr>
          <a:xfrm flipH="1" flipV="1">
            <a:off x="2411369" y="4947328"/>
            <a:ext cx="2494006" cy="100106"/>
          </a:xfrm>
          <a:prstGeom prst="line">
            <a:avLst/>
          </a:prstGeom>
          <a:ln w="28575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3512F40-ADB2-4CFA-AFDE-4F542126BF92}"/>
              </a:ext>
            </a:extLst>
          </p:cNvPr>
          <p:cNvCxnSpPr>
            <a:cxnSpLocks/>
          </p:cNvCxnSpPr>
          <p:nvPr/>
        </p:nvCxnSpPr>
        <p:spPr>
          <a:xfrm flipH="1" flipV="1">
            <a:off x="2411369" y="1479246"/>
            <a:ext cx="2476500" cy="147663"/>
          </a:xfrm>
          <a:prstGeom prst="line">
            <a:avLst/>
          </a:prstGeom>
          <a:ln w="28575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95AFC8E-BC08-4C66-A190-304576007C2D}"/>
              </a:ext>
            </a:extLst>
          </p:cNvPr>
          <p:cNvCxnSpPr>
            <a:cxnSpLocks/>
          </p:cNvCxnSpPr>
          <p:nvPr/>
        </p:nvCxnSpPr>
        <p:spPr>
          <a:xfrm flipH="1" flipV="1">
            <a:off x="1176318" y="5026955"/>
            <a:ext cx="827583" cy="20479"/>
          </a:xfrm>
          <a:prstGeom prst="line">
            <a:avLst/>
          </a:prstGeom>
          <a:ln w="28575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18966EC-42F9-4091-B221-2A1D80CA8BB2}"/>
              </a:ext>
            </a:extLst>
          </p:cNvPr>
          <p:cNvCxnSpPr>
            <a:cxnSpLocks/>
          </p:cNvCxnSpPr>
          <p:nvPr/>
        </p:nvCxnSpPr>
        <p:spPr>
          <a:xfrm>
            <a:off x="1176318" y="1788179"/>
            <a:ext cx="938818" cy="24931"/>
          </a:xfrm>
          <a:prstGeom prst="line">
            <a:avLst/>
          </a:prstGeom>
          <a:ln w="28575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A42C27F-7837-4D49-9B58-33A234126EE2}"/>
              </a:ext>
            </a:extLst>
          </p:cNvPr>
          <p:cNvCxnSpPr>
            <a:cxnSpLocks/>
          </p:cNvCxnSpPr>
          <p:nvPr/>
        </p:nvCxnSpPr>
        <p:spPr>
          <a:xfrm flipH="1" flipV="1">
            <a:off x="1111427" y="3865141"/>
            <a:ext cx="2392" cy="917335"/>
          </a:xfrm>
          <a:prstGeom prst="line">
            <a:avLst/>
          </a:prstGeom>
          <a:ln w="28575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3A4BC91-4B0B-480D-AAA1-993BF78D045B}"/>
              </a:ext>
            </a:extLst>
          </p:cNvPr>
          <p:cNvCxnSpPr>
            <a:cxnSpLocks/>
          </p:cNvCxnSpPr>
          <p:nvPr/>
        </p:nvCxnSpPr>
        <p:spPr>
          <a:xfrm flipH="1" flipV="1">
            <a:off x="1111427" y="1930754"/>
            <a:ext cx="2392" cy="917335"/>
          </a:xfrm>
          <a:prstGeom prst="line">
            <a:avLst/>
          </a:prstGeom>
          <a:ln w="28575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21DACC6-D497-40CF-9CFE-6C665C318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499" y="1152928"/>
            <a:ext cx="4582943" cy="409432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7CDE23A-7841-493E-BBF0-DC85A66CA9EE}"/>
              </a:ext>
            </a:extLst>
          </p:cNvPr>
          <p:cNvSpPr/>
          <p:nvPr/>
        </p:nvSpPr>
        <p:spPr>
          <a:xfrm>
            <a:off x="10550769" y="3765214"/>
            <a:ext cx="461416" cy="1359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4242FB-6B0B-4519-81BE-93909435986F}"/>
              </a:ext>
            </a:extLst>
          </p:cNvPr>
          <p:cNvSpPr/>
          <p:nvPr/>
        </p:nvSpPr>
        <p:spPr>
          <a:xfrm>
            <a:off x="10550769" y="1173491"/>
            <a:ext cx="588718" cy="1749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6F6C98-980B-4CD9-87F3-62B20DB0EB40}"/>
              </a:ext>
            </a:extLst>
          </p:cNvPr>
          <p:cNvSpPr/>
          <p:nvPr/>
        </p:nvSpPr>
        <p:spPr>
          <a:xfrm>
            <a:off x="10953203" y="2593932"/>
            <a:ext cx="226862" cy="1359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4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82C4CB-7AFE-4941-85BD-0C8C8CDF9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6" y="1361928"/>
            <a:ext cx="5800645" cy="324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4DE247-3749-4CC7-AF6C-8B12A4640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1928"/>
            <a:ext cx="5880331" cy="324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33DD2C-A6E1-49D2-B8E4-33605ABF0192}"/>
              </a:ext>
            </a:extLst>
          </p:cNvPr>
          <p:cNvSpPr/>
          <p:nvPr/>
        </p:nvSpPr>
        <p:spPr>
          <a:xfrm>
            <a:off x="180554" y="4659021"/>
            <a:ext cx="11762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Schematics of a single PEMFC with the structure of each cell component illustrated. (left). Normal operating condition; (right). cold start.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B4E5C-6E5F-4258-9CC3-E46AB8F262D1}"/>
              </a:ext>
            </a:extLst>
          </p:cNvPr>
          <p:cNvSpPr txBox="1"/>
          <p:nvPr/>
        </p:nvSpPr>
        <p:spPr>
          <a:xfrm>
            <a:off x="956601" y="353559"/>
            <a:ext cx="30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Non-frozen Membrane Water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464B3-F101-4C43-B4FB-8BE069993CF2}"/>
              </a:ext>
            </a:extLst>
          </p:cNvPr>
          <p:cNvSpPr txBox="1"/>
          <p:nvPr/>
        </p:nvSpPr>
        <p:spPr>
          <a:xfrm>
            <a:off x="1927747" y="691456"/>
            <a:ext cx="448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Non-frozen Membrane Water, Liquid, Vapor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E37341-B124-4AB7-B515-33FD5FE32AF5}"/>
              </a:ext>
            </a:extLst>
          </p:cNvPr>
          <p:cNvCxnSpPr>
            <a:cxnSpLocks/>
          </p:cNvCxnSpPr>
          <p:nvPr/>
        </p:nvCxnSpPr>
        <p:spPr>
          <a:xfrm flipH="1" flipV="1">
            <a:off x="1073577" y="728853"/>
            <a:ext cx="1823415" cy="7942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20CC79-49F7-4FCF-8A56-2B87B030D2FA}"/>
              </a:ext>
            </a:extLst>
          </p:cNvPr>
          <p:cNvCxnSpPr>
            <a:cxnSpLocks/>
          </p:cNvCxnSpPr>
          <p:nvPr/>
        </p:nvCxnSpPr>
        <p:spPr>
          <a:xfrm flipH="1">
            <a:off x="1073578" y="733113"/>
            <a:ext cx="262622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132EE8-39C2-497A-87B5-0F0B379A78D8}"/>
              </a:ext>
            </a:extLst>
          </p:cNvPr>
          <p:cNvCxnSpPr>
            <a:cxnSpLocks/>
          </p:cNvCxnSpPr>
          <p:nvPr/>
        </p:nvCxnSpPr>
        <p:spPr>
          <a:xfrm flipH="1" flipV="1">
            <a:off x="1985284" y="1024031"/>
            <a:ext cx="1096428" cy="483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EA029F-279E-48C3-B21E-5FD640841E56}"/>
              </a:ext>
            </a:extLst>
          </p:cNvPr>
          <p:cNvCxnSpPr>
            <a:cxnSpLocks/>
          </p:cNvCxnSpPr>
          <p:nvPr/>
        </p:nvCxnSpPr>
        <p:spPr>
          <a:xfrm flipH="1" flipV="1">
            <a:off x="2001570" y="1025760"/>
            <a:ext cx="4244485" cy="42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BF03EA-6EC1-4D12-9AD4-F82CED3BECFA}"/>
              </a:ext>
            </a:extLst>
          </p:cNvPr>
          <p:cNvCxnSpPr>
            <a:cxnSpLocks/>
          </p:cNvCxnSpPr>
          <p:nvPr/>
        </p:nvCxnSpPr>
        <p:spPr>
          <a:xfrm flipH="1" flipV="1">
            <a:off x="3030119" y="1302402"/>
            <a:ext cx="421032" cy="145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8B81BD1A-643E-44F9-A74E-1E11DB11BFE8}"/>
              </a:ext>
            </a:extLst>
          </p:cNvPr>
          <p:cNvSpPr/>
          <p:nvPr/>
        </p:nvSpPr>
        <p:spPr>
          <a:xfrm rot="16200000">
            <a:off x="3377610" y="1337572"/>
            <a:ext cx="98474" cy="320831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7C38B4-F797-4BA9-B43B-AEA3C6184F65}"/>
              </a:ext>
            </a:extLst>
          </p:cNvPr>
          <p:cNvCxnSpPr>
            <a:cxnSpLocks/>
          </p:cNvCxnSpPr>
          <p:nvPr/>
        </p:nvCxnSpPr>
        <p:spPr>
          <a:xfrm flipH="1">
            <a:off x="3026035" y="1293082"/>
            <a:ext cx="32200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3EE77B4-128B-4298-89D1-E22CB322A846}"/>
              </a:ext>
            </a:extLst>
          </p:cNvPr>
          <p:cNvSpPr/>
          <p:nvPr/>
        </p:nvSpPr>
        <p:spPr>
          <a:xfrm>
            <a:off x="3615369" y="983068"/>
            <a:ext cx="1503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Liquid, Vapor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B4EC08-471D-41E0-B295-96770E01A3DD}"/>
              </a:ext>
            </a:extLst>
          </p:cNvPr>
          <p:cNvSpPr txBox="1"/>
          <p:nvPr/>
        </p:nvSpPr>
        <p:spPr>
          <a:xfrm>
            <a:off x="5725365" y="287843"/>
            <a:ext cx="528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Non-frozen/Frozen Membrane Water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8EC8B5-D97D-4923-BB7F-31CC2EB0005A}"/>
              </a:ext>
            </a:extLst>
          </p:cNvPr>
          <p:cNvSpPr txBox="1"/>
          <p:nvPr/>
        </p:nvSpPr>
        <p:spPr>
          <a:xfrm>
            <a:off x="7212635" y="598512"/>
            <a:ext cx="501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Non-frozen Membrane Water, Liquid, Vapor, Ice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E77C61-CE36-4616-8A26-726248B1B346}"/>
              </a:ext>
            </a:extLst>
          </p:cNvPr>
          <p:cNvCxnSpPr>
            <a:cxnSpLocks/>
          </p:cNvCxnSpPr>
          <p:nvPr/>
        </p:nvCxnSpPr>
        <p:spPr>
          <a:xfrm flipH="1" flipV="1">
            <a:off x="6629658" y="657175"/>
            <a:ext cx="2250737" cy="8159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B07F8A-547A-40B9-A11D-93166FE4B3AF}"/>
              </a:ext>
            </a:extLst>
          </p:cNvPr>
          <p:cNvCxnSpPr>
            <a:cxnSpLocks/>
          </p:cNvCxnSpPr>
          <p:nvPr/>
        </p:nvCxnSpPr>
        <p:spPr>
          <a:xfrm flipH="1" flipV="1">
            <a:off x="6626546" y="641925"/>
            <a:ext cx="3451640" cy="288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77C08-3F09-462D-821F-4CCCF62780E7}"/>
              </a:ext>
            </a:extLst>
          </p:cNvPr>
          <p:cNvCxnSpPr>
            <a:cxnSpLocks/>
          </p:cNvCxnSpPr>
          <p:nvPr/>
        </p:nvCxnSpPr>
        <p:spPr>
          <a:xfrm flipH="1" flipV="1">
            <a:off x="7612380" y="933069"/>
            <a:ext cx="1452734" cy="5245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1D184DF-D2BE-4266-954B-F151B2ABB779}"/>
              </a:ext>
            </a:extLst>
          </p:cNvPr>
          <p:cNvCxnSpPr>
            <a:cxnSpLocks/>
          </p:cNvCxnSpPr>
          <p:nvPr/>
        </p:nvCxnSpPr>
        <p:spPr>
          <a:xfrm flipH="1" flipV="1">
            <a:off x="7612381" y="929952"/>
            <a:ext cx="4363950" cy="51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8502DD5-4342-4A52-96A1-F6E901E54911}"/>
              </a:ext>
            </a:extLst>
          </p:cNvPr>
          <p:cNvCxnSpPr>
            <a:cxnSpLocks/>
          </p:cNvCxnSpPr>
          <p:nvPr/>
        </p:nvCxnSpPr>
        <p:spPr>
          <a:xfrm flipH="1" flipV="1">
            <a:off x="9009437" y="1240621"/>
            <a:ext cx="425117" cy="157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D9237F79-4BFF-4742-A4ED-05E261C752E5}"/>
              </a:ext>
            </a:extLst>
          </p:cNvPr>
          <p:cNvSpPr/>
          <p:nvPr/>
        </p:nvSpPr>
        <p:spPr>
          <a:xfrm rot="16200000">
            <a:off x="9361012" y="1287573"/>
            <a:ext cx="98474" cy="320831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62F5E6-38E7-46CF-AC14-BFD0E082B571}"/>
              </a:ext>
            </a:extLst>
          </p:cNvPr>
          <p:cNvCxnSpPr>
            <a:cxnSpLocks/>
          </p:cNvCxnSpPr>
          <p:nvPr/>
        </p:nvCxnSpPr>
        <p:spPr>
          <a:xfrm flipH="1" flipV="1">
            <a:off x="9009437" y="1243083"/>
            <a:ext cx="2966894" cy="22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C6946E8-1A49-486C-B63E-EAB85BD765BC}"/>
              </a:ext>
            </a:extLst>
          </p:cNvPr>
          <p:cNvSpPr/>
          <p:nvPr/>
        </p:nvSpPr>
        <p:spPr>
          <a:xfrm>
            <a:off x="9598771" y="933069"/>
            <a:ext cx="1868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Liquid, Vapor, 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5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3C3436-485B-4BDC-A1AF-D88C9054B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53" y="1859099"/>
            <a:ext cx="5632941" cy="288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41DBE4-BEB7-4108-9C59-85C5A1ED8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651" y="1859099"/>
            <a:ext cx="5188696" cy="28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07959D-9EEB-4EB3-830C-0D0F1EA5F1E0}"/>
              </a:ext>
            </a:extLst>
          </p:cNvPr>
          <p:cNvSpPr/>
          <p:nvPr/>
        </p:nvSpPr>
        <p:spPr>
          <a:xfrm>
            <a:off x="393405" y="4739099"/>
            <a:ext cx="11274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Cambria" panose="02040503050406030204" pitchFamily="18" charset="0"/>
              </a:rPr>
              <a:t> </a:t>
            </a:r>
            <a:r>
              <a:rPr lang="en-US" altLang="zh-CN" sz="1600" dirty="0">
                <a:latin typeface="Cambria" panose="02040503050406030204" pitchFamily="18" charset="0"/>
              </a:rPr>
              <a:t>Fig. </a:t>
            </a:r>
            <a:r>
              <a:rPr lang="en-US" sz="1600" dirty="0">
                <a:latin typeface="Cambria" panose="02040503050406030204" pitchFamily="18" charset="0"/>
              </a:rPr>
              <a:t>Schematics of micro-structural features of Naﬁon for low and high water contents (note that the free volume containing water at a low water content is smaller than at a high water content, and such difference is neglected in this ﬁgure).</a:t>
            </a:r>
          </a:p>
        </p:txBody>
      </p:sp>
    </p:spTree>
    <p:extLst>
      <p:ext uri="{BB962C8B-B14F-4D97-AF65-F5344CB8AC3E}">
        <p14:creationId xmlns:p14="http://schemas.microsoft.com/office/powerpoint/2010/main" val="139835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C9FAD2-A36C-4078-BE63-54F9B6323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21" y="1674628"/>
            <a:ext cx="5590179" cy="16091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9E45D1-A1A5-4845-9CD5-27689B2F8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21" y="3321627"/>
            <a:ext cx="5767830" cy="19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1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EC5050-9003-4797-A1DE-FF7C2438A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54" y="676275"/>
            <a:ext cx="3686175" cy="2752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D6DF4D-AEAA-47E8-8358-1883F5B3C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965" y="619125"/>
            <a:ext cx="3743325" cy="28098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BBA42B-FA40-4B83-B450-EAF21626498B}"/>
              </a:ext>
            </a:extLst>
          </p:cNvPr>
          <p:cNvSpPr/>
          <p:nvPr/>
        </p:nvSpPr>
        <p:spPr>
          <a:xfrm>
            <a:off x="779388" y="3413051"/>
            <a:ext cx="79499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Figure 1 | Polarization and power density curves of MEAs with Fe-based and Pt-based cathodes. (a) Polarization curves for MEAs comprising a cathode made with 1/20/80-Z8-1050 °C-15 min, the most active Fe/</a:t>
            </a:r>
            <a:r>
              <a:rPr lang="en-US" sz="1400" dirty="0" err="1"/>
              <a:t>Phen</a:t>
            </a:r>
            <a:r>
              <a:rPr lang="en-US" sz="1400" dirty="0"/>
              <a:t>/Z8-derived catalyst in this work (blue stars) and 1/50/50-BP-1050 °C-60 min, our previous most active iron-based catalyst (red circles). For comparison, the polarization curve of an MEA made with a state-of-the-art Pt-based cathode with a loading of 0.3 mg Pt  cm  − 2  (green squares) supplied by an industry leader is also shown. (b) Power density curves corresponding to polarization curves shown in (a). </a:t>
            </a:r>
          </a:p>
        </p:txBody>
      </p:sp>
    </p:spTree>
    <p:extLst>
      <p:ext uri="{BB962C8B-B14F-4D97-AF65-F5344CB8AC3E}">
        <p14:creationId xmlns:p14="http://schemas.microsoft.com/office/powerpoint/2010/main" val="387709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Cambria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4862</TotalTime>
  <Words>285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Laisuo</dc:creator>
  <cp:lastModifiedBy>Laisuo</cp:lastModifiedBy>
  <cp:revision>19</cp:revision>
  <dcterms:created xsi:type="dcterms:W3CDTF">2018-03-29T14:41:18Z</dcterms:created>
  <dcterms:modified xsi:type="dcterms:W3CDTF">2018-04-10T13:46:41Z</dcterms:modified>
</cp:coreProperties>
</file>