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943F-A798-45F4-BF35-546A0B8EE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56BF6-9816-4700-8809-FDB6EEAB6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C945-4174-451B-8403-877F82C1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6DA2-1EAD-4533-B7FE-43C540B6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2536-6285-4E69-BF22-2F693DA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9056-6FB4-4207-B2D7-CF64B1B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35396-EDD4-41E8-980D-C8414BD0D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F1D7-612D-459D-B850-70DD430F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E65D-3218-4011-8BF1-00CBCFDB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F170-6C99-4529-96BF-26189586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8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40D4A-757B-4E79-8277-C884C09D5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47C4B-0325-4692-BC86-E43BA06B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F02D-802A-4415-AD41-90B3EF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379E-8A84-43D7-9CFD-7B5CAF77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B890-B80C-4E8A-997F-879EF288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2DBE-EF66-4211-BDCC-1CA30E0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682E-6D6A-4B83-A01C-376C79B0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F2E8-B5D9-4C9D-B7C3-C8C14609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80D1-3CD4-428C-A430-CC0C9795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88F7-B9BF-42AF-AC91-A50F49B7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929F-4858-4B53-8B35-E3A8D2F2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6A2E-54ED-4B48-9CDA-B7D56AF0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6500-0695-4EA5-8D46-61ACC890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F8F5-CB12-481A-B41A-A01032EA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9E0B-2600-4B4C-B3E5-1441CBC7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73D3-13A9-4082-9DCA-80460DD1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6E01-B3B5-4D44-89A5-CA1BFD49C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40FD9-A0E0-40C3-A0CD-167323E8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0249D-8058-46A5-92B4-C1CC1625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32EAA-D2EA-4287-8C06-17AC668F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413FE-AEEE-4446-9C9F-AAFBD4C0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57F-2BBD-4F88-AC4A-EBD9DE57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C4056-E31D-4C89-AC2B-0413EE24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65682-8842-4BD2-B287-5B25736C1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4C73E-C036-49CF-AA76-BF276788F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D850E-72E9-4D7B-9240-CD5396BA3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1B3E-03DF-4404-8EF5-06FF6361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F45DE-2C29-4D14-B2E8-30054908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8355D-7E37-45BB-92C9-D5829C9E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23A8-6A13-43C3-AD42-A160957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DF181-F16B-4C79-9DAC-3B206CC6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1962F-C31B-469E-B5BA-51F1663F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5C249-6A4C-44D0-A8D0-AA6A4B97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B77FB-B569-4C99-B4EC-226BE1F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CE0E6-7CE3-4B09-8993-54CFD504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126E8-CD06-4B9A-9E9D-0AAF7E57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B62D-C030-4200-846A-3A8D2E9A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FE96-5342-439F-9F8C-9734C8FA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4F50-F4EA-472B-B5EB-D13CBCB3C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54E2-C8EA-470F-B52A-DF490948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5685-C23A-403A-9C62-180A17F8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17EF4-FB62-4E80-B796-B8237EB0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6134-C9DA-4066-8E6E-6AECD6B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6E57-C091-4FFC-8147-6F10F8953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EBC45-DFFC-4998-9584-F69C85761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CE7C0-816A-4340-A707-E7030FFA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80583-6074-40D3-9214-CCD34B59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5B19-B209-46BE-81C2-276B38DB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1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F797E-85D4-4F6F-ABDA-A5E3AD27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9BA2-3AC1-436F-AA2D-EF2B3814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90E5-07CE-4599-A77B-ECEB20F04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9E5E-71D3-4B16-B117-985F20397157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3742-D28A-46D9-9C1D-DC6F55639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DCA4-AFF7-4BC8-8365-B1BB419A9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F5EC-BA7A-4D1B-80D5-35816DC4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A34D-2609-4AC1-9882-C0A9F2D82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C156-E83C-45BD-94AB-DEE02006C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9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1A6CF-A45F-4D34-855D-CEF39B6D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58" y="609600"/>
            <a:ext cx="9382125" cy="281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C25BB5-DA22-4697-861F-C4F01F7A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41" y="3429000"/>
            <a:ext cx="3282489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92958-AC93-498C-BD5D-8501215D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519" y="3236949"/>
            <a:ext cx="3228975" cy="2914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183E15-F59D-4B23-B70D-395CA069D851}"/>
              </a:ext>
            </a:extLst>
          </p:cNvPr>
          <p:cNvSpPr/>
          <p:nvPr/>
        </p:nvSpPr>
        <p:spPr>
          <a:xfrm>
            <a:off x="7006856" y="3236949"/>
            <a:ext cx="701749" cy="19205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l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2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F451E-8BE0-4E7C-86F0-C5644321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70" y="882281"/>
            <a:ext cx="3028950" cy="1733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02696-8EFC-4116-A350-35FC5DA5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35" y="882281"/>
            <a:ext cx="3028950" cy="1733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FFD6B6-5172-4843-BBBE-FD447F330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780" y="882281"/>
            <a:ext cx="3009900" cy="1733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3CC82D-69E4-4F3B-9812-104F8ACA9717}"/>
              </a:ext>
            </a:extLst>
          </p:cNvPr>
          <p:cNvSpPr/>
          <p:nvPr/>
        </p:nvSpPr>
        <p:spPr>
          <a:xfrm>
            <a:off x="927084" y="2744604"/>
            <a:ext cx="9631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Schematics of the chain structure as gyration (</a:t>
            </a:r>
            <a:r>
              <a:rPr lang="en-US" dirty="0" err="1"/>
              <a:t>dz</a:t>
            </a:r>
            <a:r>
              <a:rPr lang="en-US" dirty="0"/>
              <a:t>/</a:t>
            </a:r>
            <a:r>
              <a:rPr lang="en-US" dirty="0" err="1"/>
              <a:t>Rg</a:t>
            </a:r>
            <a:r>
              <a:rPr lang="en-US" dirty="0"/>
              <a:t>) decreases. (Left) large </a:t>
            </a:r>
            <a:r>
              <a:rPr lang="en-US" dirty="0" err="1"/>
              <a:t>dz</a:t>
            </a:r>
            <a:r>
              <a:rPr lang="en-US" dirty="0"/>
              <a:t>/</a:t>
            </a:r>
            <a:r>
              <a:rPr lang="en-US" dirty="0" err="1"/>
              <a:t>Rg</a:t>
            </a:r>
            <a:r>
              <a:rPr lang="en-US" dirty="0"/>
              <a:t>, polymer chains entangle with each other; (Middle) middle </a:t>
            </a:r>
            <a:r>
              <a:rPr lang="en-US" dirty="0" err="1"/>
              <a:t>dz</a:t>
            </a:r>
            <a:r>
              <a:rPr lang="en-US" dirty="0"/>
              <a:t>/</a:t>
            </a:r>
            <a:r>
              <a:rPr lang="en-US" dirty="0" err="1"/>
              <a:t>Rg</a:t>
            </a:r>
            <a:r>
              <a:rPr lang="en-US" dirty="0"/>
              <a:t>, polymer chains have less overlap; and (Right) small </a:t>
            </a:r>
            <a:r>
              <a:rPr lang="en-US" dirty="0" err="1"/>
              <a:t>dz</a:t>
            </a:r>
            <a:r>
              <a:rPr lang="en-US" dirty="0"/>
              <a:t>/</a:t>
            </a:r>
            <a:r>
              <a:rPr lang="en-US" dirty="0" err="1"/>
              <a:t>Rg</a:t>
            </a:r>
            <a:r>
              <a:rPr lang="en-US" dirty="0"/>
              <a:t>, polymer chains are isolated.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72CB2-5CF0-4CEA-AF54-D5782CC54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151" y="3762483"/>
            <a:ext cx="4454587" cy="2505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5FC7B-DC4D-4BEC-90A5-1029CF9E3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015" y="3762483"/>
            <a:ext cx="4057650" cy="2505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99772B-9F14-4704-8B68-CFE89D341C22}"/>
              </a:ext>
            </a:extLst>
          </p:cNvPr>
          <p:cNvSpPr/>
          <p:nvPr/>
        </p:nvSpPr>
        <p:spPr>
          <a:xfrm>
            <a:off x="189061" y="6261905"/>
            <a:ext cx="11357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Equilibrium molecular dynamics (EMD) results of thermal conductivity of 2D PS at 300 K versus (a) density and (c) </a:t>
            </a:r>
            <a:r>
              <a:rPr lang="en-US" dirty="0" err="1"/>
              <a:t>dz</a:t>
            </a:r>
            <a:r>
              <a:rPr lang="en-US" dirty="0"/>
              <a:t>=</a:t>
            </a:r>
            <a:r>
              <a:rPr lang="en-US" dirty="0" err="1"/>
              <a:t>Rg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9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ECCF95-E809-4902-8B56-30FEEB85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60" y="2083717"/>
            <a:ext cx="3448050" cy="3171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8DAEA2-296F-409F-8DD5-07382C64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39" y="2083717"/>
            <a:ext cx="4272496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8A29A3-B914-4324-9630-ADC49766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02" y="1287999"/>
            <a:ext cx="4591050" cy="2790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40793C-B447-4F27-BF78-19D04392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94" y="1287999"/>
            <a:ext cx="4737450" cy="2790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56E4FF-BC35-4062-AEB1-20D777A383BB}"/>
              </a:ext>
            </a:extLst>
          </p:cNvPr>
          <p:cNvSpPr/>
          <p:nvPr/>
        </p:nvSpPr>
        <p:spPr>
          <a:xfrm>
            <a:off x="642424" y="4233427"/>
            <a:ext cx="9832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Figure 1. (a) A schematic view of the Li</a:t>
            </a:r>
            <a:r>
              <a:rPr lang="en-US" baseline="30000" dirty="0">
                <a:latin typeface="Cambria" panose="02040503050406030204" pitchFamily="18" charset="0"/>
              </a:rPr>
              <a:t>+</a:t>
            </a:r>
            <a:r>
              <a:rPr lang="en-US" dirty="0">
                <a:latin typeface="Cambria" panose="02040503050406030204" pitchFamily="18" charset="0"/>
              </a:rPr>
              <a:t> charge transfer process during charge. (b) A schematic view of the Li</a:t>
            </a:r>
            <a:r>
              <a:rPr lang="en-US" baseline="30000" dirty="0">
                <a:latin typeface="Cambria" panose="02040503050406030204" pitchFamily="18" charset="0"/>
              </a:rPr>
              <a:t>+</a:t>
            </a:r>
            <a:r>
              <a:rPr lang="en-US" dirty="0">
                <a:latin typeface="Cambria" panose="02040503050406030204" pitchFamily="18" charset="0"/>
              </a:rPr>
              <a:t> charge transfer process during discharge.</a:t>
            </a:r>
          </a:p>
        </p:txBody>
      </p:sp>
    </p:spTree>
    <p:extLst>
      <p:ext uri="{BB962C8B-B14F-4D97-AF65-F5344CB8AC3E}">
        <p14:creationId xmlns:p14="http://schemas.microsoft.com/office/powerpoint/2010/main" val="162876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61626-4BB2-47C1-8996-D9DE3A88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0" y="1671874"/>
            <a:ext cx="5426759" cy="3739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11E185-028D-4F2C-AA69-2CFEE9C0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264589"/>
            <a:ext cx="6705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2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DC008-059B-4A86-9F52-071FB35C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26" y="1555798"/>
            <a:ext cx="3870207" cy="293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D7D3FE-4475-4280-8053-71CA6434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433" y="1555798"/>
            <a:ext cx="4422115" cy="29304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FA55B-6CB1-4FA5-B169-BCC30CB81064}"/>
              </a:ext>
            </a:extLst>
          </p:cNvPr>
          <p:cNvSpPr/>
          <p:nvPr/>
        </p:nvSpPr>
        <p:spPr>
          <a:xfrm>
            <a:off x="1257226" y="4486274"/>
            <a:ext cx="8292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Scheme 1. Illustration of (a) CEI formation via migration of SEI (b) Electrochemical processes in Al2O3 coated NMC cells.</a:t>
            </a:r>
          </a:p>
        </p:txBody>
      </p:sp>
    </p:spTree>
    <p:extLst>
      <p:ext uri="{BB962C8B-B14F-4D97-AF65-F5344CB8AC3E}">
        <p14:creationId xmlns:p14="http://schemas.microsoft.com/office/powerpoint/2010/main" val="264837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66AF65-7842-4805-97BB-CDDD59B4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99182"/>
            <a:ext cx="5813620" cy="32034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89EEEE-1B29-4D06-9BCB-AA3D05444E46}"/>
              </a:ext>
            </a:extLst>
          </p:cNvPr>
          <p:cNvSpPr/>
          <p:nvPr/>
        </p:nvSpPr>
        <p:spPr>
          <a:xfrm>
            <a:off x="2827607" y="3702605"/>
            <a:ext cx="6625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Fig. variation of the lattice parameter of the rhombohedral R1, R2 and R2’ phases as a function of cathode oxidation (Li content x).</a:t>
            </a:r>
          </a:p>
        </p:txBody>
      </p:sp>
    </p:spTree>
    <p:extLst>
      <p:ext uri="{BB962C8B-B14F-4D97-AF65-F5344CB8AC3E}">
        <p14:creationId xmlns:p14="http://schemas.microsoft.com/office/powerpoint/2010/main" val="208776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80494-3560-46FC-AC09-C4DE3C06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471610"/>
            <a:ext cx="10077450" cy="391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7F73A8-9E6B-4EAD-AFA7-EB1640F9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8" y="2039815"/>
            <a:ext cx="2001672" cy="18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1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4D7361-0152-4FE6-9B60-38EED7DCEC6A}"/>
              </a:ext>
            </a:extLst>
          </p:cNvPr>
          <p:cNvSpPr/>
          <p:nvPr/>
        </p:nvSpPr>
        <p:spPr>
          <a:xfrm>
            <a:off x="2042453" y="447528"/>
            <a:ext cx="7129682" cy="4996214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B47D7-18A1-4C28-B253-C68BA8C5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447528"/>
            <a:ext cx="3552825" cy="1714500"/>
          </a:xfrm>
          <a:prstGeom prst="rect">
            <a:avLst/>
          </a:prstGeom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164F961D-D444-447B-810F-8559A7501247}"/>
              </a:ext>
            </a:extLst>
          </p:cNvPr>
          <p:cNvSpPr/>
          <p:nvPr/>
        </p:nvSpPr>
        <p:spPr>
          <a:xfrm>
            <a:off x="4319587" y="647114"/>
            <a:ext cx="280548" cy="323557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EDB1CB-08A9-4EAE-8D15-122D92207581}"/>
              </a:ext>
            </a:extLst>
          </p:cNvPr>
          <p:cNvSpPr/>
          <p:nvPr/>
        </p:nvSpPr>
        <p:spPr>
          <a:xfrm>
            <a:off x="3441895" y="61367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α scission 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93BC11-204B-4045-9020-8B67662E5B17}"/>
              </a:ext>
            </a:extLst>
          </p:cNvPr>
          <p:cNvSpPr/>
          <p:nvPr/>
        </p:nvSpPr>
        <p:spPr>
          <a:xfrm>
            <a:off x="4313868" y="1502815"/>
            <a:ext cx="280548" cy="323557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F3E42-3F4D-44DB-9C6D-EF43A9DB3C55}"/>
              </a:ext>
            </a:extLst>
          </p:cNvPr>
          <p:cNvSpPr/>
          <p:nvPr/>
        </p:nvSpPr>
        <p:spPr>
          <a:xfrm>
            <a:off x="3441895" y="1502815"/>
            <a:ext cx="113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β scission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3B7EE-4504-4482-8C1B-BC5DFA8B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53" y="2817350"/>
            <a:ext cx="3333750" cy="201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1C8D1-6F7F-4798-BBFB-95C97997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0" y="2541160"/>
            <a:ext cx="3777175" cy="2533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235257-B244-4001-B0C7-07D58765228F}"/>
              </a:ext>
            </a:extLst>
          </p:cNvPr>
          <p:cNvSpPr/>
          <p:nvPr/>
        </p:nvSpPr>
        <p:spPr>
          <a:xfrm>
            <a:off x="3501845" y="5074410"/>
            <a:ext cx="398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Potential reactions with methyl radical</a:t>
            </a:r>
          </a:p>
        </p:txBody>
      </p:sp>
    </p:spTree>
    <p:extLst>
      <p:ext uri="{BB962C8B-B14F-4D97-AF65-F5344CB8AC3E}">
        <p14:creationId xmlns:p14="http://schemas.microsoft.com/office/powerpoint/2010/main" val="209406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8ABEA3-88CE-4F07-B469-E6040604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31" y="379754"/>
            <a:ext cx="3842394" cy="28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4BB511-51F6-49ED-813B-4BC97C448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93" y="379754"/>
            <a:ext cx="3806484" cy="28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1858BA-D2C1-4A60-9498-D4204D621F6A}"/>
              </a:ext>
            </a:extLst>
          </p:cNvPr>
          <p:cNvSpPr/>
          <p:nvPr/>
        </p:nvSpPr>
        <p:spPr>
          <a:xfrm>
            <a:off x="351849" y="3259754"/>
            <a:ext cx="7645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4. Third-cycle galvanostatic charging (lithiation) curves at C-rates of a) 0.1 1/h and b)1 1/h of porous graphite electrodes (see Table II for details) with three different </a:t>
            </a:r>
            <a:r>
              <a:rPr lang="en-US" dirty="0" err="1"/>
              <a:t>tortuosities</a:t>
            </a:r>
            <a:r>
              <a:rPr lang="en-US" dirty="0"/>
              <a:t>, recorded in three-electrode cells with lithium counter and lithium reference electrodes.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C18FE-AAE0-44F5-847C-34D6CF19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739" y="379754"/>
            <a:ext cx="3780430" cy="28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82AC4-80DC-4853-8B73-D8856CBD84C5}"/>
              </a:ext>
            </a:extLst>
          </p:cNvPr>
          <p:cNvSpPr/>
          <p:nvPr/>
        </p:nvSpPr>
        <p:spPr>
          <a:xfrm>
            <a:off x="8328587" y="3259754"/>
            <a:ext cx="3480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5. Mean charging capacities vs. galvanostatic charging rates ranging from 0.1 1/h to 20 1/h</a:t>
            </a:r>
          </a:p>
        </p:txBody>
      </p:sp>
    </p:spTree>
    <p:extLst>
      <p:ext uri="{BB962C8B-B14F-4D97-AF65-F5344CB8AC3E}">
        <p14:creationId xmlns:p14="http://schemas.microsoft.com/office/powerpoint/2010/main" val="343358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333614-748B-4BE6-A7BF-B08E172D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" y="1967928"/>
            <a:ext cx="3743325" cy="2085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AE1842-00E1-48EE-95DA-B775B92F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08" y="1754356"/>
            <a:ext cx="3325288" cy="25131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7B84F-0D5F-45CE-B00A-7361986A7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3" y="1754357"/>
            <a:ext cx="3642873" cy="25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9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>
            <a:latin typeface="Cambria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259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21</cp:revision>
  <dcterms:created xsi:type="dcterms:W3CDTF">2018-01-31T01:49:04Z</dcterms:created>
  <dcterms:modified xsi:type="dcterms:W3CDTF">2018-05-14T02:21:31Z</dcterms:modified>
</cp:coreProperties>
</file>