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DC03DA-E96A-4D80-AA77-C407E7B2D905}">
  <a:tblStyle styleId="{F9DC03DA-E96A-4D80-AA77-C407E7B2D9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5f605c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5f605c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75f605c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75f605c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75f605c4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75f605c4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75f605c4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75f605c4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75f605c4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75f605c4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75f605c4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75f605c4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75f605c4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75f605c4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75f605c4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75f605c4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75f605c4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75f605c4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75f605c4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75f605c4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14ce259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14ce259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75f605c4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75f605c4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75f605c4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75f605c4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75f605c4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75f605c4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75f605c4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75f605c4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75f605c4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75f605c4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75f605c4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75f605c4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75f605c4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75f605c4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75f605c4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75f605c4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78bd59a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78bd59a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8bd59a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78bd59a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714ce25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14ce25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714ce25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714ce25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714ce259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714ce259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714ce25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714ce259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714ce259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714ce259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714ce259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714ce259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14ce259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14ce259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s.google.com/machine-learning/crash-course/embeddings/obtaining-embeddings" TargetMode="Externa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hyperlink" Target="https://towardsdatascience.com/collaborative-embeddings-for-lipstick-recommendations-98eccfa816b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tinyurl.com/alior-it" TargetMode="External"/><Relationship Id="rId4" Type="http://schemas.openxmlformats.org/officeDocument/2006/relationships/hyperlink" Target="https://www.accelerator.aliorbank.pl" TargetMode="External"/><Relationship Id="rId9" Type="http://schemas.openxmlformats.org/officeDocument/2006/relationships/image" Target="../media/image16.png"/><Relationship Id="rId5" Type="http://schemas.openxmlformats.org/officeDocument/2006/relationships/hyperlink" Target="https://tinyurl.com/pyconlt-embeddings" TargetMode="External"/><Relationship Id="rId6" Type="http://schemas.openxmlformats.org/officeDocument/2006/relationships/hyperlink" Target="mailto:tomaszchabinka@gmail.com" TargetMode="External"/><Relationship Id="rId7" Type="http://schemas.openxmlformats.org/officeDocument/2006/relationships/hyperlink" Target="https://www.linkedin.com/in/tomaszchabinka/" TargetMode="External"/><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23.png"/><Relationship Id="rId6" Type="http://schemas.openxmlformats.org/officeDocument/2006/relationships/hyperlink" Target="https://radimrehurek.com/gensim/models/word2vec.html" TargetMode="External"/><Relationship Id="rId7" Type="http://schemas.openxmlformats.org/officeDocument/2006/relationships/hyperlink" Target="https://rare-technologies.com/word2vec-tutoria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arxiv.org/abs/1607.06520" TargetMode="External"/><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rxiv.org/abs/1607.0652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arxiv.org/abs/1607.065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tackoverflow.com/questions/40795141/pca-for-categorical-featur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Embeddings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Between </a:t>
            </a:r>
            <a:r>
              <a:rPr lang="en"/>
              <a:t>Dimensionality Reduction and Feature Engineering</a:t>
            </a:r>
            <a:endParaRPr/>
          </a:p>
        </p:txBody>
      </p:sp>
      <p:sp>
        <p:nvSpPr>
          <p:cNvPr id="87" name="Google Shape;87;p13"/>
          <p:cNvSpPr txBox="1"/>
          <p:nvPr>
            <p:ph idx="1" type="subTitle"/>
          </p:nvPr>
        </p:nvSpPr>
        <p:spPr>
          <a:xfrm>
            <a:off x="5456950" y="3548375"/>
            <a:ext cx="3363300" cy="70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Tomasz Chabinka</a:t>
            </a:r>
            <a:endParaRPr sz="1600"/>
          </a:p>
          <a:p>
            <a:pPr indent="0" lvl="0" marL="0" rtl="0" algn="r">
              <a:spcBef>
                <a:spcPts val="0"/>
              </a:spcBef>
              <a:spcAft>
                <a:spcPts val="0"/>
              </a:spcAft>
              <a:buNone/>
            </a:pPr>
            <a:r>
              <a:rPr lang="en" sz="1600"/>
              <a:t>Senior Data Scientist @ Alior Bank</a:t>
            </a:r>
            <a:endParaRPr sz="16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a:p>
            <a:pPr indent="0" lvl="0" marL="0" rtl="0" algn="l">
              <a:spcBef>
                <a:spcPts val="0"/>
              </a:spcBef>
              <a:spcAft>
                <a:spcPts val="0"/>
              </a:spcAft>
              <a:buNone/>
            </a:pPr>
            <a:r>
              <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say we are building discount coupons app and we want to predict to which shops we should grant coupons to each user based on shops the user visited in the past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First Try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23"/>
          <p:cNvSpPr txBox="1"/>
          <p:nvPr>
            <p:ph idx="1" type="body"/>
          </p:nvPr>
        </p:nvSpPr>
        <p:spPr>
          <a:xfrm>
            <a:off x="226200" y="4372625"/>
            <a:ext cx="6256500" cy="56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One approach would be to try and describe each shop, so we’re able to find similar ones.</a:t>
            </a:r>
            <a:br>
              <a:rPr lang="en" sz="1200"/>
            </a:br>
            <a:r>
              <a:rPr lang="en" sz="1200"/>
              <a:t>Drawbacks: it may be hard to describe thousands of shops; it requires a lot of expertise</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sp>
        <p:nvSpPr>
          <p:cNvPr id="156" name="Google Shape;156;p23"/>
          <p:cNvSpPr/>
          <p:nvPr/>
        </p:nvSpPr>
        <p:spPr>
          <a:xfrm>
            <a:off x="1126950" y="1297650"/>
            <a:ext cx="6890100" cy="2700600"/>
          </a:xfrm>
          <a:prstGeom prst="quadArrow">
            <a:avLst>
              <a:gd fmla="val 2464" name="adj1"/>
              <a:gd fmla="val 3620" name="adj2"/>
              <a:gd fmla="val 7745"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nvSpPr>
        <p:spPr>
          <a:xfrm>
            <a:off x="8017050" y="2459400"/>
            <a:ext cx="10758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23"/>
          <p:cNvSpPr txBox="1"/>
          <p:nvPr/>
        </p:nvSpPr>
        <p:spPr>
          <a:xfrm>
            <a:off x="51150" y="2459400"/>
            <a:ext cx="10758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9" name="Google Shape;159;p23"/>
          <p:cNvSpPr txBox="1"/>
          <p:nvPr/>
        </p:nvSpPr>
        <p:spPr>
          <a:xfrm>
            <a:off x="3593400" y="920550"/>
            <a:ext cx="19572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Good Value to Money</a:t>
            </a:r>
            <a:endParaRPr>
              <a:latin typeface="Roboto"/>
              <a:ea typeface="Roboto"/>
              <a:cs typeface="Roboto"/>
              <a:sym typeface="Roboto"/>
            </a:endParaRPr>
          </a:p>
        </p:txBody>
      </p:sp>
      <p:sp>
        <p:nvSpPr>
          <p:cNvPr id="160" name="Google Shape;160;p23"/>
          <p:cNvSpPr txBox="1"/>
          <p:nvPr/>
        </p:nvSpPr>
        <p:spPr>
          <a:xfrm>
            <a:off x="3825000" y="4065725"/>
            <a:ext cx="14940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Premium</a:t>
            </a:r>
            <a:endParaRPr>
              <a:latin typeface="Roboto"/>
              <a:ea typeface="Roboto"/>
              <a:cs typeface="Roboto"/>
              <a:sym typeface="Roboto"/>
            </a:endParaRPr>
          </a:p>
        </p:txBody>
      </p:sp>
      <p:pic>
        <p:nvPicPr>
          <p:cNvPr id="161" name="Google Shape;161;p23"/>
          <p:cNvPicPr preferRelativeResize="0"/>
          <p:nvPr/>
        </p:nvPicPr>
        <p:blipFill>
          <a:blip r:embed="rId3">
            <a:alphaModFix/>
          </a:blip>
          <a:stretch>
            <a:fillRect/>
          </a:stretch>
        </p:blipFill>
        <p:spPr>
          <a:xfrm>
            <a:off x="7068821" y="2962325"/>
            <a:ext cx="323402" cy="377099"/>
          </a:xfrm>
          <a:prstGeom prst="rect">
            <a:avLst/>
          </a:prstGeom>
          <a:noFill/>
          <a:ln>
            <a:noFill/>
          </a:ln>
        </p:spPr>
      </p:pic>
      <p:sp>
        <p:nvSpPr>
          <p:cNvPr id="162" name="Google Shape;162;p23"/>
          <p:cNvSpPr txBox="1"/>
          <p:nvPr/>
        </p:nvSpPr>
        <p:spPr>
          <a:xfrm>
            <a:off x="0" y="2459400"/>
            <a:ext cx="11271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Popular</a:t>
            </a:r>
            <a:endParaRPr>
              <a:latin typeface="Roboto"/>
              <a:ea typeface="Roboto"/>
              <a:cs typeface="Roboto"/>
              <a:sym typeface="Roboto"/>
            </a:endParaRPr>
          </a:p>
        </p:txBody>
      </p:sp>
      <p:sp>
        <p:nvSpPr>
          <p:cNvPr id="163" name="Google Shape;163;p23"/>
          <p:cNvSpPr txBox="1"/>
          <p:nvPr/>
        </p:nvSpPr>
        <p:spPr>
          <a:xfrm>
            <a:off x="8017050" y="2459400"/>
            <a:ext cx="11271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Prestigious</a:t>
            </a:r>
            <a:endParaRPr>
              <a:latin typeface="Roboto"/>
              <a:ea typeface="Roboto"/>
              <a:cs typeface="Roboto"/>
              <a:sym typeface="Roboto"/>
            </a:endParaRPr>
          </a:p>
        </p:txBody>
      </p:sp>
      <p:pic>
        <p:nvPicPr>
          <p:cNvPr id="164" name="Google Shape;164;p23"/>
          <p:cNvPicPr preferRelativeResize="0"/>
          <p:nvPr/>
        </p:nvPicPr>
        <p:blipFill>
          <a:blip r:embed="rId4">
            <a:alphaModFix/>
          </a:blip>
          <a:stretch>
            <a:fillRect/>
          </a:stretch>
        </p:blipFill>
        <p:spPr>
          <a:xfrm>
            <a:off x="2199581" y="1595606"/>
            <a:ext cx="500400" cy="500400"/>
          </a:xfrm>
          <a:prstGeom prst="rect">
            <a:avLst/>
          </a:prstGeom>
          <a:noFill/>
          <a:ln>
            <a:noFill/>
          </a:ln>
        </p:spPr>
      </p:pic>
      <p:pic>
        <p:nvPicPr>
          <p:cNvPr id="165" name="Google Shape;165;p23"/>
          <p:cNvPicPr preferRelativeResize="0"/>
          <p:nvPr/>
        </p:nvPicPr>
        <p:blipFill>
          <a:blip r:embed="rId5">
            <a:alphaModFix/>
          </a:blip>
          <a:stretch>
            <a:fillRect/>
          </a:stretch>
        </p:blipFill>
        <p:spPr>
          <a:xfrm>
            <a:off x="1926390" y="2751590"/>
            <a:ext cx="377100" cy="377100"/>
          </a:xfrm>
          <a:prstGeom prst="rect">
            <a:avLst/>
          </a:prstGeom>
          <a:noFill/>
          <a:ln>
            <a:noFill/>
          </a:ln>
        </p:spPr>
      </p:pic>
      <p:pic>
        <p:nvPicPr>
          <p:cNvPr id="166" name="Google Shape;166;p23"/>
          <p:cNvPicPr preferRelativeResize="0"/>
          <p:nvPr/>
        </p:nvPicPr>
        <p:blipFill>
          <a:blip r:embed="rId6">
            <a:alphaModFix/>
          </a:blip>
          <a:stretch>
            <a:fillRect/>
          </a:stretch>
        </p:blipFill>
        <p:spPr>
          <a:xfrm>
            <a:off x="1524811" y="3396414"/>
            <a:ext cx="259100" cy="259100"/>
          </a:xfrm>
          <a:prstGeom prst="rect">
            <a:avLst/>
          </a:prstGeom>
          <a:noFill/>
          <a:ln>
            <a:noFill/>
          </a:ln>
        </p:spPr>
      </p:pic>
      <p:pic>
        <p:nvPicPr>
          <p:cNvPr id="167" name="Google Shape;167;p23"/>
          <p:cNvPicPr preferRelativeResize="0"/>
          <p:nvPr/>
        </p:nvPicPr>
        <p:blipFill>
          <a:blip r:embed="rId7">
            <a:alphaModFix/>
          </a:blip>
          <a:stretch>
            <a:fillRect/>
          </a:stretch>
        </p:blipFill>
        <p:spPr>
          <a:xfrm>
            <a:off x="5771199" y="3021315"/>
            <a:ext cx="783326" cy="259100"/>
          </a:xfrm>
          <a:prstGeom prst="rect">
            <a:avLst/>
          </a:prstGeom>
          <a:noFill/>
          <a:ln>
            <a:noFill/>
          </a:ln>
        </p:spPr>
      </p:pic>
      <p:pic>
        <p:nvPicPr>
          <p:cNvPr id="168" name="Google Shape;168;p23"/>
          <p:cNvPicPr preferRelativeResize="0"/>
          <p:nvPr/>
        </p:nvPicPr>
        <p:blipFill>
          <a:blip r:embed="rId8">
            <a:alphaModFix/>
          </a:blip>
          <a:stretch>
            <a:fillRect/>
          </a:stretch>
        </p:blipFill>
        <p:spPr>
          <a:xfrm>
            <a:off x="4779601" y="1434851"/>
            <a:ext cx="500400" cy="500400"/>
          </a:xfrm>
          <a:prstGeom prst="rect">
            <a:avLst/>
          </a:prstGeom>
          <a:noFill/>
          <a:ln>
            <a:noFill/>
          </a:ln>
        </p:spPr>
      </p:pic>
      <p:pic>
        <p:nvPicPr>
          <p:cNvPr id="169" name="Google Shape;169;p23"/>
          <p:cNvPicPr preferRelativeResize="0"/>
          <p:nvPr/>
        </p:nvPicPr>
        <p:blipFill>
          <a:blip r:embed="rId9">
            <a:alphaModFix/>
          </a:blip>
          <a:stretch>
            <a:fillRect/>
          </a:stretch>
        </p:blipFill>
        <p:spPr>
          <a:xfrm>
            <a:off x="7392215" y="3462690"/>
            <a:ext cx="377100" cy="377100"/>
          </a:xfrm>
          <a:prstGeom prst="rect">
            <a:avLst/>
          </a:prstGeom>
          <a:noFill/>
          <a:ln>
            <a:noFill/>
          </a:ln>
        </p:spPr>
      </p:pic>
      <p:pic>
        <p:nvPicPr>
          <p:cNvPr id="170" name="Google Shape;170;p23"/>
          <p:cNvPicPr preferRelativeResize="0"/>
          <p:nvPr/>
        </p:nvPicPr>
        <p:blipFill>
          <a:blip r:embed="rId10">
            <a:alphaModFix/>
          </a:blip>
          <a:stretch>
            <a:fillRect/>
          </a:stretch>
        </p:blipFill>
        <p:spPr>
          <a:xfrm>
            <a:off x="5643189" y="1641339"/>
            <a:ext cx="323400" cy="32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Embeddings to the Rescue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p24"/>
          <p:cNvSpPr txBox="1"/>
          <p:nvPr>
            <p:ph idx="1" type="body"/>
          </p:nvPr>
        </p:nvSpPr>
        <p:spPr>
          <a:xfrm>
            <a:off x="211950" y="4144675"/>
            <a:ext cx="6256500" cy="72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Embeddings will learn useful features from categorical data you provide.</a:t>
            </a:r>
            <a:br>
              <a:rPr lang="en" sz="1200"/>
            </a:br>
            <a:r>
              <a:rPr lang="en" sz="1200"/>
              <a:t>Usually embeddings will learn around useful ∜n features, where n is a number of items in your problem (e.g. words, shops)</a:t>
            </a:r>
            <a:endParaRPr sz="1200"/>
          </a:p>
          <a:p>
            <a:pPr indent="0" lvl="0" marL="0" rtl="0" algn="l">
              <a:lnSpc>
                <a:spcPct val="100000"/>
              </a:lnSpc>
              <a:spcBef>
                <a:spcPts val="1600"/>
              </a:spcBef>
              <a:spcAft>
                <a:spcPts val="0"/>
              </a:spcAft>
              <a:buNone/>
            </a:pPr>
            <a:r>
              <a:t/>
            </a:r>
            <a:endParaRPr sz="1200"/>
          </a:p>
          <a:p>
            <a:pPr indent="0" lvl="0" marL="0" rtl="0" algn="l">
              <a:lnSpc>
                <a:spcPct val="100000"/>
              </a:lnSpc>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sp>
        <p:nvSpPr>
          <p:cNvPr id="177" name="Google Shape;177;p24"/>
          <p:cNvSpPr txBox="1"/>
          <p:nvPr/>
        </p:nvSpPr>
        <p:spPr>
          <a:xfrm>
            <a:off x="8017050" y="2459400"/>
            <a:ext cx="10758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8" name="Google Shape;178;p24"/>
          <p:cNvSpPr txBox="1"/>
          <p:nvPr/>
        </p:nvSpPr>
        <p:spPr>
          <a:xfrm>
            <a:off x="51150" y="2459400"/>
            <a:ext cx="10758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9" name="Google Shape;179;p24"/>
          <p:cNvSpPr txBox="1"/>
          <p:nvPr/>
        </p:nvSpPr>
        <p:spPr>
          <a:xfrm>
            <a:off x="3593400" y="920550"/>
            <a:ext cx="19572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1st dimension</a:t>
            </a:r>
            <a:endParaRPr>
              <a:latin typeface="Roboto"/>
              <a:ea typeface="Roboto"/>
              <a:cs typeface="Roboto"/>
              <a:sym typeface="Roboto"/>
            </a:endParaRPr>
          </a:p>
        </p:txBody>
      </p:sp>
      <p:sp>
        <p:nvSpPr>
          <p:cNvPr id="180" name="Google Shape;180;p24"/>
          <p:cNvSpPr txBox="1"/>
          <p:nvPr/>
        </p:nvSpPr>
        <p:spPr>
          <a:xfrm>
            <a:off x="8017050" y="2459400"/>
            <a:ext cx="11271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2nd dimension</a:t>
            </a:r>
            <a:endParaRPr>
              <a:latin typeface="Roboto"/>
              <a:ea typeface="Roboto"/>
              <a:cs typeface="Roboto"/>
              <a:sym typeface="Roboto"/>
            </a:endParaRPr>
          </a:p>
        </p:txBody>
      </p:sp>
      <p:sp>
        <p:nvSpPr>
          <p:cNvPr id="181" name="Google Shape;181;p24"/>
          <p:cNvSpPr/>
          <p:nvPr/>
        </p:nvSpPr>
        <p:spPr>
          <a:xfrm>
            <a:off x="1126950" y="1297650"/>
            <a:ext cx="6890100" cy="2700600"/>
          </a:xfrm>
          <a:prstGeom prst="quadArrow">
            <a:avLst>
              <a:gd fmla="val 2464" name="adj1"/>
              <a:gd fmla="val 3620" name="adj2"/>
              <a:gd fmla="val 7745"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4"/>
          <p:cNvPicPr preferRelativeResize="0"/>
          <p:nvPr/>
        </p:nvPicPr>
        <p:blipFill>
          <a:blip r:embed="rId3">
            <a:alphaModFix/>
          </a:blip>
          <a:stretch>
            <a:fillRect/>
          </a:stretch>
        </p:blipFill>
        <p:spPr>
          <a:xfrm>
            <a:off x="5700209" y="2885225"/>
            <a:ext cx="323402" cy="377099"/>
          </a:xfrm>
          <a:prstGeom prst="rect">
            <a:avLst/>
          </a:prstGeom>
          <a:noFill/>
          <a:ln>
            <a:noFill/>
          </a:ln>
        </p:spPr>
      </p:pic>
      <p:pic>
        <p:nvPicPr>
          <p:cNvPr id="183" name="Google Shape;183;p24"/>
          <p:cNvPicPr preferRelativeResize="0"/>
          <p:nvPr/>
        </p:nvPicPr>
        <p:blipFill>
          <a:blip r:embed="rId4">
            <a:alphaModFix/>
          </a:blip>
          <a:stretch>
            <a:fillRect/>
          </a:stretch>
        </p:blipFill>
        <p:spPr>
          <a:xfrm>
            <a:off x="6276999" y="2312653"/>
            <a:ext cx="783326" cy="259100"/>
          </a:xfrm>
          <a:prstGeom prst="rect">
            <a:avLst/>
          </a:prstGeom>
          <a:noFill/>
          <a:ln>
            <a:noFill/>
          </a:ln>
        </p:spPr>
      </p:pic>
      <p:pic>
        <p:nvPicPr>
          <p:cNvPr id="184" name="Google Shape;184;p24"/>
          <p:cNvPicPr preferRelativeResize="0"/>
          <p:nvPr/>
        </p:nvPicPr>
        <p:blipFill>
          <a:blip r:embed="rId5">
            <a:alphaModFix/>
          </a:blip>
          <a:stretch>
            <a:fillRect/>
          </a:stretch>
        </p:blipFill>
        <p:spPr>
          <a:xfrm>
            <a:off x="3090001" y="1563101"/>
            <a:ext cx="500400" cy="500400"/>
          </a:xfrm>
          <a:prstGeom prst="rect">
            <a:avLst/>
          </a:prstGeom>
          <a:noFill/>
          <a:ln>
            <a:noFill/>
          </a:ln>
        </p:spPr>
      </p:pic>
      <p:pic>
        <p:nvPicPr>
          <p:cNvPr id="185" name="Google Shape;185;p24"/>
          <p:cNvPicPr preferRelativeResize="0"/>
          <p:nvPr/>
        </p:nvPicPr>
        <p:blipFill>
          <a:blip r:embed="rId6">
            <a:alphaModFix/>
          </a:blip>
          <a:stretch>
            <a:fillRect/>
          </a:stretch>
        </p:blipFill>
        <p:spPr>
          <a:xfrm>
            <a:off x="2660065" y="2160665"/>
            <a:ext cx="377100" cy="37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Embeddings to the Rescue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25"/>
          <p:cNvSpPr txBox="1"/>
          <p:nvPr>
            <p:ph idx="1" type="body"/>
          </p:nvPr>
        </p:nvSpPr>
        <p:spPr>
          <a:xfrm>
            <a:off x="211950" y="4144675"/>
            <a:ext cx="6256500" cy="72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We are not able to interpret dimensions, but:</a:t>
            </a:r>
            <a:br>
              <a:rPr lang="en" sz="1200"/>
            </a:br>
            <a:r>
              <a:rPr lang="en" sz="1200"/>
              <a:t>* similar items are close to each other</a:t>
            </a:r>
            <a:br>
              <a:rPr lang="en" sz="1200"/>
            </a:br>
            <a:r>
              <a:rPr lang="en" sz="1200"/>
              <a:t>* we can do math at vectors we have, e.g.: toyota - samsung + apple = mercedes </a:t>
            </a:r>
            <a:endParaRPr sz="1200"/>
          </a:p>
          <a:p>
            <a:pPr indent="0" lvl="0" marL="0" rtl="0" algn="l">
              <a:lnSpc>
                <a:spcPct val="100000"/>
              </a:lnSpc>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sp>
        <p:nvSpPr>
          <p:cNvPr id="192" name="Google Shape;192;p25"/>
          <p:cNvSpPr/>
          <p:nvPr/>
        </p:nvSpPr>
        <p:spPr>
          <a:xfrm>
            <a:off x="1126950" y="1297650"/>
            <a:ext cx="6890100" cy="2700600"/>
          </a:xfrm>
          <a:prstGeom prst="quadArrow">
            <a:avLst>
              <a:gd fmla="val 2464" name="adj1"/>
              <a:gd fmla="val 3620" name="adj2"/>
              <a:gd fmla="val 7745"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txBox="1"/>
          <p:nvPr/>
        </p:nvSpPr>
        <p:spPr>
          <a:xfrm>
            <a:off x="8017050" y="2459400"/>
            <a:ext cx="10758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4" name="Google Shape;194;p25"/>
          <p:cNvSpPr txBox="1"/>
          <p:nvPr/>
        </p:nvSpPr>
        <p:spPr>
          <a:xfrm>
            <a:off x="51150" y="2459400"/>
            <a:ext cx="10758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5" name="Google Shape;195;p25"/>
          <p:cNvSpPr txBox="1"/>
          <p:nvPr/>
        </p:nvSpPr>
        <p:spPr>
          <a:xfrm>
            <a:off x="3593400" y="920550"/>
            <a:ext cx="19572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1st dimension</a:t>
            </a:r>
            <a:endParaRPr>
              <a:latin typeface="Roboto"/>
              <a:ea typeface="Roboto"/>
              <a:cs typeface="Roboto"/>
              <a:sym typeface="Roboto"/>
            </a:endParaRPr>
          </a:p>
        </p:txBody>
      </p:sp>
      <p:pic>
        <p:nvPicPr>
          <p:cNvPr id="196" name="Google Shape;196;p25"/>
          <p:cNvPicPr preferRelativeResize="0"/>
          <p:nvPr/>
        </p:nvPicPr>
        <p:blipFill>
          <a:blip r:embed="rId3">
            <a:alphaModFix/>
          </a:blip>
          <a:stretch>
            <a:fillRect/>
          </a:stretch>
        </p:blipFill>
        <p:spPr>
          <a:xfrm>
            <a:off x="5700209" y="2885225"/>
            <a:ext cx="323402" cy="377099"/>
          </a:xfrm>
          <a:prstGeom prst="rect">
            <a:avLst/>
          </a:prstGeom>
          <a:noFill/>
          <a:ln>
            <a:noFill/>
          </a:ln>
        </p:spPr>
      </p:pic>
      <p:sp>
        <p:nvSpPr>
          <p:cNvPr id="197" name="Google Shape;197;p25"/>
          <p:cNvSpPr txBox="1"/>
          <p:nvPr/>
        </p:nvSpPr>
        <p:spPr>
          <a:xfrm>
            <a:off x="8017050" y="2459400"/>
            <a:ext cx="1127100" cy="3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2nd dimension</a:t>
            </a:r>
            <a:endParaRPr>
              <a:latin typeface="Roboto"/>
              <a:ea typeface="Roboto"/>
              <a:cs typeface="Roboto"/>
              <a:sym typeface="Roboto"/>
            </a:endParaRPr>
          </a:p>
        </p:txBody>
      </p:sp>
      <p:pic>
        <p:nvPicPr>
          <p:cNvPr id="198" name="Google Shape;198;p25"/>
          <p:cNvPicPr preferRelativeResize="0"/>
          <p:nvPr/>
        </p:nvPicPr>
        <p:blipFill>
          <a:blip r:embed="rId4">
            <a:alphaModFix/>
          </a:blip>
          <a:stretch>
            <a:fillRect/>
          </a:stretch>
        </p:blipFill>
        <p:spPr>
          <a:xfrm>
            <a:off x="6276999" y="2312653"/>
            <a:ext cx="783326" cy="259100"/>
          </a:xfrm>
          <a:prstGeom prst="rect">
            <a:avLst/>
          </a:prstGeom>
          <a:noFill/>
          <a:ln>
            <a:noFill/>
          </a:ln>
        </p:spPr>
      </p:pic>
      <p:pic>
        <p:nvPicPr>
          <p:cNvPr id="199" name="Google Shape;199;p25"/>
          <p:cNvPicPr preferRelativeResize="0"/>
          <p:nvPr/>
        </p:nvPicPr>
        <p:blipFill>
          <a:blip r:embed="rId5">
            <a:alphaModFix/>
          </a:blip>
          <a:stretch>
            <a:fillRect/>
          </a:stretch>
        </p:blipFill>
        <p:spPr>
          <a:xfrm>
            <a:off x="3090001" y="1563101"/>
            <a:ext cx="500400" cy="500400"/>
          </a:xfrm>
          <a:prstGeom prst="rect">
            <a:avLst/>
          </a:prstGeom>
          <a:noFill/>
          <a:ln>
            <a:noFill/>
          </a:ln>
        </p:spPr>
      </p:pic>
      <p:pic>
        <p:nvPicPr>
          <p:cNvPr id="200" name="Google Shape;200;p25"/>
          <p:cNvPicPr preferRelativeResize="0"/>
          <p:nvPr/>
        </p:nvPicPr>
        <p:blipFill>
          <a:blip r:embed="rId6">
            <a:alphaModFix/>
          </a:blip>
          <a:stretch>
            <a:fillRect/>
          </a:stretch>
        </p:blipFill>
        <p:spPr>
          <a:xfrm>
            <a:off x="2660065" y="2160665"/>
            <a:ext cx="377100" cy="37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embeddings: a categorical feature represented as a continuous-valued feature. Typically, an embedding is a translation of a high-dimensional vector into a low-dimensional space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embedding space: the d-dimensional vector space that features from a higher-dimensional vector space are mapped to. Ideally, the embedding space contains a structure that yields meaningful mathematical results; for example, in an ideal embedding space, addition and subtraction of embeddings can solve word analogy tasks</a:t>
            </a:r>
            <a:endParaRPr sz="1800"/>
          </a:p>
        </p:txBody>
      </p:sp>
      <p:sp>
        <p:nvSpPr>
          <p:cNvPr id="206" name="Google Shape;206;p26"/>
          <p:cNvSpPr txBox="1"/>
          <p:nvPr/>
        </p:nvSpPr>
        <p:spPr>
          <a:xfrm>
            <a:off x="490250" y="47512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Source: Google Developer’s Machine Learning Glossary (https://developers.google.com/machine-learning/glossary/#embeddings)</a:t>
            </a:r>
            <a:endParaRPr sz="1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265500" y="755150"/>
            <a:ext cx="4045200" cy="196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train embeddings?</a:t>
            </a:r>
            <a:endParaRPr/>
          </a:p>
        </p:txBody>
      </p:sp>
      <p:sp>
        <p:nvSpPr>
          <p:cNvPr id="212" name="Google Shape;212;p2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Word2Vec, GloVe and Recommender Systems</a:t>
            </a:r>
            <a:endParaRPr/>
          </a:p>
        </p:txBody>
      </p:sp>
      <p:sp>
        <p:nvSpPr>
          <p:cNvPr id="213" name="Google Shape;213;p27"/>
          <p:cNvSpPr/>
          <p:nvPr/>
        </p:nvSpPr>
        <p:spPr>
          <a:xfrm>
            <a:off x="4858550" y="4317125"/>
            <a:ext cx="990300" cy="413100"/>
          </a:xfrm>
          <a:prstGeom prst="rect">
            <a:avLst/>
          </a:prstGeom>
          <a:solidFill>
            <a:schemeClr val="dk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a:t>
            </a:r>
            <a:endParaRPr/>
          </a:p>
          <a:p>
            <a:pPr indent="0" lvl="0" marL="0" rtl="0" algn="l">
              <a:spcBef>
                <a:spcPts val="0"/>
              </a:spcBef>
              <a:spcAft>
                <a:spcPts val="0"/>
              </a:spcAft>
              <a:buNone/>
            </a:pPr>
            <a:r>
              <a:t/>
            </a:r>
            <a:endParaRPr/>
          </a:p>
        </p:txBody>
      </p:sp>
      <p:pic>
        <p:nvPicPr>
          <p:cNvPr id="219" name="Google Shape;219;p28"/>
          <p:cNvPicPr preferRelativeResize="0"/>
          <p:nvPr/>
        </p:nvPicPr>
        <p:blipFill>
          <a:blip r:embed="rId3">
            <a:alphaModFix/>
          </a:blip>
          <a:stretch>
            <a:fillRect/>
          </a:stretch>
        </p:blipFill>
        <p:spPr>
          <a:xfrm>
            <a:off x="1892613" y="1017800"/>
            <a:ext cx="5358772" cy="3820900"/>
          </a:xfrm>
          <a:prstGeom prst="rect">
            <a:avLst/>
          </a:prstGeom>
          <a:noFill/>
          <a:ln>
            <a:noFill/>
          </a:ln>
        </p:spPr>
      </p:pic>
      <p:sp>
        <p:nvSpPr>
          <p:cNvPr id="220" name="Google Shape;220;p28"/>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Source: </a:t>
            </a:r>
            <a:r>
              <a:rPr lang="en" sz="1000">
                <a:solidFill>
                  <a:srgbClr val="FFFFFF"/>
                </a:solidFill>
                <a:latin typeface="Roboto"/>
                <a:ea typeface="Roboto"/>
                <a:cs typeface="Roboto"/>
                <a:sym typeface="Roboto"/>
              </a:rPr>
              <a:t>Mikolov et. al., 2013. Efficient estimation of word representations in vector space </a:t>
            </a:r>
            <a:r>
              <a:rPr lang="en" sz="1000">
                <a:solidFill>
                  <a:srgbClr val="FFFFFF"/>
                </a:solidFill>
                <a:latin typeface="Roboto"/>
                <a:ea typeface="Roboto"/>
                <a:cs typeface="Roboto"/>
                <a:sym typeface="Roboto"/>
              </a:rPr>
              <a:t>(</a:t>
            </a:r>
            <a:r>
              <a:rPr lang="en" sz="1000">
                <a:solidFill>
                  <a:srgbClr val="FFFFFF"/>
                </a:solidFill>
                <a:latin typeface="Roboto"/>
                <a:ea typeface="Roboto"/>
                <a:cs typeface="Roboto"/>
                <a:sym typeface="Roboto"/>
              </a:rPr>
              <a:t>https://arxiv.org/pdf/1301.3781.pdf</a:t>
            </a:r>
            <a:r>
              <a:rPr lang="en" sz="1000">
                <a:solidFill>
                  <a:srgbClr val="FFFFFF"/>
                </a:solidFill>
                <a:latin typeface="Roboto"/>
                <a:ea typeface="Roboto"/>
                <a:cs typeface="Roboto"/>
                <a:sym typeface="Roboto"/>
              </a:rPr>
              <a:t>)</a:t>
            </a:r>
            <a:endParaRPr sz="10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GloVe</a:t>
            </a:r>
            <a:endParaRPr/>
          </a:p>
          <a:p>
            <a:pPr indent="0" lvl="0" marL="0" rtl="0" algn="l">
              <a:spcBef>
                <a:spcPts val="0"/>
              </a:spcBef>
              <a:spcAft>
                <a:spcPts val="0"/>
              </a:spcAft>
              <a:buNone/>
            </a:pPr>
            <a:r>
              <a:t/>
            </a:r>
            <a:endParaRPr/>
          </a:p>
        </p:txBody>
      </p:sp>
      <p:sp>
        <p:nvSpPr>
          <p:cNvPr id="226" name="Google Shape;226;p29"/>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Source: http://building-babylon.net/2015/07/29/glove-global-vectors-for-word-representations/</a:t>
            </a:r>
            <a:endParaRPr sz="1000">
              <a:solidFill>
                <a:srgbClr val="FFFFFF"/>
              </a:solidFill>
              <a:latin typeface="Roboto"/>
              <a:ea typeface="Roboto"/>
              <a:cs typeface="Roboto"/>
              <a:sym typeface="Roboto"/>
            </a:endParaRPr>
          </a:p>
        </p:txBody>
      </p:sp>
      <p:pic>
        <p:nvPicPr>
          <p:cNvPr id="227" name="Google Shape;227;p29"/>
          <p:cNvPicPr preferRelativeResize="0"/>
          <p:nvPr/>
        </p:nvPicPr>
        <p:blipFill>
          <a:blip r:embed="rId3">
            <a:alphaModFix/>
          </a:blip>
          <a:stretch>
            <a:fillRect/>
          </a:stretch>
        </p:blipFill>
        <p:spPr>
          <a:xfrm>
            <a:off x="744075" y="1017800"/>
            <a:ext cx="7655860" cy="3504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Recommender System</a:t>
            </a:r>
            <a:endParaRPr/>
          </a:p>
          <a:p>
            <a:pPr indent="0" lvl="0" marL="0" rtl="0" algn="l">
              <a:spcBef>
                <a:spcPts val="0"/>
              </a:spcBef>
              <a:spcAft>
                <a:spcPts val="0"/>
              </a:spcAft>
              <a:buNone/>
            </a:pPr>
            <a:r>
              <a:t/>
            </a:r>
            <a:endParaRPr/>
          </a:p>
        </p:txBody>
      </p:sp>
      <p:sp>
        <p:nvSpPr>
          <p:cNvPr id="233" name="Google Shape;233;p30"/>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Source: </a:t>
            </a:r>
            <a:r>
              <a:rPr lang="en" sz="1000" u="sng">
                <a:solidFill>
                  <a:schemeClr val="hlink"/>
                </a:solidFill>
                <a:latin typeface="Roboto"/>
                <a:ea typeface="Roboto"/>
                <a:cs typeface="Roboto"/>
                <a:sym typeface="Roboto"/>
                <a:hlinkClick r:id="rId3"/>
              </a:rPr>
              <a:t>https://developers.google.com/machine-learning/crash-course/embeddings/obtaining-embeddings</a:t>
            </a:r>
            <a:r>
              <a:rPr lang="en" sz="1000">
                <a:solidFill>
                  <a:srgbClr val="FFFFFF"/>
                </a:solidFill>
                <a:latin typeface="Roboto"/>
                <a:ea typeface="Roboto"/>
                <a:cs typeface="Roboto"/>
                <a:sym typeface="Roboto"/>
              </a:rPr>
              <a:t> (modified)</a:t>
            </a:r>
            <a:endParaRPr sz="1000">
              <a:solidFill>
                <a:srgbClr val="FFFFFF"/>
              </a:solidFill>
              <a:latin typeface="Roboto"/>
              <a:ea typeface="Roboto"/>
              <a:cs typeface="Roboto"/>
              <a:sym typeface="Roboto"/>
            </a:endParaRPr>
          </a:p>
        </p:txBody>
      </p:sp>
      <p:pic>
        <p:nvPicPr>
          <p:cNvPr id="234" name="Google Shape;234;p30"/>
          <p:cNvPicPr preferRelativeResize="0"/>
          <p:nvPr/>
        </p:nvPicPr>
        <p:blipFill>
          <a:blip r:embed="rId4">
            <a:alphaModFix/>
          </a:blip>
          <a:stretch>
            <a:fillRect/>
          </a:stretch>
        </p:blipFill>
        <p:spPr>
          <a:xfrm>
            <a:off x="862263" y="1017800"/>
            <a:ext cx="7419469" cy="350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265500" y="755150"/>
            <a:ext cx="4045200" cy="196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all the fuss</a:t>
            </a:r>
            <a:r>
              <a:rPr lang="en"/>
              <a:t>?</a:t>
            </a:r>
            <a:endParaRPr/>
          </a:p>
        </p:txBody>
      </p:sp>
      <p:sp>
        <p:nvSpPr>
          <p:cNvPr id="240" name="Google Shape;240;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1"/>
          <p:cNvSpPr/>
          <p:nvPr/>
        </p:nvSpPr>
        <p:spPr>
          <a:xfrm>
            <a:off x="4858550" y="4317125"/>
            <a:ext cx="990300" cy="413100"/>
          </a:xfrm>
          <a:prstGeom prst="rect">
            <a:avLst/>
          </a:prstGeom>
          <a:solidFill>
            <a:schemeClr val="dk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Dimensionality Reduction</a:t>
            </a:r>
            <a:endParaRPr/>
          </a:p>
        </p:txBody>
      </p:sp>
      <p:sp>
        <p:nvSpPr>
          <p:cNvPr id="93" name="Google Shape;93;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Sentiment Analysis</a:t>
            </a:r>
            <a:endParaRPr/>
          </a:p>
        </p:txBody>
      </p:sp>
      <p:sp>
        <p:nvSpPr>
          <p:cNvPr id="94" name="Google Shape;94;p14"/>
          <p:cNvSpPr/>
          <p:nvPr/>
        </p:nvSpPr>
        <p:spPr>
          <a:xfrm>
            <a:off x="4858550" y="4317125"/>
            <a:ext cx="990300" cy="413100"/>
          </a:xfrm>
          <a:prstGeom prst="rect">
            <a:avLst/>
          </a:prstGeom>
          <a:solidFill>
            <a:schemeClr val="dk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to use embeddings?</a:t>
            </a:r>
            <a:endParaRPr/>
          </a:p>
          <a:p>
            <a:pPr indent="0" lvl="0" marL="0" rtl="0" algn="l">
              <a:spcBef>
                <a:spcPts val="0"/>
              </a:spcBef>
              <a:spcAft>
                <a:spcPts val="0"/>
              </a:spcAft>
              <a:buNone/>
            </a:pPr>
            <a:r>
              <a:t/>
            </a:r>
            <a:endParaRPr/>
          </a:p>
        </p:txBody>
      </p:sp>
      <p:sp>
        <p:nvSpPr>
          <p:cNvPr id="247" name="Google Shape;247;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find similar items</a:t>
            </a:r>
            <a:endParaRPr/>
          </a:p>
          <a:p>
            <a:pPr indent="-342900" lvl="0" marL="457200" rtl="0" algn="l">
              <a:spcBef>
                <a:spcPts val="0"/>
              </a:spcBef>
              <a:spcAft>
                <a:spcPts val="0"/>
              </a:spcAft>
              <a:buSzPts val="1800"/>
              <a:buChar char="●"/>
            </a:pPr>
            <a:r>
              <a:rPr lang="en"/>
              <a:t>To calculate relationships between items</a:t>
            </a:r>
            <a:endParaRPr/>
          </a:p>
          <a:p>
            <a:pPr indent="-342900" lvl="0" marL="457200" rtl="0" algn="l">
              <a:spcBef>
                <a:spcPts val="0"/>
              </a:spcBef>
              <a:spcAft>
                <a:spcPts val="0"/>
              </a:spcAft>
              <a:buSzPts val="1800"/>
              <a:buChar char="●"/>
            </a:pPr>
            <a:r>
              <a:rPr lang="en"/>
              <a:t>For transfer learning</a:t>
            </a:r>
            <a:endParaRPr/>
          </a:p>
        </p:txBody>
      </p:sp>
      <p:pic>
        <p:nvPicPr>
          <p:cNvPr id="248" name="Google Shape;248;p32"/>
          <p:cNvPicPr preferRelativeResize="0"/>
          <p:nvPr/>
        </p:nvPicPr>
        <p:blipFill>
          <a:blip r:embed="rId3">
            <a:alphaModFix/>
          </a:blip>
          <a:stretch>
            <a:fillRect/>
          </a:stretch>
        </p:blipFill>
        <p:spPr>
          <a:xfrm>
            <a:off x="0" y="2989465"/>
            <a:ext cx="9144000" cy="1150620"/>
          </a:xfrm>
          <a:prstGeom prst="rect">
            <a:avLst/>
          </a:prstGeom>
          <a:noFill/>
          <a:ln>
            <a:noFill/>
          </a:ln>
        </p:spPr>
      </p:pic>
      <p:sp>
        <p:nvSpPr>
          <p:cNvPr id="249" name="Google Shape;249;p32"/>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Source: </a:t>
            </a:r>
            <a:r>
              <a:rPr lang="en" sz="1000" u="sng">
                <a:solidFill>
                  <a:schemeClr val="hlink"/>
                </a:solidFill>
                <a:latin typeface="Roboto"/>
                <a:ea typeface="Roboto"/>
                <a:cs typeface="Roboto"/>
                <a:sym typeface="Roboto"/>
                <a:hlinkClick r:id="rId4"/>
              </a:rPr>
              <a:t>https://towardsdatascience.com/collaborative-embeddings-for-lipstick-recommendations-98eccfa816bd</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265500" y="755150"/>
            <a:ext cx="4045200" cy="196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Tensorflow</a:t>
            </a:r>
            <a:endParaRPr/>
          </a:p>
        </p:txBody>
      </p:sp>
      <p:sp>
        <p:nvSpPr>
          <p:cNvPr id="255" name="Google Shape;255;p3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embedding_column example</a:t>
            </a:r>
            <a:endParaRPr/>
          </a:p>
        </p:txBody>
      </p:sp>
      <p:sp>
        <p:nvSpPr>
          <p:cNvPr id="256" name="Google Shape;256;p33"/>
          <p:cNvSpPr/>
          <p:nvPr/>
        </p:nvSpPr>
        <p:spPr>
          <a:xfrm>
            <a:off x="4858550" y="4317125"/>
            <a:ext cx="990300" cy="413100"/>
          </a:xfrm>
          <a:prstGeom prst="rect">
            <a:avLst/>
          </a:prstGeom>
          <a:solidFill>
            <a:schemeClr val="dk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tf.feature_column.embedding_column</a:t>
            </a:r>
            <a:endParaRPr/>
          </a:p>
          <a:p>
            <a:pPr indent="0" lvl="0" marL="0" rtl="0" algn="l">
              <a:spcBef>
                <a:spcPts val="0"/>
              </a:spcBef>
              <a:spcAft>
                <a:spcPts val="0"/>
              </a:spcAft>
              <a:buNone/>
            </a:pPr>
            <a:r>
              <a:t/>
            </a:r>
            <a:endParaRPr/>
          </a:p>
        </p:txBody>
      </p:sp>
      <p:sp>
        <p:nvSpPr>
          <p:cNvPr id="262" name="Google Shape;262;p34"/>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Source: h</a:t>
            </a:r>
            <a:r>
              <a:rPr lang="en" sz="1000">
                <a:solidFill>
                  <a:srgbClr val="FFFFFF"/>
                </a:solidFill>
                <a:latin typeface="Roboto"/>
                <a:ea typeface="Roboto"/>
                <a:cs typeface="Roboto"/>
                <a:sym typeface="Roboto"/>
              </a:rPr>
              <a:t>ttps://colab.research.google.com/notebooks/mlcc/intro_to_sparse_data_and_embeddings.ipynb </a:t>
            </a:r>
            <a:r>
              <a:rPr lang="en" sz="1000">
                <a:solidFill>
                  <a:srgbClr val="FFFFFF"/>
                </a:solidFill>
                <a:latin typeface="Roboto"/>
                <a:ea typeface="Roboto"/>
                <a:cs typeface="Roboto"/>
                <a:sym typeface="Roboto"/>
              </a:rPr>
              <a:t>(modified)</a:t>
            </a:r>
            <a:endParaRPr sz="1000">
              <a:solidFill>
                <a:srgbClr val="FFFFFF"/>
              </a:solidFill>
              <a:latin typeface="Roboto"/>
              <a:ea typeface="Roboto"/>
              <a:cs typeface="Roboto"/>
              <a:sym typeface="Roboto"/>
            </a:endParaRPr>
          </a:p>
        </p:txBody>
      </p:sp>
      <p:pic>
        <p:nvPicPr>
          <p:cNvPr id="263" name="Google Shape;263;p34"/>
          <p:cNvPicPr preferRelativeResize="0"/>
          <p:nvPr/>
        </p:nvPicPr>
        <p:blipFill>
          <a:blip r:embed="rId3">
            <a:alphaModFix/>
          </a:blip>
          <a:stretch>
            <a:fillRect/>
          </a:stretch>
        </p:blipFill>
        <p:spPr>
          <a:xfrm>
            <a:off x="947738" y="1155950"/>
            <a:ext cx="7248525" cy="1514475"/>
          </a:xfrm>
          <a:prstGeom prst="rect">
            <a:avLst/>
          </a:prstGeom>
          <a:noFill/>
          <a:ln>
            <a:noFill/>
          </a:ln>
        </p:spPr>
      </p:pic>
      <p:pic>
        <p:nvPicPr>
          <p:cNvPr id="264" name="Google Shape;264;p34"/>
          <p:cNvPicPr preferRelativeResize="0"/>
          <p:nvPr/>
        </p:nvPicPr>
        <p:blipFill>
          <a:blip r:embed="rId4">
            <a:alphaModFix/>
          </a:blip>
          <a:stretch>
            <a:fillRect/>
          </a:stretch>
        </p:blipFill>
        <p:spPr>
          <a:xfrm>
            <a:off x="947750" y="2879800"/>
            <a:ext cx="7915275" cy="108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270" name="Google Shape;270;p35"/>
          <p:cNvSpPr txBox="1"/>
          <p:nvPr>
            <p:ph idx="1" type="body"/>
          </p:nvPr>
        </p:nvSpPr>
        <p:spPr>
          <a:xfrm>
            <a:off x="311700" y="1229975"/>
            <a:ext cx="39999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Check job openings @ Alior Bank [PL]: </a:t>
            </a:r>
            <a:r>
              <a:rPr lang="en" u="sng">
                <a:solidFill>
                  <a:schemeClr val="hlink"/>
                </a:solidFill>
                <a:hlinkClick r:id="rId3"/>
              </a:rPr>
              <a:t>https://tinyurl.com/alior-it</a:t>
            </a:r>
            <a:r>
              <a:rPr lang="en"/>
              <a:t> </a:t>
            </a:r>
            <a:br>
              <a:rPr lang="en"/>
            </a:br>
            <a:r>
              <a:rPr lang="en"/>
              <a:t>Apply to our </a:t>
            </a:r>
            <a:r>
              <a:rPr lang="en"/>
              <a:t>acceleration program</a:t>
            </a:r>
            <a:r>
              <a:rPr lang="en"/>
              <a:t>: </a:t>
            </a:r>
            <a:r>
              <a:rPr lang="en" u="sng">
                <a:solidFill>
                  <a:schemeClr val="hlink"/>
                </a:solidFill>
                <a:hlinkClick r:id="rId4"/>
              </a:rPr>
              <a:t>https://www.accelerator.aliorbank.pl</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200"/>
          </a:p>
        </p:txBody>
      </p:sp>
      <p:sp>
        <p:nvSpPr>
          <p:cNvPr id="271" name="Google Shape;271;p35"/>
          <p:cNvSpPr txBox="1"/>
          <p:nvPr>
            <p:ph idx="2" type="body"/>
          </p:nvPr>
        </p:nvSpPr>
        <p:spPr>
          <a:xfrm>
            <a:off x="4832400" y="1229975"/>
            <a:ext cx="39999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Please fill in short feedback form: </a:t>
            </a:r>
            <a:r>
              <a:rPr lang="en" u="sng">
                <a:solidFill>
                  <a:schemeClr val="hlink"/>
                </a:solidFill>
                <a:hlinkClick r:id="rId5"/>
              </a:rPr>
              <a:t>https://tinyurl.com/pyconlt-embeddings</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Stay in touch:</a:t>
            </a:r>
            <a:br>
              <a:rPr lang="en"/>
            </a:br>
            <a:r>
              <a:rPr lang="en" u="sng">
                <a:solidFill>
                  <a:schemeClr val="hlink"/>
                </a:solidFill>
                <a:hlinkClick r:id="rId6"/>
              </a:rPr>
              <a:t>tomaszchabinka@gmail.com</a:t>
            </a:r>
            <a:br>
              <a:rPr lang="en"/>
            </a:br>
            <a:r>
              <a:rPr lang="en" u="sng">
                <a:solidFill>
                  <a:schemeClr val="hlink"/>
                </a:solidFill>
                <a:hlinkClick r:id="rId7"/>
              </a:rPr>
              <a:t>https://www.linkedin.com/in/tomaszchabinka/</a:t>
            </a:r>
            <a:r>
              <a:rPr lang="en"/>
              <a:t> </a:t>
            </a:r>
            <a:endParaRPr/>
          </a:p>
          <a:p>
            <a:pPr indent="0" lvl="0" marL="0" rtl="0" algn="l">
              <a:spcBef>
                <a:spcPts val="1600"/>
              </a:spcBef>
              <a:spcAft>
                <a:spcPts val="1600"/>
              </a:spcAft>
              <a:buNone/>
            </a:pPr>
            <a:r>
              <a:t/>
            </a:r>
            <a:endParaRPr/>
          </a:p>
        </p:txBody>
      </p:sp>
      <p:pic>
        <p:nvPicPr>
          <p:cNvPr id="272" name="Google Shape;272;p35"/>
          <p:cNvPicPr preferRelativeResize="0"/>
          <p:nvPr/>
        </p:nvPicPr>
        <p:blipFill>
          <a:blip r:embed="rId8">
            <a:alphaModFix/>
          </a:blip>
          <a:stretch>
            <a:fillRect/>
          </a:stretch>
        </p:blipFill>
        <p:spPr>
          <a:xfrm>
            <a:off x="5858889" y="1851424"/>
            <a:ext cx="1946925" cy="1946925"/>
          </a:xfrm>
          <a:prstGeom prst="rect">
            <a:avLst/>
          </a:prstGeom>
          <a:noFill/>
          <a:ln>
            <a:noFill/>
          </a:ln>
        </p:spPr>
      </p:pic>
      <p:pic>
        <p:nvPicPr>
          <p:cNvPr id="273" name="Google Shape;273;p35"/>
          <p:cNvPicPr preferRelativeResize="0"/>
          <p:nvPr/>
        </p:nvPicPr>
        <p:blipFill>
          <a:blip r:embed="rId9">
            <a:alphaModFix/>
          </a:blip>
          <a:stretch>
            <a:fillRect/>
          </a:stretch>
        </p:blipFill>
        <p:spPr>
          <a:xfrm>
            <a:off x="320040" y="2587800"/>
            <a:ext cx="3986785" cy="198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Bonus #1</a:t>
            </a:r>
            <a:endParaRPr/>
          </a:p>
        </p:txBody>
      </p:sp>
      <p:sp>
        <p:nvSpPr>
          <p:cNvPr id="279" name="Google Shape;279;p3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Gensim Word2Vec</a:t>
            </a:r>
            <a:endParaRPr/>
          </a:p>
        </p:txBody>
      </p:sp>
      <p:sp>
        <p:nvSpPr>
          <p:cNvPr id="280" name="Google Shape;280;p36"/>
          <p:cNvSpPr/>
          <p:nvPr/>
        </p:nvSpPr>
        <p:spPr>
          <a:xfrm>
            <a:off x="4858550" y="4317125"/>
            <a:ext cx="990300" cy="413100"/>
          </a:xfrm>
          <a:prstGeom prst="rect">
            <a:avLst/>
          </a:prstGeom>
          <a:solidFill>
            <a:schemeClr val="dk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Gensim Word2Vec</a:t>
            </a:r>
            <a:endParaRPr/>
          </a:p>
          <a:p>
            <a:pPr indent="0" lvl="0" marL="0" rtl="0" algn="l">
              <a:spcBef>
                <a:spcPts val="0"/>
              </a:spcBef>
              <a:spcAft>
                <a:spcPts val="0"/>
              </a:spcAft>
              <a:buNone/>
            </a:pPr>
            <a:r>
              <a:t/>
            </a:r>
            <a:endParaRPr/>
          </a:p>
        </p:txBody>
      </p:sp>
      <p:sp>
        <p:nvSpPr>
          <p:cNvPr id="286" name="Google Shape;286;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37"/>
          <p:cNvPicPr preferRelativeResize="0"/>
          <p:nvPr/>
        </p:nvPicPr>
        <p:blipFill>
          <a:blip r:embed="rId3">
            <a:alphaModFix/>
          </a:blip>
          <a:stretch>
            <a:fillRect/>
          </a:stretch>
        </p:blipFill>
        <p:spPr>
          <a:xfrm>
            <a:off x="142875" y="1152250"/>
            <a:ext cx="8858250" cy="1314450"/>
          </a:xfrm>
          <a:prstGeom prst="rect">
            <a:avLst/>
          </a:prstGeom>
          <a:noFill/>
          <a:ln>
            <a:noFill/>
          </a:ln>
        </p:spPr>
      </p:pic>
      <p:pic>
        <p:nvPicPr>
          <p:cNvPr id="288" name="Google Shape;288;p37"/>
          <p:cNvPicPr preferRelativeResize="0"/>
          <p:nvPr/>
        </p:nvPicPr>
        <p:blipFill>
          <a:blip r:embed="rId4">
            <a:alphaModFix/>
          </a:blip>
          <a:stretch>
            <a:fillRect/>
          </a:stretch>
        </p:blipFill>
        <p:spPr>
          <a:xfrm>
            <a:off x="174737" y="2515525"/>
            <a:ext cx="8794524" cy="830450"/>
          </a:xfrm>
          <a:prstGeom prst="rect">
            <a:avLst/>
          </a:prstGeom>
          <a:noFill/>
          <a:ln>
            <a:noFill/>
          </a:ln>
        </p:spPr>
      </p:pic>
      <p:pic>
        <p:nvPicPr>
          <p:cNvPr id="289" name="Google Shape;289;p37"/>
          <p:cNvPicPr preferRelativeResize="0"/>
          <p:nvPr/>
        </p:nvPicPr>
        <p:blipFill>
          <a:blip r:embed="rId5">
            <a:alphaModFix/>
          </a:blip>
          <a:stretch>
            <a:fillRect/>
          </a:stretch>
        </p:blipFill>
        <p:spPr>
          <a:xfrm>
            <a:off x="174713" y="3468875"/>
            <a:ext cx="6134100" cy="952500"/>
          </a:xfrm>
          <a:prstGeom prst="rect">
            <a:avLst/>
          </a:prstGeom>
          <a:noFill/>
          <a:ln>
            <a:noFill/>
          </a:ln>
        </p:spPr>
      </p:pic>
      <p:sp>
        <p:nvSpPr>
          <p:cNvPr id="290" name="Google Shape;290;p37"/>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Sources: </a:t>
            </a:r>
            <a:r>
              <a:rPr lang="en" sz="1000" u="sng">
                <a:solidFill>
                  <a:schemeClr val="hlink"/>
                </a:solidFill>
                <a:latin typeface="Roboto"/>
                <a:ea typeface="Roboto"/>
                <a:cs typeface="Roboto"/>
                <a:sym typeface="Roboto"/>
                <a:hlinkClick r:id="rId6"/>
              </a:rPr>
              <a:t>https://radimrehurek.com/gensim/models/word2vec.html</a:t>
            </a:r>
            <a:r>
              <a:rPr lang="en" sz="1000">
                <a:solidFill>
                  <a:srgbClr val="FFFFFF"/>
                </a:solidFill>
                <a:latin typeface="Roboto"/>
                <a:ea typeface="Roboto"/>
                <a:cs typeface="Roboto"/>
                <a:sym typeface="Roboto"/>
              </a:rPr>
              <a:t> </a:t>
            </a:r>
            <a:r>
              <a:rPr lang="en" sz="1000" u="sng">
                <a:solidFill>
                  <a:schemeClr val="hlink"/>
                </a:solidFill>
                <a:latin typeface="Roboto"/>
                <a:ea typeface="Roboto"/>
                <a:cs typeface="Roboto"/>
                <a:sym typeface="Roboto"/>
                <a:hlinkClick r:id="rId7"/>
              </a:rPr>
              <a:t>https://rare-technologies.com/word2vec-tutorial/</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Bonus #2</a:t>
            </a:r>
            <a:endParaRPr/>
          </a:p>
        </p:txBody>
      </p:sp>
      <p:sp>
        <p:nvSpPr>
          <p:cNvPr id="296" name="Google Shape;296;p3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Bias in Word Embeddings</a:t>
            </a:r>
            <a:endParaRPr/>
          </a:p>
        </p:txBody>
      </p:sp>
      <p:sp>
        <p:nvSpPr>
          <p:cNvPr id="297" name="Google Shape;297;p38"/>
          <p:cNvSpPr/>
          <p:nvPr/>
        </p:nvSpPr>
        <p:spPr>
          <a:xfrm>
            <a:off x="4858550" y="4317125"/>
            <a:ext cx="990300" cy="413100"/>
          </a:xfrm>
          <a:prstGeom prst="rect">
            <a:avLst/>
          </a:prstGeom>
          <a:solidFill>
            <a:schemeClr val="dk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in Word Embeddings</a:t>
            </a:r>
            <a:endParaRPr/>
          </a:p>
          <a:p>
            <a:pPr indent="0" lvl="0" marL="0" rtl="0" algn="l">
              <a:spcBef>
                <a:spcPts val="0"/>
              </a:spcBef>
              <a:spcAft>
                <a:spcPts val="0"/>
              </a:spcAft>
              <a:buNone/>
            </a:pPr>
            <a:r>
              <a:t/>
            </a:r>
            <a:endParaRPr/>
          </a:p>
        </p:txBody>
      </p:sp>
      <p:sp>
        <p:nvSpPr>
          <p:cNvPr id="303" name="Google Shape;303;p39"/>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Source: Bolukbasi et. al., 2016. Man is to computer programmer as woman is to homemaker? Debiasing word embeddings </a:t>
            </a:r>
            <a:r>
              <a:rPr lang="en" sz="900" u="sng">
                <a:solidFill>
                  <a:schemeClr val="hlink"/>
                </a:solidFill>
                <a:latin typeface="Roboto"/>
                <a:ea typeface="Roboto"/>
                <a:cs typeface="Roboto"/>
                <a:sym typeface="Roboto"/>
                <a:hlinkClick r:id="rId3"/>
              </a:rPr>
              <a:t>https://arxiv.org/abs/1607.06520</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pic>
        <p:nvPicPr>
          <p:cNvPr id="304" name="Google Shape;304;p39"/>
          <p:cNvPicPr preferRelativeResize="0"/>
          <p:nvPr/>
        </p:nvPicPr>
        <p:blipFill>
          <a:blip r:embed="rId4">
            <a:alphaModFix/>
          </a:blip>
          <a:stretch>
            <a:fillRect/>
          </a:stretch>
        </p:blipFill>
        <p:spPr>
          <a:xfrm>
            <a:off x="3215150" y="1017800"/>
            <a:ext cx="2362200" cy="447675"/>
          </a:xfrm>
          <a:prstGeom prst="rect">
            <a:avLst/>
          </a:prstGeom>
          <a:noFill/>
          <a:ln>
            <a:noFill/>
          </a:ln>
        </p:spPr>
      </p:pic>
      <p:pic>
        <p:nvPicPr>
          <p:cNvPr id="305" name="Google Shape;305;p39"/>
          <p:cNvPicPr preferRelativeResize="0"/>
          <p:nvPr/>
        </p:nvPicPr>
        <p:blipFill>
          <a:blip r:embed="rId5">
            <a:alphaModFix/>
          </a:blip>
          <a:stretch>
            <a:fillRect/>
          </a:stretch>
        </p:blipFill>
        <p:spPr>
          <a:xfrm>
            <a:off x="2438863" y="1560875"/>
            <a:ext cx="3914775" cy="342900"/>
          </a:xfrm>
          <a:prstGeom prst="rect">
            <a:avLst/>
          </a:prstGeom>
          <a:noFill/>
          <a:ln>
            <a:noFill/>
          </a:ln>
        </p:spPr>
      </p:pic>
      <p:pic>
        <p:nvPicPr>
          <p:cNvPr id="306" name="Google Shape;306;p39"/>
          <p:cNvPicPr preferRelativeResize="0"/>
          <p:nvPr/>
        </p:nvPicPr>
        <p:blipFill>
          <a:blip r:embed="rId6">
            <a:alphaModFix/>
          </a:blip>
          <a:stretch>
            <a:fillRect/>
          </a:stretch>
        </p:blipFill>
        <p:spPr>
          <a:xfrm>
            <a:off x="1151325" y="1999175"/>
            <a:ext cx="6841361" cy="2618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in Word Embeddings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2" name="Google Shape;312;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latin typeface="Arial"/>
                <a:ea typeface="Arial"/>
                <a:cs typeface="Arial"/>
                <a:sym typeface="Arial"/>
              </a:rPr>
              <a:t>Goals when debiasing:</a:t>
            </a:r>
            <a:endParaRPr sz="1250">
              <a:solidFill>
                <a:srgbClr val="000000"/>
              </a:solidFill>
              <a:latin typeface="Arial"/>
              <a:ea typeface="Arial"/>
              <a:cs typeface="Arial"/>
              <a:sym typeface="Arial"/>
            </a:endParaRPr>
          </a:p>
          <a:p>
            <a:pPr indent="-307975" lvl="0" marL="457200" rtl="0" algn="l">
              <a:spcBef>
                <a:spcPts val="160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Reduce bias:</a:t>
            </a:r>
            <a:endParaRPr sz="1250">
              <a:solidFill>
                <a:srgbClr val="000000"/>
              </a:solidFill>
              <a:latin typeface="Arial"/>
              <a:ea typeface="Arial"/>
              <a:cs typeface="Arial"/>
              <a:sym typeface="Arial"/>
            </a:endParaRPr>
          </a:p>
          <a:p>
            <a:pPr indent="-307975" lvl="1" marL="914400" rtl="0" algn="l">
              <a:spcBef>
                <a:spcPts val="0"/>
              </a:spcBef>
              <a:spcAft>
                <a:spcPts val="0"/>
              </a:spcAft>
              <a:buClr>
                <a:srgbClr val="000000"/>
              </a:buClr>
              <a:buSzPts val="1250"/>
              <a:buFont typeface="Arial"/>
              <a:buAutoNum type="alphaLcPeriod"/>
            </a:pPr>
            <a:r>
              <a:rPr lang="en" sz="1250">
                <a:solidFill>
                  <a:srgbClr val="000000"/>
                </a:solidFill>
                <a:latin typeface="Arial"/>
                <a:ea typeface="Arial"/>
                <a:cs typeface="Arial"/>
                <a:sym typeface="Arial"/>
              </a:rPr>
              <a:t>Ensure that gender neutral words such as nurse are equidistant between gender pairs such as he and she.</a:t>
            </a:r>
            <a:endParaRPr sz="1250">
              <a:solidFill>
                <a:srgbClr val="000000"/>
              </a:solidFill>
              <a:latin typeface="Arial"/>
              <a:ea typeface="Arial"/>
              <a:cs typeface="Arial"/>
              <a:sym typeface="Arial"/>
            </a:endParaRPr>
          </a:p>
          <a:p>
            <a:pPr indent="-307975" lvl="1" marL="914400" rtl="0" algn="l">
              <a:spcBef>
                <a:spcPts val="0"/>
              </a:spcBef>
              <a:spcAft>
                <a:spcPts val="0"/>
              </a:spcAft>
              <a:buClr>
                <a:srgbClr val="000000"/>
              </a:buClr>
              <a:buSzPts val="1250"/>
              <a:buFont typeface="Arial"/>
              <a:buAutoNum type="alphaLcPeriod"/>
            </a:pPr>
            <a:r>
              <a:rPr lang="en" sz="1250">
                <a:solidFill>
                  <a:srgbClr val="000000"/>
                </a:solidFill>
                <a:latin typeface="Arial"/>
                <a:ea typeface="Arial"/>
                <a:cs typeface="Arial"/>
                <a:sym typeface="Arial"/>
              </a:rPr>
              <a:t>Reduce gender associations that pervade the embedding even among gender neutral words.</a:t>
            </a:r>
            <a:endParaRPr sz="1250">
              <a:solidFill>
                <a:srgbClr val="000000"/>
              </a:solidFill>
              <a:latin typeface="Arial"/>
              <a:ea typeface="Arial"/>
              <a:cs typeface="Arial"/>
              <a:sym typeface="Arial"/>
            </a:endParaRPr>
          </a:p>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Maintain embedding utility:</a:t>
            </a:r>
            <a:endParaRPr sz="1250">
              <a:solidFill>
                <a:srgbClr val="000000"/>
              </a:solidFill>
              <a:latin typeface="Arial"/>
              <a:ea typeface="Arial"/>
              <a:cs typeface="Arial"/>
              <a:sym typeface="Arial"/>
            </a:endParaRPr>
          </a:p>
          <a:p>
            <a:pPr indent="-307975" lvl="1" marL="914400" rtl="0" algn="l">
              <a:spcBef>
                <a:spcPts val="0"/>
              </a:spcBef>
              <a:spcAft>
                <a:spcPts val="0"/>
              </a:spcAft>
              <a:buClr>
                <a:srgbClr val="000000"/>
              </a:buClr>
              <a:buSzPts val="1250"/>
              <a:buFont typeface="Arial"/>
              <a:buAutoNum type="alphaLcPeriod"/>
            </a:pPr>
            <a:r>
              <a:rPr lang="en" sz="1250">
                <a:solidFill>
                  <a:srgbClr val="000000"/>
                </a:solidFill>
                <a:latin typeface="Arial"/>
                <a:ea typeface="Arial"/>
                <a:cs typeface="Arial"/>
                <a:sym typeface="Arial"/>
              </a:rPr>
              <a:t>Maintain meaningful non-gender-related associations between gender neutral words, including associations within stereotypical categories of words such as fashion-related words or words associated with football.</a:t>
            </a:r>
            <a:endParaRPr sz="1250">
              <a:solidFill>
                <a:srgbClr val="000000"/>
              </a:solidFill>
              <a:latin typeface="Arial"/>
              <a:ea typeface="Arial"/>
              <a:cs typeface="Arial"/>
              <a:sym typeface="Arial"/>
            </a:endParaRPr>
          </a:p>
          <a:p>
            <a:pPr indent="-307975" lvl="1" marL="914400" rtl="0" algn="l">
              <a:spcBef>
                <a:spcPts val="0"/>
              </a:spcBef>
              <a:spcAft>
                <a:spcPts val="0"/>
              </a:spcAft>
              <a:buClr>
                <a:srgbClr val="000000"/>
              </a:buClr>
              <a:buSzPts val="1250"/>
              <a:buFont typeface="Arial"/>
              <a:buAutoNum type="alphaLcPeriod"/>
            </a:pPr>
            <a:r>
              <a:rPr lang="en" sz="1250">
                <a:solidFill>
                  <a:srgbClr val="000000"/>
                </a:solidFill>
                <a:latin typeface="Arial"/>
                <a:ea typeface="Arial"/>
                <a:cs typeface="Arial"/>
                <a:sym typeface="Arial"/>
              </a:rPr>
              <a:t>Correctly maintain definitional gender associations such as between man and father</a:t>
            </a:r>
            <a:endParaRPr/>
          </a:p>
        </p:txBody>
      </p:sp>
      <p:sp>
        <p:nvSpPr>
          <p:cNvPr id="313" name="Google Shape;313;p40"/>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Source: Bolukbasi et. al., 2016. Man is to computer programmer as woman is to homemaker? Debiasing word embeddings </a:t>
            </a:r>
            <a:r>
              <a:rPr lang="en" sz="900" u="sng">
                <a:solidFill>
                  <a:schemeClr val="hlink"/>
                </a:solidFill>
                <a:latin typeface="Roboto"/>
                <a:ea typeface="Roboto"/>
                <a:cs typeface="Roboto"/>
                <a:sym typeface="Roboto"/>
                <a:hlinkClick r:id="rId3"/>
              </a:rPr>
              <a:t>https://arxiv.org/abs/1607.06520</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in Word Embeddings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latin typeface="Arial"/>
                <a:ea typeface="Arial"/>
                <a:cs typeface="Arial"/>
                <a:sym typeface="Arial"/>
              </a:rPr>
              <a:t>Steps:</a:t>
            </a:r>
            <a:endParaRPr sz="1250">
              <a:solidFill>
                <a:srgbClr val="000000"/>
              </a:solidFill>
              <a:latin typeface="Arial"/>
              <a:ea typeface="Arial"/>
              <a:cs typeface="Arial"/>
              <a:sym typeface="Arial"/>
            </a:endParaRPr>
          </a:p>
          <a:p>
            <a:pPr indent="-307975" lvl="0" marL="457200" rtl="0" algn="l">
              <a:spcBef>
                <a:spcPts val="160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Identifying the gender subspace (gender direction)</a:t>
            </a:r>
            <a:endParaRPr sz="1250">
              <a:solidFill>
                <a:srgbClr val="000000"/>
              </a:solidFill>
              <a:latin typeface="Arial"/>
              <a:ea typeface="Arial"/>
              <a:cs typeface="Arial"/>
              <a:sym typeface="Arial"/>
            </a:endParaRPr>
          </a:p>
          <a:p>
            <a:pPr indent="-307975" lvl="0" marL="457200" marR="0" rtl="0" algn="l">
              <a:lnSpc>
                <a:spcPct val="115000"/>
              </a:lnSpc>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Neutralize - ensures that gender neutral words are zero in the gender subspace</a:t>
            </a:r>
            <a:endParaRPr sz="1250">
              <a:solidFill>
                <a:srgbClr val="000000"/>
              </a:solidFill>
              <a:latin typeface="Arial"/>
              <a:ea typeface="Arial"/>
              <a:cs typeface="Arial"/>
              <a:sym typeface="Arial"/>
            </a:endParaRPr>
          </a:p>
          <a:p>
            <a:pPr indent="-307975" lvl="0" marL="457200" marR="0" rtl="0" algn="l">
              <a:lnSpc>
                <a:spcPct val="115000"/>
              </a:lnSpc>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Equalize - perfectly equalizes sets of words outside the subspace and thereby enforces the property that any neutral word is equidistant to all words in each equality set. </a:t>
            </a:r>
            <a:endParaRPr sz="1250">
              <a:solidFill>
                <a:srgbClr val="000000"/>
              </a:solidFill>
              <a:latin typeface="Arial"/>
              <a:ea typeface="Arial"/>
              <a:cs typeface="Arial"/>
              <a:sym typeface="Arial"/>
            </a:endParaRPr>
          </a:p>
          <a:p>
            <a:pPr indent="0" lvl="0" marL="0" marR="0" rtl="0" algn="l">
              <a:lnSpc>
                <a:spcPct val="115000"/>
              </a:lnSpc>
              <a:spcBef>
                <a:spcPts val="1600"/>
              </a:spcBef>
              <a:spcAft>
                <a:spcPts val="0"/>
              </a:spcAft>
              <a:buNone/>
            </a:pPr>
            <a:r>
              <a:t/>
            </a:r>
            <a:endParaRPr sz="1250">
              <a:solidFill>
                <a:srgbClr val="000000"/>
              </a:solidFill>
              <a:latin typeface="Arial"/>
              <a:ea typeface="Arial"/>
              <a:cs typeface="Arial"/>
              <a:sym typeface="Arial"/>
            </a:endParaRPr>
          </a:p>
          <a:p>
            <a:pPr indent="0" lvl="0" marL="0" marR="0" rtl="0" algn="l">
              <a:lnSpc>
                <a:spcPct val="115000"/>
              </a:lnSpc>
              <a:spcBef>
                <a:spcPts val="1600"/>
              </a:spcBef>
              <a:spcAft>
                <a:spcPts val="1600"/>
              </a:spcAft>
              <a:buNone/>
            </a:pPr>
            <a:r>
              <a:rPr lang="en" sz="1250">
                <a:solidFill>
                  <a:srgbClr val="000000"/>
                </a:solidFill>
                <a:latin typeface="Arial"/>
                <a:ea typeface="Arial"/>
                <a:cs typeface="Arial"/>
                <a:sym typeface="Arial"/>
              </a:rPr>
              <a:t>For instance, if {grandmother,grandfather} and {guy,gal} were two equality sets, then after equalization babysit would be equidistant to grandmother and grandfather and also equidistant to gal and guy, but presumably closer to the grandparents and further from the gal and guy. This is suitable for applications where one does not want any such pair to display any bias with respect to neutral words.</a:t>
            </a:r>
            <a:endParaRPr sz="1250">
              <a:solidFill>
                <a:srgbClr val="000000"/>
              </a:solidFill>
              <a:latin typeface="Arial"/>
              <a:ea typeface="Arial"/>
              <a:cs typeface="Arial"/>
              <a:sym typeface="Arial"/>
            </a:endParaRPr>
          </a:p>
        </p:txBody>
      </p:sp>
      <p:sp>
        <p:nvSpPr>
          <p:cNvPr id="320" name="Google Shape;320;p41"/>
          <p:cNvSpPr txBox="1"/>
          <p:nvPr/>
        </p:nvSpPr>
        <p:spPr>
          <a:xfrm>
            <a:off x="109250" y="4827400"/>
            <a:ext cx="8574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Source: Bolukbasi et. al., 2016. Man is to computer programmer as woman is to homemaker? Debiasing word embeddings </a:t>
            </a:r>
            <a:r>
              <a:rPr lang="en" sz="900" u="sng">
                <a:solidFill>
                  <a:schemeClr val="hlink"/>
                </a:solidFill>
                <a:latin typeface="Roboto"/>
                <a:ea typeface="Roboto"/>
                <a:cs typeface="Roboto"/>
                <a:sym typeface="Roboto"/>
                <a:hlinkClick r:id="rId3"/>
              </a:rPr>
              <a:t>https://arxiv.org/abs/1607.06520</a:t>
            </a:r>
            <a:r>
              <a:rPr lang="en"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to asses sentiment of Harari’s “21 Lessons for the 21st Century” reviews:</a:t>
            </a:r>
            <a:endParaRPr/>
          </a:p>
          <a:p>
            <a:pPr indent="0" lvl="0" marL="0" rtl="0" algn="l">
              <a:spcBef>
                <a:spcPts val="1600"/>
              </a:spcBef>
              <a:spcAft>
                <a:spcPts val="0"/>
              </a:spcAft>
              <a:buNone/>
            </a:pPr>
            <a:r>
              <a:rPr lang="en"/>
              <a:t>“There's a few good chapters but this is not a great read and a long way from his better work” ⭐⭐</a:t>
            </a:r>
            <a:endParaRPr/>
          </a:p>
          <a:p>
            <a:pPr indent="0" lvl="0" marL="0" rtl="0" algn="l">
              <a:spcBef>
                <a:spcPts val="1600"/>
              </a:spcBef>
              <a:spcAft>
                <a:spcPts val="0"/>
              </a:spcAft>
              <a:buNone/>
            </a:pPr>
            <a:r>
              <a:rPr lang="en"/>
              <a:t>“Would make a good light hearted documentary with Alan Partridge” ⭐⭐⭐</a:t>
            </a:r>
            <a:endParaRPr/>
          </a:p>
          <a:p>
            <a:pPr indent="0" lvl="0" marL="0" rtl="0" algn="l">
              <a:spcBef>
                <a:spcPts val="1600"/>
              </a:spcBef>
              <a:spcAft>
                <a:spcPts val="1600"/>
              </a:spcAft>
              <a:buNone/>
            </a:pPr>
            <a:r>
              <a:rPr lang="en"/>
              <a:t>“I enjoyed the reading though, especially the sections where he is looking at today's issues, but the last chapter about meditation seemed to be rather bolted on and disconnected to the rest of the book” </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First Try</a:t>
            </a:r>
            <a:endParaRPr/>
          </a:p>
          <a:p>
            <a:pPr indent="0" lvl="0" marL="0" rtl="0" algn="l">
              <a:spcBef>
                <a:spcPts val="0"/>
              </a:spcBef>
              <a:spcAft>
                <a:spcPts val="0"/>
              </a:spcAft>
              <a:buNone/>
            </a:pPr>
            <a:r>
              <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bag-of-word representation for our sentences </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Number of features: 400K - 2.2M</a:t>
            </a:r>
            <a:br>
              <a:rPr lang="en"/>
            </a:br>
            <a:r>
              <a:rPr lang="en"/>
              <a:t>Other p</a:t>
            </a:r>
            <a:r>
              <a:rPr lang="en"/>
              <a:t>roblems: it’s lacking context, not all the words in training dataset</a:t>
            </a:r>
            <a:endParaRPr/>
          </a:p>
          <a:p>
            <a:pPr indent="0" lvl="0" marL="0" rtl="0" algn="l">
              <a:spcBef>
                <a:spcPts val="1600"/>
              </a:spcBef>
              <a:spcAft>
                <a:spcPts val="1600"/>
              </a:spcAft>
              <a:buNone/>
            </a:pPr>
            <a:r>
              <a:t/>
            </a:r>
            <a:endParaRPr/>
          </a:p>
        </p:txBody>
      </p:sp>
      <p:graphicFrame>
        <p:nvGraphicFramePr>
          <p:cNvPr id="107" name="Google Shape;107;p16"/>
          <p:cNvGraphicFramePr/>
          <p:nvPr/>
        </p:nvGraphicFramePr>
        <p:xfrm>
          <a:off x="1889300" y="2177450"/>
          <a:ext cx="3000000" cy="3000000"/>
        </p:xfrm>
        <a:graphic>
          <a:graphicData uri="http://schemas.openxmlformats.org/drawingml/2006/table">
            <a:tbl>
              <a:tblPr>
                <a:noFill/>
                <a:tableStyleId>{F9DC03DA-E96A-4D80-AA77-C407E7B2D905}</a:tableStyleId>
              </a:tblPr>
              <a:tblGrid>
                <a:gridCol w="490025"/>
                <a:gridCol w="639325"/>
                <a:gridCol w="382850"/>
                <a:gridCol w="531275"/>
                <a:gridCol w="668075"/>
                <a:gridCol w="1148000"/>
                <a:gridCol w="681175"/>
                <a:gridCol w="382850"/>
                <a:gridCol w="441825"/>
              </a:tblGrid>
              <a:tr h="381000">
                <a:tc>
                  <a:txBody>
                    <a:bodyPr>
                      <a:noAutofit/>
                    </a:bodyPr>
                    <a:lstStyle/>
                    <a:p>
                      <a:pPr indent="0" lvl="0" marL="0" rtl="0" algn="l">
                        <a:spcBef>
                          <a:spcPts val="0"/>
                        </a:spcBef>
                        <a:spcAft>
                          <a:spcPts val="0"/>
                        </a:spcAft>
                        <a:buNone/>
                      </a:pPr>
                      <a:r>
                        <a:rPr lang="en"/>
                        <a:t>few</a:t>
                      </a:r>
                      <a:endParaRPr/>
                    </a:p>
                  </a:txBody>
                  <a:tcPr marT="91425" marB="91425" marR="91425" marL="91425"/>
                </a:tc>
                <a:tc>
                  <a:txBody>
                    <a:bodyPr>
                      <a:noAutofit/>
                    </a:bodyPr>
                    <a:lstStyle/>
                    <a:p>
                      <a:pPr indent="0" lvl="0" marL="0" rtl="0" algn="l">
                        <a:spcBef>
                          <a:spcPts val="0"/>
                        </a:spcBef>
                        <a:spcAft>
                          <a:spcPts val="0"/>
                        </a:spcAft>
                        <a:buNone/>
                      </a:pPr>
                      <a:r>
                        <a:rPr lang="en"/>
                        <a:t>field</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goal</a:t>
                      </a:r>
                      <a:endParaRPr/>
                    </a:p>
                  </a:txBody>
                  <a:tcPr marT="91425" marB="91425" marR="91425" marL="91425"/>
                </a:tc>
                <a:tc>
                  <a:txBody>
                    <a:bodyPr>
                      <a:noAutofit/>
                    </a:bodyPr>
                    <a:lstStyle/>
                    <a:p>
                      <a:pPr indent="0" lvl="0" marL="0" rtl="0" algn="l">
                        <a:spcBef>
                          <a:spcPts val="0"/>
                        </a:spcBef>
                        <a:spcAft>
                          <a:spcPts val="0"/>
                        </a:spcAft>
                        <a:buNone/>
                      </a:pPr>
                      <a:r>
                        <a:rPr lang="en"/>
                        <a:t>good</a:t>
                      </a:r>
                      <a:endParaRPr/>
                    </a:p>
                  </a:txBody>
                  <a:tcPr marT="91425" marB="91425" marR="91425" marL="91425"/>
                </a:tc>
                <a:tc>
                  <a:txBody>
                    <a:bodyPr>
                      <a:noAutofit/>
                    </a:bodyPr>
                    <a:lstStyle/>
                    <a:p>
                      <a:pPr indent="0" lvl="0" marL="0" rtl="0" algn="l">
                        <a:spcBef>
                          <a:spcPts val="0"/>
                        </a:spcBef>
                        <a:spcAft>
                          <a:spcPts val="0"/>
                        </a:spcAft>
                        <a:buNone/>
                      </a:pPr>
                      <a:r>
                        <a:rPr lang="en"/>
                        <a:t>government</a:t>
                      </a:r>
                      <a:endParaRPr/>
                    </a:p>
                  </a:txBody>
                  <a:tcPr marT="91425" marB="91425" marR="91425" marL="91425"/>
                </a:tc>
                <a:tc>
                  <a:txBody>
                    <a:bodyPr>
                      <a:noAutofit/>
                    </a:bodyPr>
                    <a:lstStyle/>
                    <a:p>
                      <a:pPr indent="0" lvl="0" marL="0" rtl="0" algn="l">
                        <a:spcBef>
                          <a:spcPts val="0"/>
                        </a:spcBef>
                        <a:spcAft>
                          <a:spcPts val="0"/>
                        </a:spcAft>
                        <a:buNone/>
                      </a:pPr>
                      <a:r>
                        <a:rPr lang="en"/>
                        <a:t>great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not</a:t>
                      </a:r>
                      <a:endParaRPr/>
                    </a:p>
                  </a:txBody>
                  <a:tcPr marT="91425" marB="91425" marR="91425" marL="91425"/>
                </a:tc>
              </a:tr>
              <a:tr h="38100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r>
              <a:rPr lang="en"/>
              <a:t>: Second Try (a)</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bag-of-word representation (hot-encode) each word</a:t>
            </a:r>
            <a:r>
              <a:rPr lang="en"/>
              <a:t> </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Number of features: </a:t>
            </a:r>
            <a:r>
              <a:rPr lang="en"/>
              <a:t>400K * 5 (= 2M) - 2.2M * 30 (= 66 M)</a:t>
            </a:r>
            <a:endParaRPr/>
          </a:p>
          <a:p>
            <a:pPr indent="0" lvl="0" marL="0" rtl="0" algn="l">
              <a:spcBef>
                <a:spcPts val="1600"/>
              </a:spcBef>
              <a:spcAft>
                <a:spcPts val="1600"/>
              </a:spcAft>
              <a:buNone/>
            </a:pPr>
            <a:r>
              <a:t/>
            </a:r>
            <a:endParaRPr/>
          </a:p>
        </p:txBody>
      </p:sp>
      <p:graphicFrame>
        <p:nvGraphicFramePr>
          <p:cNvPr id="114" name="Google Shape;114;p17"/>
          <p:cNvGraphicFramePr/>
          <p:nvPr/>
        </p:nvGraphicFramePr>
        <p:xfrm>
          <a:off x="1889300" y="1783150"/>
          <a:ext cx="3000000" cy="3000000"/>
        </p:xfrm>
        <a:graphic>
          <a:graphicData uri="http://schemas.openxmlformats.org/drawingml/2006/table">
            <a:tbl>
              <a:tblPr>
                <a:noFill/>
                <a:tableStyleId>{F9DC03DA-E96A-4D80-AA77-C407E7B2D905}</a:tableStyleId>
              </a:tblPr>
              <a:tblGrid>
                <a:gridCol w="490025"/>
                <a:gridCol w="639325"/>
                <a:gridCol w="382850"/>
                <a:gridCol w="531275"/>
                <a:gridCol w="668075"/>
                <a:gridCol w="1148000"/>
                <a:gridCol w="681175"/>
                <a:gridCol w="382850"/>
                <a:gridCol w="441825"/>
              </a:tblGrid>
              <a:tr h="381000">
                <a:tc>
                  <a:txBody>
                    <a:bodyPr>
                      <a:noAutofit/>
                    </a:bodyPr>
                    <a:lstStyle/>
                    <a:p>
                      <a:pPr indent="0" lvl="0" marL="0" rtl="0" algn="l">
                        <a:spcBef>
                          <a:spcPts val="0"/>
                        </a:spcBef>
                        <a:spcAft>
                          <a:spcPts val="0"/>
                        </a:spcAft>
                        <a:buNone/>
                      </a:pPr>
                      <a:r>
                        <a:rPr lang="en"/>
                        <a:t>few</a:t>
                      </a:r>
                      <a:endParaRPr/>
                    </a:p>
                  </a:txBody>
                  <a:tcPr marT="91425" marB="91425" marR="91425" marL="91425"/>
                </a:tc>
                <a:tc>
                  <a:txBody>
                    <a:bodyPr>
                      <a:noAutofit/>
                    </a:bodyPr>
                    <a:lstStyle/>
                    <a:p>
                      <a:pPr indent="0" lvl="0" marL="0" rtl="0" algn="l">
                        <a:spcBef>
                          <a:spcPts val="0"/>
                        </a:spcBef>
                        <a:spcAft>
                          <a:spcPts val="0"/>
                        </a:spcAft>
                        <a:buNone/>
                      </a:pPr>
                      <a:r>
                        <a:rPr lang="en"/>
                        <a:t>field</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goal</a:t>
                      </a:r>
                      <a:endParaRPr/>
                    </a:p>
                  </a:txBody>
                  <a:tcPr marT="91425" marB="91425" marR="91425" marL="91425"/>
                </a:tc>
                <a:tc>
                  <a:txBody>
                    <a:bodyPr>
                      <a:noAutofit/>
                    </a:bodyPr>
                    <a:lstStyle/>
                    <a:p>
                      <a:pPr indent="0" lvl="0" marL="0" rtl="0" algn="l">
                        <a:spcBef>
                          <a:spcPts val="0"/>
                        </a:spcBef>
                        <a:spcAft>
                          <a:spcPts val="0"/>
                        </a:spcAft>
                        <a:buNone/>
                      </a:pPr>
                      <a:r>
                        <a:rPr lang="en"/>
                        <a:t>good</a:t>
                      </a:r>
                      <a:endParaRPr/>
                    </a:p>
                  </a:txBody>
                  <a:tcPr marT="91425" marB="91425" marR="91425" marL="91425"/>
                </a:tc>
                <a:tc>
                  <a:txBody>
                    <a:bodyPr>
                      <a:noAutofit/>
                    </a:bodyPr>
                    <a:lstStyle/>
                    <a:p>
                      <a:pPr indent="0" lvl="0" marL="0" rtl="0" algn="l">
                        <a:spcBef>
                          <a:spcPts val="0"/>
                        </a:spcBef>
                        <a:spcAft>
                          <a:spcPts val="0"/>
                        </a:spcAft>
                        <a:buNone/>
                      </a:pPr>
                      <a:r>
                        <a:rPr lang="en"/>
                        <a:t>government</a:t>
                      </a:r>
                      <a:endParaRPr/>
                    </a:p>
                  </a:txBody>
                  <a:tcPr marT="91425" marB="91425" marR="91425" marL="91425"/>
                </a:tc>
                <a:tc>
                  <a:txBody>
                    <a:bodyPr>
                      <a:noAutofit/>
                    </a:bodyPr>
                    <a:lstStyle/>
                    <a:p>
                      <a:pPr indent="0" lvl="0" marL="0" rtl="0" algn="l">
                        <a:spcBef>
                          <a:spcPts val="0"/>
                        </a:spcBef>
                        <a:spcAft>
                          <a:spcPts val="0"/>
                        </a:spcAft>
                        <a:buNone/>
                      </a:pPr>
                      <a:r>
                        <a:rPr lang="en"/>
                        <a:t>great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not</a:t>
                      </a:r>
                      <a:endParaRPr/>
                    </a:p>
                  </a:txBody>
                  <a:tcPr marT="91425" marB="91425" marR="91425" marL="91425"/>
                </a:tc>
              </a:tr>
              <a:tr h="38100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r h="381000">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r h="381000">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r>
              <a:tr h="381000">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r h="381000">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r>
              <a:rPr lang="en"/>
              <a:t>: Second Try (b)</a:t>
            </a:r>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try to reduce dimensionality with</a:t>
            </a:r>
            <a:r>
              <a:rPr lang="en"/>
              <a:t>:</a:t>
            </a:r>
            <a:endParaRPr/>
          </a:p>
          <a:p>
            <a:pPr indent="-342900" lvl="0" marL="457200" rtl="0" algn="l">
              <a:spcBef>
                <a:spcPts val="1600"/>
              </a:spcBef>
              <a:spcAft>
                <a:spcPts val="0"/>
              </a:spcAft>
              <a:buSzPts val="1800"/>
              <a:buChar char="●"/>
            </a:pPr>
            <a:r>
              <a:rPr lang="en"/>
              <a:t>subset selection,</a:t>
            </a:r>
            <a:endParaRPr/>
          </a:p>
          <a:p>
            <a:pPr indent="-342900" lvl="0" marL="457200" rtl="0" algn="l">
              <a:spcBef>
                <a:spcPts val="0"/>
              </a:spcBef>
              <a:spcAft>
                <a:spcPts val="0"/>
              </a:spcAft>
              <a:buSzPts val="1800"/>
              <a:buChar char="●"/>
            </a:pPr>
            <a:r>
              <a:rPr lang="en"/>
              <a:t>shrinkage methods (regularization),</a:t>
            </a:r>
            <a:endParaRPr/>
          </a:p>
          <a:p>
            <a:pPr indent="-342900" lvl="0" marL="457200" rtl="0" algn="l">
              <a:spcBef>
                <a:spcPts val="0"/>
              </a:spcBef>
              <a:spcAft>
                <a:spcPts val="0"/>
              </a:spcAft>
              <a:buSzPts val="1800"/>
              <a:buChar char="●"/>
            </a:pPr>
            <a:r>
              <a:rPr lang="en"/>
              <a:t>dimension reduction methods (e.g. Principal Component Analysis) </a:t>
            </a:r>
            <a:r>
              <a:rPr lang="en" u="sng">
                <a:solidFill>
                  <a:schemeClr val="hlink"/>
                </a:solidFill>
                <a:hlinkClick r:id="rId3"/>
              </a:rPr>
              <a:t>[1]</a:t>
            </a:r>
            <a:endParaRPr/>
          </a:p>
          <a:p>
            <a:pPr indent="0" lvl="0" marL="0" rtl="0" algn="l">
              <a:spcBef>
                <a:spcPts val="1600"/>
              </a:spcBef>
              <a:spcAft>
                <a:spcPts val="0"/>
              </a:spcAft>
              <a:buNone/>
            </a:pPr>
            <a:r>
              <a:rPr lang="en"/>
              <a:t>but it won’t work </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56725" y="410000"/>
            <a:ext cx="8987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r>
              <a:rPr lang="en"/>
              <a:t>: Embeddings to the Rescue</a:t>
            </a:r>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word embeddings we can encode each token with ~300 features:</a:t>
            </a:r>
            <a:endParaRPr/>
          </a:p>
          <a:p>
            <a:pPr indent="-342900" lvl="0" marL="457200" rtl="0" algn="l">
              <a:spcBef>
                <a:spcPts val="1600"/>
              </a:spcBef>
              <a:spcAft>
                <a:spcPts val="0"/>
              </a:spcAft>
              <a:buSzPts val="1800"/>
              <a:buChar char="●"/>
            </a:pPr>
            <a:r>
              <a:rPr lang="en"/>
              <a:t>2M vs 1.5K (1333.3:1 ratio)</a:t>
            </a:r>
            <a:endParaRPr/>
          </a:p>
          <a:p>
            <a:pPr indent="-342900" lvl="0" marL="457200" rtl="0" algn="l">
              <a:spcBef>
                <a:spcPts val="1600"/>
              </a:spcBef>
              <a:spcAft>
                <a:spcPts val="0"/>
              </a:spcAft>
              <a:buSzPts val="1800"/>
              <a:buChar char="●"/>
            </a:pPr>
            <a:r>
              <a:rPr lang="en"/>
              <a:t>66M vs 9K (7333.3:1 ratio) </a:t>
            </a:r>
            <a:endParaRPr/>
          </a:p>
          <a:p>
            <a:pPr indent="0" lvl="0" marL="0" rtl="0" algn="l">
              <a:spcBef>
                <a:spcPts val="1600"/>
              </a:spcBef>
              <a:spcAft>
                <a:spcPts val="0"/>
              </a:spcAft>
              <a:buNone/>
            </a:pPr>
            <a:r>
              <a:rPr lang="en"/>
              <a:t>And it will help with rare words too!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721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Popularity of dimensionality reduction techniques*</a:t>
            </a:r>
            <a:endParaRPr/>
          </a:p>
        </p:txBody>
      </p:sp>
      <p:sp>
        <p:nvSpPr>
          <p:cNvPr id="132" name="Google Shape;132;p2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Word2Vec / GloVe / Lasso / Partial Least Squares...</a:t>
            </a:r>
            <a:endParaRPr sz="1200"/>
          </a:p>
        </p:txBody>
      </p:sp>
      <p:sp>
        <p:nvSpPr>
          <p:cNvPr id="133" name="Google Shape;133;p20"/>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...Principal Component Analysis</a:t>
            </a:r>
            <a:endParaRPr sz="1200"/>
          </a:p>
        </p:txBody>
      </p:sp>
      <p:pic>
        <p:nvPicPr>
          <p:cNvPr id="134" name="Google Shape;134;p20"/>
          <p:cNvPicPr preferRelativeResize="0"/>
          <p:nvPr/>
        </p:nvPicPr>
        <p:blipFill>
          <a:blip r:embed="rId3">
            <a:alphaModFix/>
          </a:blip>
          <a:stretch>
            <a:fillRect/>
          </a:stretch>
        </p:blipFill>
        <p:spPr>
          <a:xfrm>
            <a:off x="339725" y="1825201"/>
            <a:ext cx="3943851" cy="2079106"/>
          </a:xfrm>
          <a:prstGeom prst="rect">
            <a:avLst/>
          </a:prstGeom>
          <a:noFill/>
          <a:ln>
            <a:noFill/>
          </a:ln>
        </p:spPr>
      </p:pic>
      <p:pic>
        <p:nvPicPr>
          <p:cNvPr id="135" name="Google Shape;135;p20"/>
          <p:cNvPicPr preferRelativeResize="0"/>
          <p:nvPr/>
        </p:nvPicPr>
        <p:blipFill>
          <a:blip r:embed="rId4">
            <a:alphaModFix/>
          </a:blip>
          <a:stretch>
            <a:fillRect/>
          </a:stretch>
        </p:blipFill>
        <p:spPr>
          <a:xfrm>
            <a:off x="4860425" y="1820988"/>
            <a:ext cx="3943849" cy="2087528"/>
          </a:xfrm>
          <a:prstGeom prst="rect">
            <a:avLst/>
          </a:prstGeom>
          <a:noFill/>
          <a:ln>
            <a:noFill/>
          </a:ln>
        </p:spPr>
      </p:pic>
      <p:sp>
        <p:nvSpPr>
          <p:cNvPr id="136" name="Google Shape;136;p20"/>
          <p:cNvSpPr txBox="1"/>
          <p:nvPr/>
        </p:nvSpPr>
        <p:spPr>
          <a:xfrm>
            <a:off x="339725" y="4376625"/>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according to Google Trends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142" name="Google Shape;142;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recommender systems</a:t>
            </a:r>
            <a:endParaRPr/>
          </a:p>
        </p:txBody>
      </p:sp>
      <p:sp>
        <p:nvSpPr>
          <p:cNvPr id="143" name="Google Shape;143;p21"/>
          <p:cNvSpPr/>
          <p:nvPr/>
        </p:nvSpPr>
        <p:spPr>
          <a:xfrm>
            <a:off x="4858550" y="4317125"/>
            <a:ext cx="990300" cy="413100"/>
          </a:xfrm>
          <a:prstGeom prst="rect">
            <a:avLst/>
          </a:prstGeom>
          <a:solidFill>
            <a:schemeClr val="dk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