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60" r:id="rId4"/>
    <p:sldId id="261" r:id="rId5"/>
    <p:sldId id="266" r:id="rId6"/>
    <p:sldId id="262" r:id="rId7"/>
    <p:sldId id="263" r:id="rId8"/>
    <p:sldId id="298" r:id="rId9"/>
    <p:sldId id="264" r:id="rId10"/>
    <p:sldId id="302" r:id="rId11"/>
    <p:sldId id="299" r:id="rId12"/>
    <p:sldId id="265" r:id="rId13"/>
    <p:sldId id="301" r:id="rId14"/>
    <p:sldId id="300" r:id="rId15"/>
    <p:sldId id="303" r:id="rId16"/>
    <p:sldId id="304" r:id="rId17"/>
  </p:sldIdLst>
  <p:sldSz cx="9144000" cy="5143500" type="screen16x9"/>
  <p:notesSz cx="6858000" cy="9144000"/>
  <p:embeddedFontLst>
    <p:embeddedFont>
      <p:font typeface="Chakra Petch" panose="020B0604020202020204" charset="-34"/>
      <p:regular r:id="rId19"/>
      <p:bold r:id="rId20"/>
      <p:italic r:id="rId21"/>
      <p:boldItalic r:id="rId22"/>
    </p:embeddedFont>
    <p:embeddedFont>
      <p:font typeface="Bebas Neue" panose="020B0604020202020204" charset="0"/>
      <p:regular r:id="rId23"/>
    </p:embeddedFont>
    <p:embeddedFont>
      <p:font typeface="Anaheim" panose="020B0604020202020204" charset="0"/>
      <p:regular r:id="rId24"/>
    </p:embeddedFont>
    <p:embeddedFont>
      <p:font typeface="Chakra Petch Medium" panose="020B0604020202020204" charset="-34"/>
      <p:regular r:id="rId25"/>
      <p:bold r:id="rId26"/>
      <p:italic r:id="rId27"/>
      <p:boldItalic r:id="rId28"/>
    </p:embeddedFont>
    <p:embeddedFont>
      <p:font typeface="Raleway" panose="020B0604020202020204" charset="0"/>
      <p:regular r:id="rId29"/>
      <p:bold r:id="rId30"/>
      <p:italic r:id="rId31"/>
      <p:boldItalic r:id="rId32"/>
    </p:embeddedFont>
    <p:embeddedFont>
      <p:font typeface="Ope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FA1F0-F82F-4098-87B4-700AC276CFEE}">
  <a:tblStyle styleId="{E46FA1F0-F82F-4098-87B4-700AC276CF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AE6A6D-E787-4D52-AD8A-77EC3748870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0962" autoAdjust="0"/>
  </p:normalViewPr>
  <p:slideViewPr>
    <p:cSldViewPr snapToGrid="0">
      <p:cViewPr varScale="1">
        <p:scale>
          <a:sx n="60" d="100"/>
          <a:sy n="60" d="100"/>
        </p:scale>
        <p:origin x="8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85382d11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85382d11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519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7215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034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85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432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938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40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0" name="Google Shape;10;p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1" name="Google Shape;11;p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2" name="Google Shape;12;p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 name="Google Shape;13;p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4" name="Google Shape;14;p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5" name="Google Shape;15;p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 name="Google Shape;16;p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17" name="Google Shape;17;p2"/>
          <p:cNvGrpSpPr/>
          <p:nvPr/>
        </p:nvGrpSpPr>
        <p:grpSpPr>
          <a:xfrm>
            <a:off x="-339087" y="-373187"/>
            <a:ext cx="724600" cy="1187875"/>
            <a:chOff x="-84287" y="-856312"/>
            <a:chExt cx="724600" cy="1187875"/>
          </a:xfrm>
        </p:grpSpPr>
        <p:sp>
          <p:nvSpPr>
            <p:cNvPr id="18" name="Google Shape;18;p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 name="Google Shape;19;p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
        <p:nvSpPr>
          <p:cNvPr id="20" name="Google Shape;20;p2"/>
          <p:cNvSpPr txBox="1">
            <a:spLocks noGrp="1"/>
          </p:cNvSpPr>
          <p:nvPr>
            <p:ph type="ctrTitle"/>
          </p:nvPr>
        </p:nvSpPr>
        <p:spPr>
          <a:xfrm>
            <a:off x="3570725" y="1222850"/>
            <a:ext cx="4674300" cy="2272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1" name="Google Shape;21;p2"/>
          <p:cNvSpPr txBox="1">
            <a:spLocks noGrp="1"/>
          </p:cNvSpPr>
          <p:nvPr>
            <p:ph type="subTitle" idx="1"/>
          </p:nvPr>
        </p:nvSpPr>
        <p:spPr>
          <a:xfrm>
            <a:off x="3688650" y="3569281"/>
            <a:ext cx="4410900" cy="475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7"/>
          <p:cNvSpPr txBox="1">
            <a:spLocks noGrp="1"/>
          </p:cNvSpPr>
          <p:nvPr>
            <p:ph type="subTitle" idx="1"/>
          </p:nvPr>
        </p:nvSpPr>
        <p:spPr>
          <a:xfrm>
            <a:off x="962702"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7"/>
          <p:cNvSpPr txBox="1">
            <a:spLocks noGrp="1"/>
          </p:cNvSpPr>
          <p:nvPr>
            <p:ph type="subTitle" idx="2"/>
          </p:nvPr>
        </p:nvSpPr>
        <p:spPr>
          <a:xfrm>
            <a:off x="349184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subTitle" idx="3"/>
          </p:nvPr>
        </p:nvSpPr>
        <p:spPr>
          <a:xfrm>
            <a:off x="602099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7"/>
          <p:cNvSpPr txBox="1">
            <a:spLocks noGrp="1"/>
          </p:cNvSpPr>
          <p:nvPr>
            <p:ph type="subTitle" idx="4"/>
          </p:nvPr>
        </p:nvSpPr>
        <p:spPr>
          <a:xfrm>
            <a:off x="96270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7"/>
          <p:cNvSpPr txBox="1">
            <a:spLocks noGrp="1"/>
          </p:cNvSpPr>
          <p:nvPr>
            <p:ph type="subTitle" idx="5"/>
          </p:nvPr>
        </p:nvSpPr>
        <p:spPr>
          <a:xfrm>
            <a:off x="349185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7"/>
          <p:cNvSpPr txBox="1">
            <a:spLocks noGrp="1"/>
          </p:cNvSpPr>
          <p:nvPr>
            <p:ph type="subTitle" idx="6"/>
          </p:nvPr>
        </p:nvSpPr>
        <p:spPr>
          <a:xfrm>
            <a:off x="6020998"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7"/>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5" name="Google Shape;135;p17"/>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6" name="Google Shape;136;p17"/>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7" name="Google Shape;137;p17"/>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8" name="Google Shape;138;p17"/>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9" name="Google Shape;139;p17"/>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0"/>
        <p:cNvGrpSpPr/>
        <p:nvPr/>
      </p:nvGrpSpPr>
      <p:grpSpPr>
        <a:xfrm>
          <a:off x="0" y="0"/>
          <a:ext cx="0" cy="0"/>
          <a:chOff x="0" y="0"/>
          <a:chExt cx="0" cy="0"/>
        </a:xfrm>
      </p:grpSpPr>
      <p:sp>
        <p:nvSpPr>
          <p:cNvPr id="141" name="Google Shape;141;p18"/>
          <p:cNvSpPr/>
          <p:nvPr/>
        </p:nvSpPr>
        <p:spPr>
          <a:xfrm>
            <a:off x="7839150" y="-2025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2" name="Google Shape;142;p1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3" name="Google Shape;143;p1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4" name="Google Shape;14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1448279"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5294931"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1448279"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5294931"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1448279"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0" name="Google Shape;150;p18"/>
          <p:cNvSpPr txBox="1">
            <a:spLocks noGrp="1"/>
          </p:cNvSpPr>
          <p:nvPr>
            <p:ph type="subTitle" idx="6"/>
          </p:nvPr>
        </p:nvSpPr>
        <p:spPr>
          <a:xfrm>
            <a:off x="1448275"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1" name="Google Shape;151;p18"/>
          <p:cNvSpPr txBox="1">
            <a:spLocks noGrp="1"/>
          </p:cNvSpPr>
          <p:nvPr>
            <p:ph type="subTitle" idx="7"/>
          </p:nvPr>
        </p:nvSpPr>
        <p:spPr>
          <a:xfrm>
            <a:off x="5294904"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2" name="Google Shape;152;p18"/>
          <p:cNvSpPr txBox="1">
            <a:spLocks noGrp="1"/>
          </p:cNvSpPr>
          <p:nvPr>
            <p:ph type="subTitle" idx="8"/>
          </p:nvPr>
        </p:nvSpPr>
        <p:spPr>
          <a:xfrm>
            <a:off x="5294899"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713474" y="174164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9"/>
          <p:cNvSpPr txBox="1">
            <a:spLocks noGrp="1"/>
          </p:cNvSpPr>
          <p:nvPr>
            <p:ph type="subTitle" idx="2"/>
          </p:nvPr>
        </p:nvSpPr>
        <p:spPr>
          <a:xfrm>
            <a:off x="3333000"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9"/>
          <p:cNvSpPr txBox="1">
            <a:spLocks noGrp="1"/>
          </p:cNvSpPr>
          <p:nvPr>
            <p:ph type="subTitle" idx="3"/>
          </p:nvPr>
        </p:nvSpPr>
        <p:spPr>
          <a:xfrm>
            <a:off x="713474"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9"/>
          <p:cNvSpPr txBox="1">
            <a:spLocks noGrp="1"/>
          </p:cNvSpPr>
          <p:nvPr>
            <p:ph type="subTitle" idx="4"/>
          </p:nvPr>
        </p:nvSpPr>
        <p:spPr>
          <a:xfrm>
            <a:off x="3333000"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9"/>
          <p:cNvSpPr txBox="1">
            <a:spLocks noGrp="1"/>
          </p:cNvSpPr>
          <p:nvPr>
            <p:ph type="subTitle" idx="5"/>
          </p:nvPr>
        </p:nvSpPr>
        <p:spPr>
          <a:xfrm>
            <a:off x="5952526"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9"/>
          <p:cNvSpPr txBox="1">
            <a:spLocks noGrp="1"/>
          </p:cNvSpPr>
          <p:nvPr>
            <p:ph type="subTitle" idx="6"/>
          </p:nvPr>
        </p:nvSpPr>
        <p:spPr>
          <a:xfrm>
            <a:off x="5952526"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9"/>
          <p:cNvSpPr txBox="1">
            <a:spLocks noGrp="1"/>
          </p:cNvSpPr>
          <p:nvPr>
            <p:ph type="subTitle" idx="7"/>
          </p:nvPr>
        </p:nvSpPr>
        <p:spPr>
          <a:xfrm>
            <a:off x="714074" y="1270143"/>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2" name="Google Shape;162;p19"/>
          <p:cNvSpPr txBox="1">
            <a:spLocks noGrp="1"/>
          </p:cNvSpPr>
          <p:nvPr>
            <p:ph type="subTitle" idx="8"/>
          </p:nvPr>
        </p:nvSpPr>
        <p:spPr>
          <a:xfrm>
            <a:off x="3333600"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3" name="Google Shape;163;p19"/>
          <p:cNvSpPr txBox="1">
            <a:spLocks noGrp="1"/>
          </p:cNvSpPr>
          <p:nvPr>
            <p:ph type="subTitle" idx="9"/>
          </p:nvPr>
        </p:nvSpPr>
        <p:spPr>
          <a:xfrm>
            <a:off x="5953126"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4" name="Google Shape;164;p19"/>
          <p:cNvSpPr txBox="1">
            <a:spLocks noGrp="1"/>
          </p:cNvSpPr>
          <p:nvPr>
            <p:ph type="subTitle" idx="13"/>
          </p:nvPr>
        </p:nvSpPr>
        <p:spPr>
          <a:xfrm>
            <a:off x="713474" y="2903391"/>
            <a:ext cx="24780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5" name="Google Shape;165;p19"/>
          <p:cNvSpPr txBox="1">
            <a:spLocks noGrp="1"/>
          </p:cNvSpPr>
          <p:nvPr>
            <p:ph type="subTitle" idx="14"/>
          </p:nvPr>
        </p:nvSpPr>
        <p:spPr>
          <a:xfrm>
            <a:off x="3333900"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6" name="Google Shape;166;p19"/>
          <p:cNvSpPr txBox="1">
            <a:spLocks noGrp="1"/>
          </p:cNvSpPr>
          <p:nvPr>
            <p:ph type="subTitle" idx="15"/>
          </p:nvPr>
        </p:nvSpPr>
        <p:spPr>
          <a:xfrm>
            <a:off x="5953126"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7" name="Google Shape;167;p19"/>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68" name="Google Shape;168;p19"/>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9" name="Google Shape;169;p19"/>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70" name="Google Shape;170;p19"/>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71"/>
        <p:cNvGrpSpPr/>
        <p:nvPr/>
      </p:nvGrpSpPr>
      <p:grpSpPr>
        <a:xfrm>
          <a:off x="0" y="0"/>
          <a:ext cx="0" cy="0"/>
          <a:chOff x="0" y="0"/>
          <a:chExt cx="0" cy="0"/>
        </a:xfrm>
      </p:grpSpPr>
      <p:sp>
        <p:nvSpPr>
          <p:cNvPr id="172" name="Google Shape;172;p20"/>
          <p:cNvSpPr txBox="1">
            <a:spLocks noGrp="1"/>
          </p:cNvSpPr>
          <p:nvPr>
            <p:ph type="title" hasCustomPrompt="1"/>
          </p:nvPr>
        </p:nvSpPr>
        <p:spPr>
          <a:xfrm>
            <a:off x="798381" y="266412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3" name="Google Shape;173;p20"/>
          <p:cNvSpPr txBox="1">
            <a:spLocks noGrp="1"/>
          </p:cNvSpPr>
          <p:nvPr>
            <p:ph type="subTitle" idx="1"/>
          </p:nvPr>
        </p:nvSpPr>
        <p:spPr>
          <a:xfrm>
            <a:off x="798394" y="3509223"/>
            <a:ext cx="34926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74" name="Google Shape;174;p20"/>
          <p:cNvSpPr txBox="1">
            <a:spLocks noGrp="1"/>
          </p:cNvSpPr>
          <p:nvPr>
            <p:ph type="title" idx="2" hasCustomPrompt="1"/>
          </p:nvPr>
        </p:nvSpPr>
        <p:spPr>
          <a:xfrm>
            <a:off x="2825700" y="77443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5" name="Google Shape;175;p20"/>
          <p:cNvSpPr txBox="1">
            <a:spLocks noGrp="1"/>
          </p:cNvSpPr>
          <p:nvPr>
            <p:ph type="subTitle" idx="3"/>
          </p:nvPr>
        </p:nvSpPr>
        <p:spPr>
          <a:xfrm>
            <a:off x="2825700" y="1615651"/>
            <a:ext cx="34926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76" name="Google Shape;176;p20"/>
          <p:cNvSpPr txBox="1">
            <a:spLocks noGrp="1"/>
          </p:cNvSpPr>
          <p:nvPr>
            <p:ph type="title" idx="4" hasCustomPrompt="1"/>
          </p:nvPr>
        </p:nvSpPr>
        <p:spPr>
          <a:xfrm>
            <a:off x="4853006" y="266412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7" name="Google Shape;177;p20"/>
          <p:cNvSpPr txBox="1">
            <a:spLocks noGrp="1"/>
          </p:cNvSpPr>
          <p:nvPr>
            <p:ph type="subTitle" idx="5"/>
          </p:nvPr>
        </p:nvSpPr>
        <p:spPr>
          <a:xfrm>
            <a:off x="4853019" y="3509223"/>
            <a:ext cx="34926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78" name="Google Shape;178;p20"/>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79" name="Google Shape;179;p20"/>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80" name="Google Shape;180;p20"/>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81" name="Google Shape;181;p20"/>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82" name="Google Shape;182;p20"/>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2"/>
        <p:cNvGrpSpPr/>
        <p:nvPr/>
      </p:nvGrpSpPr>
      <p:grpSpPr>
        <a:xfrm>
          <a:off x="0" y="0"/>
          <a:ext cx="0" cy="0"/>
          <a:chOff x="0" y="0"/>
          <a:chExt cx="0" cy="0"/>
        </a:xfrm>
      </p:grpSpPr>
      <p:sp>
        <p:nvSpPr>
          <p:cNvPr id="193" name="Google Shape;193;p2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4" name="Google Shape;194;p2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5" name="Google Shape;195;p2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6" name="Google Shape;196;p2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7" name="Google Shape;197;p2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8" name="Google Shape;198;p2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9" name="Google Shape;199;p2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0" name="Google Shape;200;p2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201" name="Google Shape;201;p22"/>
          <p:cNvGrpSpPr/>
          <p:nvPr/>
        </p:nvGrpSpPr>
        <p:grpSpPr>
          <a:xfrm>
            <a:off x="-339087" y="-373187"/>
            <a:ext cx="724600" cy="1187875"/>
            <a:chOff x="-84287" y="-856312"/>
            <a:chExt cx="724600" cy="1187875"/>
          </a:xfrm>
        </p:grpSpPr>
        <p:sp>
          <p:nvSpPr>
            <p:cNvPr id="202" name="Google Shape;202;p2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3" name="Google Shape;203;p2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6" name="Google Shape;206;p2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7" name="Google Shape;207;p2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8" name="Google Shape;208;p2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9" name="Google Shape;209;p2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286047" y="2562050"/>
            <a:ext cx="48051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286047" y="1573375"/>
            <a:ext cx="2845200" cy="841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6" name="Google Shape;26;p3"/>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7" name="Google Shape;27;p3"/>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8" name="Google Shape;28;p3"/>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9" name="Google Shape;29;p3"/>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0" name="Google Shape;30;p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1" name="Google Shape;31;p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4923136"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715263"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715263"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0" name="Google Shape;40;p5"/>
          <p:cNvSpPr txBox="1">
            <a:spLocks noGrp="1"/>
          </p:cNvSpPr>
          <p:nvPr>
            <p:ph type="subTitle" idx="4"/>
          </p:nvPr>
        </p:nvSpPr>
        <p:spPr>
          <a:xfrm>
            <a:off x="4923138"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1" name="Google Shape;41;p5"/>
          <p:cNvSpPr/>
          <p:nvPr/>
        </p:nvSpPr>
        <p:spPr>
          <a:xfrm rot="10800000" flipH="1">
            <a:off x="7789016" y="451149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42" name="Google Shape;42;p5"/>
          <p:cNvSpPr/>
          <p:nvPr/>
        </p:nvSpPr>
        <p:spPr>
          <a:xfrm rot="10800000" flipH="1">
            <a:off x="8537391"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3" name="Google Shape;43;p5"/>
          <p:cNvSpPr/>
          <p:nvPr/>
        </p:nvSpPr>
        <p:spPr>
          <a:xfrm rot="10800000" flipH="1">
            <a:off x="7575216"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44" name="Google Shape;44;p5"/>
          <p:cNvGrpSpPr/>
          <p:nvPr/>
        </p:nvGrpSpPr>
        <p:grpSpPr>
          <a:xfrm flipH="1">
            <a:off x="8461191" y="-373187"/>
            <a:ext cx="724600" cy="1187875"/>
            <a:chOff x="-84287" y="-856312"/>
            <a:chExt cx="724600" cy="1187875"/>
          </a:xfrm>
        </p:grpSpPr>
        <p:sp>
          <p:nvSpPr>
            <p:cNvPr id="45" name="Google Shape;45;p5"/>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6" name="Google Shape;46;p5"/>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5" name="Google Shape;65;p8"/>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6" name="Google Shape;66;p8"/>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7" name="Google Shape;67;p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8" name="Google Shape;68;p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9" name="Google Shape;69;p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9"/>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4" name="Google Shape;74;p9"/>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nvGrpSpPr>
          <p:cNvPr id="75" name="Google Shape;75;p9"/>
          <p:cNvGrpSpPr/>
          <p:nvPr/>
        </p:nvGrpSpPr>
        <p:grpSpPr>
          <a:xfrm>
            <a:off x="-339087" y="-373187"/>
            <a:ext cx="724600" cy="1187875"/>
            <a:chOff x="-84287" y="-856312"/>
            <a:chExt cx="724600" cy="1187875"/>
          </a:xfrm>
        </p:grpSpPr>
        <p:sp>
          <p:nvSpPr>
            <p:cNvPr id="76" name="Google Shape;76;p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7" name="Google Shape;77;p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1284000" y="1725525"/>
            <a:ext cx="6576000" cy="1130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1284000" y="2942475"/>
            <a:ext cx="65760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3" name="Google Shape;83;p11"/>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4" name="Google Shape;84;p11"/>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5" name="Google Shape;85;p11"/>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6" name="Google Shape;86;p11"/>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7" name="Google Shape;87;p11"/>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8" name="Google Shape;88;p11"/>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9" name="Google Shape;89;p11"/>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0" name="Google Shape;90;p11"/>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91" name="Google Shape;91;p11"/>
          <p:cNvGrpSpPr/>
          <p:nvPr/>
        </p:nvGrpSpPr>
        <p:grpSpPr>
          <a:xfrm>
            <a:off x="-339087" y="-373187"/>
            <a:ext cx="724600" cy="1187875"/>
            <a:chOff x="-84287" y="-856312"/>
            <a:chExt cx="724600" cy="1187875"/>
          </a:xfrm>
        </p:grpSpPr>
        <p:sp>
          <p:nvSpPr>
            <p:cNvPr id="92" name="Google Shape;92;p11"/>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3" name="Google Shape;93;p11"/>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7" name="Google Shape;97;p1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8" name="Google Shape;98;p1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9" name="Google Shape;99;p1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0" name="Google Shape;100;p1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hasCustomPrompt="1"/>
          </p:nvPr>
        </p:nvSpPr>
        <p:spPr>
          <a:xfrm>
            <a:off x="1034366"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3" hasCustomPrompt="1"/>
          </p:nvPr>
        </p:nvSpPr>
        <p:spPr>
          <a:xfrm>
            <a:off x="1034366"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hasCustomPrompt="1"/>
          </p:nvPr>
        </p:nvSpPr>
        <p:spPr>
          <a:xfrm>
            <a:off x="3628532"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5" hasCustomPrompt="1"/>
          </p:nvPr>
        </p:nvSpPr>
        <p:spPr>
          <a:xfrm>
            <a:off x="3628532"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6" hasCustomPrompt="1"/>
          </p:nvPr>
        </p:nvSpPr>
        <p:spPr>
          <a:xfrm>
            <a:off x="6222697"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hasCustomPrompt="1"/>
          </p:nvPr>
        </p:nvSpPr>
        <p:spPr>
          <a:xfrm>
            <a:off x="6222697"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09" name="Google Shape;109;p13"/>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0" name="Google Shape;110;p13"/>
          <p:cNvSpPr txBox="1">
            <a:spLocks noGrp="1"/>
          </p:cNvSpPr>
          <p:nvPr>
            <p:ph type="subTitle" idx="9"/>
          </p:nvPr>
        </p:nvSpPr>
        <p:spPr>
          <a:xfrm>
            <a:off x="6155913"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1" name="Google Shape;111;p13"/>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2" name="Google Shape;112;p13"/>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3" name="Google Shape;113;p13"/>
          <p:cNvSpPr txBox="1">
            <a:spLocks noGrp="1"/>
          </p:cNvSpPr>
          <p:nvPr>
            <p:ph type="subTitle" idx="15"/>
          </p:nvPr>
        </p:nvSpPr>
        <p:spPr>
          <a:xfrm>
            <a:off x="6155913"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akra Petch"/>
              <a:buNone/>
              <a:defRPr sz="3000">
                <a:solidFill>
                  <a:schemeClr val="dk1"/>
                </a:solidFill>
                <a:latin typeface="Chakra Petch"/>
                <a:ea typeface="Chakra Petch"/>
                <a:cs typeface="Chakra Petch"/>
                <a:sym typeface="Chakra Petch"/>
              </a:defRPr>
            </a:lvl1pPr>
            <a:lvl2pPr lvl="1"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2pPr>
            <a:lvl3pPr lvl="2"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3pPr>
            <a:lvl4pPr lvl="3"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4pPr>
            <a:lvl5pPr lvl="4"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5pPr>
            <a:lvl6pPr lvl="5"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6pPr>
            <a:lvl7pPr lvl="6"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7pPr>
            <a:lvl8pPr lvl="7"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8pPr>
            <a:lvl9pPr lvl="8"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3" r:id="rId10"/>
    <p:sldLayoutId id="2147483664" r:id="rId11"/>
    <p:sldLayoutId id="2147483665"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E85"/>
            </a:gs>
            <a:gs pos="100000">
              <a:srgbClr val="010101"/>
            </a:gs>
          </a:gsLst>
          <a:path path="circle">
            <a:fillToRect l="50000" t="50000" r="50000" b="50000"/>
          </a:path>
          <a:tileRect/>
        </a:gradFill>
        <a:effectLst/>
      </p:bgPr>
    </p:bg>
    <p:spTree>
      <p:nvGrpSpPr>
        <p:cNvPr id="1" name="Shape 219"/>
        <p:cNvGrpSpPr/>
        <p:nvPr/>
      </p:nvGrpSpPr>
      <p:grpSpPr>
        <a:xfrm>
          <a:off x="0" y="0"/>
          <a:ext cx="0" cy="0"/>
          <a:chOff x="0" y="0"/>
          <a:chExt cx="0" cy="0"/>
        </a:xfrm>
      </p:grpSpPr>
      <p:sp>
        <p:nvSpPr>
          <p:cNvPr id="220" name="Google Shape;220;p27"/>
          <p:cNvSpPr txBox="1">
            <a:spLocks noGrp="1"/>
          </p:cNvSpPr>
          <p:nvPr>
            <p:ph type="ctrTitle"/>
          </p:nvPr>
        </p:nvSpPr>
        <p:spPr>
          <a:xfrm>
            <a:off x="489857" y="409577"/>
            <a:ext cx="7526110" cy="2628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INTERACTION WITH CHATGPT FOR ANALYSIS AND TESTING THE PREFORMANCE</a:t>
            </a:r>
            <a:endParaRPr sz="4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3544661"/>
            <a:ext cx="3019425" cy="1809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5"/>
          <p:cNvSpPr txBox="1">
            <a:spLocks noGrp="1"/>
          </p:cNvSpPr>
          <p:nvPr>
            <p:ph type="title"/>
          </p:nvPr>
        </p:nvSpPr>
        <p:spPr>
          <a:xfrm>
            <a:off x="0" y="411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Limitations and Challenges </a:t>
            </a:r>
            <a:endParaRPr dirty="0"/>
          </a:p>
        </p:txBody>
      </p:sp>
      <p:sp>
        <p:nvSpPr>
          <p:cNvPr id="471" name="Google Shape;471;p35"/>
          <p:cNvSpPr txBox="1">
            <a:spLocks noGrp="1"/>
          </p:cNvSpPr>
          <p:nvPr>
            <p:ph type="subTitle" idx="1"/>
          </p:nvPr>
        </p:nvSpPr>
        <p:spPr>
          <a:xfrm>
            <a:off x="44600" y="1948248"/>
            <a:ext cx="3440788" cy="127792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Challenge: </a:t>
            </a:r>
            <a:r>
              <a:rPr lang="en-US" dirty="0"/>
              <a:t>Switching between languages in a single conversation can pose challenges in maintaining a coherent context.</a:t>
            </a:r>
            <a:endParaRPr lang="en-US" dirty="0" smtClean="0"/>
          </a:p>
          <a:p>
            <a:pPr marL="171450" lvl="0" indent="-171450">
              <a:buFont typeface="Arial" panose="020B0604020202020204" pitchFamily="34" charset="0"/>
              <a:buChar char="•"/>
            </a:pPr>
            <a:r>
              <a:rPr lang="en-US" dirty="0" smtClean="0"/>
              <a:t>Limitation </a:t>
            </a:r>
            <a:r>
              <a:rPr lang="en-US" dirty="0"/>
              <a:t>may lead to occasional misunderstandings or context shifts.</a:t>
            </a:r>
            <a:endParaRPr dirty="0"/>
          </a:p>
        </p:txBody>
      </p:sp>
      <p:sp>
        <p:nvSpPr>
          <p:cNvPr id="472" name="Google Shape;472;p35"/>
          <p:cNvSpPr txBox="1">
            <a:spLocks noGrp="1"/>
          </p:cNvSpPr>
          <p:nvPr>
            <p:ph type="subTitle" idx="2"/>
          </p:nvPr>
        </p:nvSpPr>
        <p:spPr>
          <a:xfrm>
            <a:off x="5530422" y="1922013"/>
            <a:ext cx="3032570" cy="13765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Challenge</a:t>
            </a:r>
            <a:r>
              <a:rPr lang="en-US" b="1" dirty="0"/>
              <a:t>:</a:t>
            </a:r>
            <a:r>
              <a:rPr lang="en-US" dirty="0"/>
              <a:t> Understanding and accurately reflecting cultural nuances in language can be challenging.</a:t>
            </a:r>
            <a:endParaRPr lang="en-US" dirty="0" smtClean="0"/>
          </a:p>
          <a:p>
            <a:pPr marL="171450" lvl="0" indent="-171450">
              <a:buFont typeface="Arial" panose="020B0604020202020204" pitchFamily="34" charset="0"/>
              <a:buChar char="•"/>
            </a:pPr>
            <a:r>
              <a:rPr lang="en-US" dirty="0"/>
              <a:t>Limitation</a:t>
            </a:r>
            <a:r>
              <a:rPr lang="en-US" b="1" dirty="0"/>
              <a:t>:</a:t>
            </a:r>
            <a:r>
              <a:rPr lang="en-US" dirty="0"/>
              <a:t> There may be slight variations in interpretation, especially in idiomatic expressions or context-dependent </a:t>
            </a:r>
            <a:r>
              <a:rPr lang="en-US" dirty="0" smtClean="0"/>
              <a:t>phrases </a:t>
            </a:r>
            <a:r>
              <a:rPr lang="en-US" dirty="0"/>
              <a:t>or might not handle all edge </a:t>
            </a:r>
            <a:r>
              <a:rPr lang="en-US" dirty="0" smtClean="0"/>
              <a:t>cases.</a:t>
            </a:r>
            <a:endParaRPr dirty="0"/>
          </a:p>
        </p:txBody>
      </p:sp>
      <p:sp>
        <p:nvSpPr>
          <p:cNvPr id="474" name="Google Shape;474;p35"/>
          <p:cNvSpPr txBox="1">
            <a:spLocks noGrp="1"/>
          </p:cNvSpPr>
          <p:nvPr>
            <p:ph type="subTitle" idx="4"/>
          </p:nvPr>
        </p:nvSpPr>
        <p:spPr>
          <a:xfrm>
            <a:off x="2448187" y="3957979"/>
            <a:ext cx="4088722" cy="114002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Challenge</a:t>
            </a:r>
            <a:r>
              <a:rPr lang="en-US" b="1" dirty="0"/>
              <a:t>:</a:t>
            </a:r>
            <a:r>
              <a:rPr lang="en-US" dirty="0"/>
              <a:t> The complexity of questions may affect the depth of responses.</a:t>
            </a:r>
            <a:endParaRPr lang="en-US" dirty="0" smtClean="0"/>
          </a:p>
          <a:p>
            <a:pPr>
              <a:buFont typeface="Arial" panose="020B0604020202020204" pitchFamily="34" charset="0"/>
              <a:buChar char="•"/>
            </a:pPr>
            <a:r>
              <a:rPr lang="en-US" dirty="0" smtClean="0"/>
              <a:t>Limitation</a:t>
            </a:r>
            <a:r>
              <a:rPr lang="en-US" b="1" dirty="0"/>
              <a:t>:</a:t>
            </a:r>
            <a:r>
              <a:rPr lang="en-US" dirty="0"/>
              <a:t> In-depth technical or specialized queries might require additional clarification</a:t>
            </a:r>
            <a:r>
              <a:rPr lang="en-US" dirty="0"/>
              <a:t/>
            </a:r>
            <a:br>
              <a:rPr lang="en-US" dirty="0"/>
            </a:br>
            <a:endParaRPr lang="en-US" dirty="0"/>
          </a:p>
          <a:p>
            <a:r>
              <a:rPr lang="en-US" dirty="0"/>
              <a:t/>
            </a:r>
            <a:br>
              <a:rPr lang="en-US" dirty="0"/>
            </a:br>
            <a:endParaRPr dirty="0"/>
          </a:p>
        </p:txBody>
      </p:sp>
      <p:sp>
        <p:nvSpPr>
          <p:cNvPr id="475" name="Google Shape;475;p35"/>
          <p:cNvSpPr txBox="1">
            <a:spLocks noGrp="1"/>
          </p:cNvSpPr>
          <p:nvPr>
            <p:ph type="subTitle" idx="7"/>
          </p:nvPr>
        </p:nvSpPr>
        <p:spPr>
          <a:xfrm>
            <a:off x="44601" y="1499847"/>
            <a:ext cx="2910869"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Language Switching: </a:t>
            </a:r>
            <a:endParaRPr dirty="0"/>
          </a:p>
        </p:txBody>
      </p:sp>
      <p:sp>
        <p:nvSpPr>
          <p:cNvPr id="476" name="Google Shape;476;p35"/>
          <p:cNvSpPr txBox="1">
            <a:spLocks noGrp="1"/>
          </p:cNvSpPr>
          <p:nvPr>
            <p:ph type="subTitle" idx="8"/>
          </p:nvPr>
        </p:nvSpPr>
        <p:spPr>
          <a:xfrm>
            <a:off x="5586642" y="1499847"/>
            <a:ext cx="3032571"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Cultural Nuances: </a:t>
            </a:r>
            <a:endParaRPr dirty="0"/>
          </a:p>
        </p:txBody>
      </p:sp>
      <p:sp>
        <p:nvSpPr>
          <p:cNvPr id="480" name="Google Shape;480;p35"/>
          <p:cNvSpPr txBox="1">
            <a:spLocks noGrp="1"/>
          </p:cNvSpPr>
          <p:nvPr>
            <p:ph type="subTitle" idx="13"/>
          </p:nvPr>
        </p:nvSpPr>
        <p:spPr>
          <a:xfrm>
            <a:off x="2666432" y="3483379"/>
            <a:ext cx="2994707"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Complexity of Questions</a:t>
            </a:r>
            <a:r>
              <a:rPr lang="en" dirty="0" smtClean="0"/>
              <a:t>: </a:t>
            </a:r>
            <a:endParaRPr dirty="0"/>
          </a:p>
        </p:txBody>
      </p:sp>
      <p:sp>
        <p:nvSpPr>
          <p:cNvPr id="15" name="Google Shape;471;p35"/>
          <p:cNvSpPr txBox="1">
            <a:spLocks/>
          </p:cNvSpPr>
          <p:nvPr/>
        </p:nvSpPr>
        <p:spPr>
          <a:xfrm>
            <a:off x="0" y="575247"/>
            <a:ext cx="8985097" cy="9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en-US" dirty="0" smtClean="0"/>
              <a:t>The second question I asked </a:t>
            </a:r>
            <a:r>
              <a:rPr lang="en-US" dirty="0" smtClean="0"/>
              <a:t>chatGPT</a:t>
            </a:r>
            <a:r>
              <a:rPr lang="en-US" dirty="0" smtClean="0"/>
              <a:t> was about the limitation and challenges encountered include our conversation. </a:t>
            </a:r>
          </a:p>
          <a:p>
            <a:pPr marL="0" indent="0"/>
            <a:r>
              <a:rPr lang="en-US" dirty="0" smtClean="0"/>
              <a:t>And the respond was :  </a:t>
            </a:r>
            <a:endParaRPr lang="en-US" dirty="0"/>
          </a:p>
        </p:txBody>
      </p:sp>
    </p:spTree>
    <p:extLst>
      <p:ext uri="{BB962C8B-B14F-4D97-AF65-F5344CB8AC3E}">
        <p14:creationId xmlns:p14="http://schemas.microsoft.com/office/powerpoint/2010/main" val="92340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1244976" y="1778360"/>
            <a:ext cx="4805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t>
            </a:r>
            <a:endParaRPr dirty="0"/>
          </a:p>
        </p:txBody>
      </p:sp>
      <p:sp>
        <p:nvSpPr>
          <p:cNvPr id="296" name="Google Shape;296;p31"/>
          <p:cNvSpPr txBox="1">
            <a:spLocks noGrp="1"/>
          </p:cNvSpPr>
          <p:nvPr>
            <p:ph type="title" idx="2"/>
          </p:nvPr>
        </p:nvSpPr>
        <p:spPr>
          <a:xfrm>
            <a:off x="1244976" y="936560"/>
            <a:ext cx="304943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2"/>
                </a:solidFill>
              </a:rPr>
              <a:t>05</a:t>
            </a:r>
            <a:endParaRPr dirty="0">
              <a:solidFill>
                <a:schemeClr val="tx2"/>
              </a:solidFill>
            </a:endParaRPr>
          </a:p>
        </p:txBody>
      </p:sp>
    </p:spTree>
    <p:extLst>
      <p:ext uri="{BB962C8B-B14F-4D97-AF65-F5344CB8AC3E}">
        <p14:creationId xmlns:p14="http://schemas.microsoft.com/office/powerpoint/2010/main" val="109078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36"/>
          <p:cNvSpPr txBox="1">
            <a:spLocks noGrp="1"/>
          </p:cNvSpPr>
          <p:nvPr>
            <p:ph type="subTitle" idx="3"/>
          </p:nvPr>
        </p:nvSpPr>
        <p:spPr>
          <a:xfrm>
            <a:off x="212272" y="778038"/>
            <a:ext cx="7903028"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tx2"/>
                </a:solidFill>
              </a:rPr>
              <a:t>English compare table</a:t>
            </a:r>
            <a:r>
              <a:rPr lang="en" dirty="0" smtClean="0"/>
              <a:t>: </a:t>
            </a:r>
            <a:endParaRPr dirty="0"/>
          </a:p>
        </p:txBody>
      </p:sp>
      <p:pic>
        <p:nvPicPr>
          <p:cNvPr id="6" name="Picture 5"/>
          <p:cNvPicPr>
            <a:picLocks noChangeAspect="1"/>
          </p:cNvPicPr>
          <p:nvPr/>
        </p:nvPicPr>
        <p:blipFill>
          <a:blip r:embed="rId3"/>
          <a:stretch>
            <a:fillRect/>
          </a:stretch>
        </p:blipFill>
        <p:spPr>
          <a:xfrm>
            <a:off x="0" y="1479614"/>
            <a:ext cx="8621486" cy="36638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36"/>
          <p:cNvSpPr txBox="1">
            <a:spLocks noGrp="1"/>
          </p:cNvSpPr>
          <p:nvPr>
            <p:ph type="subTitle" idx="3"/>
          </p:nvPr>
        </p:nvSpPr>
        <p:spPr>
          <a:xfrm>
            <a:off x="212272" y="778038"/>
            <a:ext cx="7903028"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tx2"/>
                </a:solidFill>
              </a:rPr>
              <a:t>Arabic compare table</a:t>
            </a:r>
            <a:r>
              <a:rPr lang="en" dirty="0" smtClean="0"/>
              <a:t>: </a:t>
            </a:r>
            <a:endParaRPr dirty="0"/>
          </a:p>
        </p:txBody>
      </p:sp>
      <p:pic>
        <p:nvPicPr>
          <p:cNvPr id="2" name="Picture 1"/>
          <p:cNvPicPr>
            <a:picLocks noChangeAspect="1"/>
          </p:cNvPicPr>
          <p:nvPr/>
        </p:nvPicPr>
        <p:blipFill>
          <a:blip r:embed="rId3"/>
          <a:stretch>
            <a:fillRect/>
          </a:stretch>
        </p:blipFill>
        <p:spPr>
          <a:xfrm>
            <a:off x="0" y="1469572"/>
            <a:ext cx="8654143" cy="3673928"/>
          </a:xfrm>
          <a:prstGeom prst="rect">
            <a:avLst/>
          </a:prstGeom>
        </p:spPr>
      </p:pic>
    </p:spTree>
    <p:extLst>
      <p:ext uri="{BB962C8B-B14F-4D97-AF65-F5344CB8AC3E}">
        <p14:creationId xmlns:p14="http://schemas.microsoft.com/office/powerpoint/2010/main" val="288760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1244976" y="1778360"/>
            <a:ext cx="4805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 </a:t>
            </a:r>
            <a:endParaRPr dirty="0"/>
          </a:p>
        </p:txBody>
      </p:sp>
      <p:sp>
        <p:nvSpPr>
          <p:cNvPr id="296" name="Google Shape;296;p31"/>
          <p:cNvSpPr txBox="1">
            <a:spLocks noGrp="1"/>
          </p:cNvSpPr>
          <p:nvPr>
            <p:ph type="title" idx="2"/>
          </p:nvPr>
        </p:nvSpPr>
        <p:spPr>
          <a:xfrm>
            <a:off x="1244976" y="936560"/>
            <a:ext cx="304943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2"/>
                </a:solidFill>
              </a:rPr>
              <a:t>06</a:t>
            </a:r>
            <a:endParaRPr dirty="0">
              <a:solidFill>
                <a:schemeClr val="tx2"/>
              </a:solidFill>
            </a:endParaRPr>
          </a:p>
        </p:txBody>
      </p:sp>
    </p:spTree>
    <p:extLst>
      <p:ext uri="{BB962C8B-B14F-4D97-AF65-F5344CB8AC3E}">
        <p14:creationId xmlns:p14="http://schemas.microsoft.com/office/powerpoint/2010/main" val="180464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114299" y="216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a:t>
            </a:r>
            <a:r>
              <a:rPr lang="en" dirty="0" smtClean="0"/>
              <a:t>onclusion </a:t>
            </a:r>
            <a:endParaRPr dirty="0"/>
          </a:p>
        </p:txBody>
      </p:sp>
      <p:sp>
        <p:nvSpPr>
          <p:cNvPr id="413" name="Google Shape;413;p34"/>
          <p:cNvSpPr txBox="1">
            <a:spLocks noGrp="1"/>
          </p:cNvSpPr>
          <p:nvPr>
            <p:ph type="subTitle" idx="1"/>
          </p:nvPr>
        </p:nvSpPr>
        <p:spPr>
          <a:xfrm>
            <a:off x="114299" y="789125"/>
            <a:ext cx="8768443" cy="4199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This conversation discussed both technical and challenges associated with multilingual interactions, the exchange involved exploring software-related tasks, algorithmic comparisons, and considerations when applying code generated by language models.</a:t>
            </a:r>
          </a:p>
          <a:p>
            <a:pPr marL="0" lvl="0" indent="0" algn="l" rtl="0">
              <a:spcBef>
                <a:spcPts val="0"/>
              </a:spcBef>
              <a:spcAft>
                <a:spcPts val="0"/>
              </a:spcAft>
              <a:buNone/>
            </a:pPr>
            <a:r>
              <a:rPr lang="en-US" sz="1600" dirty="0" smtClean="0"/>
              <a:t>The constant switching that we made between the two languages by our conversation demonstrated the model’s versatility in handling diverse linguistic contexts. However, users should remain mindful of potential variations in interpretation due to language nuances. </a:t>
            </a:r>
          </a:p>
          <a:p>
            <a:pPr marL="0" lvl="0" indent="0" algn="l" rtl="0">
              <a:spcBef>
                <a:spcPts val="0"/>
              </a:spcBef>
              <a:spcAft>
                <a:spcPts val="0"/>
              </a:spcAft>
              <a:buNone/>
            </a:pPr>
            <a:r>
              <a:rPr lang="en-US" sz="1600" dirty="0" smtClean="0"/>
              <a:t>According to the process that we got through to understand how </a:t>
            </a:r>
            <a:r>
              <a:rPr lang="en-US" sz="1600" dirty="0" smtClean="0"/>
              <a:t>chatGPT</a:t>
            </a:r>
            <a:r>
              <a:rPr lang="en-US" sz="1600" dirty="0" smtClean="0"/>
              <a:t> works we understood that we have to provide a detailed information about our problem so chat could provide us a suitable solution and outcomes. </a:t>
            </a:r>
          </a:p>
          <a:p>
            <a:pPr marL="0" lvl="0" indent="0"/>
            <a:r>
              <a:rPr lang="en-US" sz="1600" dirty="0" smtClean="0"/>
              <a:t>Overall, this analysis highlights the educational value and challenges inherent in language models, </a:t>
            </a:r>
            <a:r>
              <a:rPr lang="en-US" sz="1600" dirty="0"/>
              <a:t>emphasizing the need for a balanced and discerning approach by users. As technology evolves, the conversation serves as a snapshot of the current capabilities and considerations in human-machine </a:t>
            </a:r>
            <a:r>
              <a:rPr lang="en-US" sz="1600" dirty="0" smtClean="0"/>
              <a:t>interactions (</a:t>
            </a:r>
            <a:r>
              <a:rPr lang="en-US" sz="1600" dirty="0" smtClean="0"/>
              <a:t>chatGPT</a:t>
            </a:r>
            <a:r>
              <a:rPr lang="en-US" sz="1600" dirty="0" smtClean="0"/>
              <a:t>). </a:t>
            </a:r>
            <a:endParaRPr lang="en-US" sz="2000" dirty="0" smtClean="0"/>
          </a:p>
          <a:p>
            <a:pPr marL="0" lvl="0" indent="0" algn="l" rtl="0">
              <a:spcBef>
                <a:spcPts val="0"/>
              </a:spcBef>
              <a:spcAft>
                <a:spcPts val="0"/>
              </a:spcAft>
              <a:buNone/>
            </a:pPr>
            <a:r>
              <a:rPr lang="en-US" sz="1600" dirty="0" smtClean="0"/>
              <a:t> </a:t>
            </a:r>
            <a:endParaRPr sz="1600" dirty="0"/>
          </a:p>
        </p:txBody>
      </p:sp>
    </p:spTree>
    <p:extLst>
      <p:ext uri="{BB962C8B-B14F-4D97-AF65-F5344CB8AC3E}">
        <p14:creationId xmlns:p14="http://schemas.microsoft.com/office/powerpoint/2010/main" val="46425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1148723" y="414781"/>
            <a:ext cx="4805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a:t>
            </a:r>
            <a:r>
              <a:rPr lang="en" dirty="0" smtClean="0"/>
              <a:t>hanks!  </a:t>
            </a:r>
            <a:endParaRPr dirty="0"/>
          </a:p>
        </p:txBody>
      </p:sp>
      <p:sp>
        <p:nvSpPr>
          <p:cNvPr id="3" name="Rectangle 2"/>
          <p:cNvSpPr/>
          <p:nvPr/>
        </p:nvSpPr>
        <p:spPr>
          <a:xfrm>
            <a:off x="1148723" y="1439293"/>
            <a:ext cx="3900427" cy="400110"/>
          </a:xfrm>
          <a:prstGeom prst="rect">
            <a:avLst/>
          </a:prstGeom>
        </p:spPr>
        <p:txBody>
          <a:bodyPr wrap="none">
            <a:spAutoFit/>
          </a:bodyPr>
          <a:lstStyle/>
          <a:p>
            <a:pPr lvl="0"/>
            <a:r>
              <a:rPr lang="en-US" sz="2000" dirty="0">
                <a:solidFill>
                  <a:schemeClr val="accent1"/>
                </a:solidFill>
                <a:latin typeface="Chakra Petch"/>
                <a:ea typeface="Chakra Petch"/>
                <a:cs typeface="Chakra Petch"/>
                <a:sym typeface="Chakra Petch"/>
              </a:rPr>
              <a:t>DO YOU HAVE ANY QUESTIONS?</a:t>
            </a:r>
            <a:endParaRPr lang="en-US" sz="2000" dirty="0">
              <a:solidFill>
                <a:schemeClr val="accent1"/>
              </a:solidFill>
              <a:latin typeface="Chakra Petch"/>
              <a:ea typeface="Chakra Petch"/>
              <a:cs typeface="Chakra Petch"/>
              <a:sym typeface="Chakra Petch"/>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345" y="1639348"/>
            <a:ext cx="2705100" cy="2219325"/>
          </a:xfrm>
          <a:prstGeom prst="rect">
            <a:avLst/>
          </a:prstGeom>
        </p:spPr>
      </p:pic>
    </p:spTree>
    <p:extLst>
      <p:ext uri="{BB962C8B-B14F-4D97-AF65-F5344CB8AC3E}">
        <p14:creationId xmlns:p14="http://schemas.microsoft.com/office/powerpoint/2010/main" val="170847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dirty="0"/>
          </a:p>
        </p:txBody>
      </p:sp>
      <p:sp>
        <p:nvSpPr>
          <p:cNvPr id="256" name="Google Shape;256;p29"/>
          <p:cNvSpPr txBox="1">
            <a:spLocks noGrp="1"/>
          </p:cNvSpPr>
          <p:nvPr>
            <p:ph type="title" idx="2"/>
          </p:nvPr>
        </p:nvSpPr>
        <p:spPr>
          <a:xfrm>
            <a:off x="1034366"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257" name="Google Shape;257;p29"/>
          <p:cNvSpPr txBox="1">
            <a:spLocks noGrp="1"/>
          </p:cNvSpPr>
          <p:nvPr>
            <p:ph type="title" idx="3"/>
          </p:nvPr>
        </p:nvSpPr>
        <p:spPr>
          <a:xfrm>
            <a:off x="1034366"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dirty="0"/>
          </a:p>
        </p:txBody>
      </p:sp>
      <p:sp>
        <p:nvSpPr>
          <p:cNvPr id="258" name="Google Shape;258;p29"/>
          <p:cNvSpPr txBox="1">
            <a:spLocks noGrp="1"/>
          </p:cNvSpPr>
          <p:nvPr>
            <p:ph type="title" idx="4"/>
          </p:nvPr>
        </p:nvSpPr>
        <p:spPr>
          <a:xfrm>
            <a:off x="3628532"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259" name="Google Shape;259;p29"/>
          <p:cNvSpPr txBox="1">
            <a:spLocks noGrp="1"/>
          </p:cNvSpPr>
          <p:nvPr>
            <p:ph type="title" idx="5"/>
          </p:nvPr>
        </p:nvSpPr>
        <p:spPr>
          <a:xfrm>
            <a:off x="3628532"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dirty="0"/>
          </a:p>
        </p:txBody>
      </p:sp>
      <p:sp>
        <p:nvSpPr>
          <p:cNvPr id="260" name="Google Shape;260;p29"/>
          <p:cNvSpPr txBox="1">
            <a:spLocks noGrp="1"/>
          </p:cNvSpPr>
          <p:nvPr>
            <p:ph type="title" idx="6"/>
          </p:nvPr>
        </p:nvSpPr>
        <p:spPr>
          <a:xfrm>
            <a:off x="6222697"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262" name="Google Shape;262;p29"/>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 </a:t>
            </a:r>
            <a:endParaRPr dirty="0"/>
          </a:p>
        </p:txBody>
      </p:sp>
      <p:sp>
        <p:nvSpPr>
          <p:cNvPr id="263" name="Google Shape;263;p29"/>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t>
            </a:r>
            <a:r>
              <a:rPr lang="en" dirty="0" smtClean="0"/>
              <a:t>ethodology </a:t>
            </a:r>
          </a:p>
          <a:p>
            <a:pPr marL="0" lvl="0" indent="0" algn="l" rtl="0">
              <a:spcBef>
                <a:spcPts val="0"/>
              </a:spcBef>
              <a:spcAft>
                <a:spcPts val="0"/>
              </a:spcAft>
              <a:buNone/>
            </a:pPr>
            <a:endParaRPr dirty="0"/>
          </a:p>
        </p:txBody>
      </p:sp>
      <p:sp>
        <p:nvSpPr>
          <p:cNvPr id="264" name="Google Shape;264;p29"/>
          <p:cNvSpPr txBox="1">
            <a:spLocks noGrp="1"/>
          </p:cNvSpPr>
          <p:nvPr>
            <p:ph type="subTitle" idx="9"/>
          </p:nvPr>
        </p:nvSpPr>
        <p:spPr>
          <a:xfrm>
            <a:off x="6155913" y="1988675"/>
            <a:ext cx="2020500" cy="831600"/>
          </a:xfrm>
          <a:prstGeom prst="rect">
            <a:avLst/>
          </a:prstGeom>
        </p:spPr>
        <p:txBody>
          <a:bodyPr spcFirstLastPara="1" wrap="square" lIns="91425" tIns="91425" rIns="91425" bIns="91425" anchor="t" anchorCtr="0">
            <a:noAutofit/>
          </a:bodyPr>
          <a:lstStyle/>
          <a:p>
            <a:pPr marL="0" lvl="0" indent="0"/>
            <a:r>
              <a:rPr lang="en" dirty="0" smtClean="0"/>
              <a:t>Limitations ans Challenges</a:t>
            </a:r>
          </a:p>
        </p:txBody>
      </p:sp>
      <p:sp>
        <p:nvSpPr>
          <p:cNvPr id="265" name="Google Shape;265;p29"/>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p>
            <a:pPr marL="0" lvl="0" indent="0"/>
            <a:r>
              <a:rPr lang="en" dirty="0" smtClean="0"/>
              <a:t>Results</a:t>
            </a:r>
            <a:endParaRPr dirty="0"/>
          </a:p>
        </p:txBody>
      </p:sp>
      <p:sp>
        <p:nvSpPr>
          <p:cNvPr id="266" name="Google Shape;266;p29"/>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1244976" y="1778360"/>
            <a:ext cx="4805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 </a:t>
            </a:r>
            <a:endParaRPr dirty="0"/>
          </a:p>
        </p:txBody>
      </p:sp>
      <p:sp>
        <p:nvSpPr>
          <p:cNvPr id="296" name="Google Shape;296;p31"/>
          <p:cNvSpPr txBox="1">
            <a:spLocks noGrp="1"/>
          </p:cNvSpPr>
          <p:nvPr>
            <p:ph type="title" idx="2"/>
          </p:nvPr>
        </p:nvSpPr>
        <p:spPr>
          <a:xfrm>
            <a:off x="1244976" y="936560"/>
            <a:ext cx="304943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01</a:t>
            </a:r>
            <a:endParaRPr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 </a:t>
            </a:r>
            <a:endParaRPr dirty="0"/>
          </a:p>
        </p:txBody>
      </p:sp>
      <p:sp>
        <p:nvSpPr>
          <p:cNvPr id="322" name="Google Shape;322;p32"/>
          <p:cNvSpPr txBox="1">
            <a:spLocks noGrp="1"/>
          </p:cNvSpPr>
          <p:nvPr>
            <p:ph type="subTitle" idx="2"/>
          </p:nvPr>
        </p:nvSpPr>
        <p:spPr>
          <a:xfrm>
            <a:off x="375558" y="1175657"/>
            <a:ext cx="8245928" cy="3154092"/>
          </a:xfrm>
          <a:prstGeom prst="rect">
            <a:avLst/>
          </a:prstGeom>
        </p:spPr>
        <p:txBody>
          <a:bodyPr spcFirstLastPara="1" wrap="square" lIns="91425" tIns="91425" rIns="91425" bIns="91425" anchor="t" anchorCtr="0">
            <a:noAutofit/>
          </a:bodyPr>
          <a:lstStyle/>
          <a:p>
            <a:r>
              <a:rPr lang="en-US" sz="1600" dirty="0"/>
              <a:t>In our assignment we will going to test </a:t>
            </a:r>
            <a:r>
              <a:rPr lang="en-US" sz="1600" dirty="0"/>
              <a:t>ChatGPT</a:t>
            </a:r>
            <a:r>
              <a:rPr lang="en-US" sz="1600" dirty="0"/>
              <a:t> by using three search algorithms in both Arabic and English languages to see how efficient and accurate </a:t>
            </a:r>
            <a:r>
              <a:rPr lang="en-US" sz="1600" dirty="0"/>
              <a:t>ChatGPT</a:t>
            </a:r>
            <a:r>
              <a:rPr lang="en-US" sz="1600" dirty="0"/>
              <a:t> can generate, repair and summarize a code. </a:t>
            </a:r>
          </a:p>
          <a:p>
            <a:r>
              <a:rPr lang="en-US" sz="1600" dirty="0"/>
              <a:t>So to accomplish this we will give </a:t>
            </a:r>
            <a:r>
              <a:rPr lang="en-US" sz="1600" dirty="0"/>
              <a:t>ChatGPT</a:t>
            </a:r>
            <a:r>
              <a:rPr lang="en-US" sz="1600" dirty="0"/>
              <a:t> the whole information we got such as: the algorithms names, what do we need from him to generate, the problem statement that we want from him to solve it with the three algorithms. </a:t>
            </a:r>
          </a:p>
          <a:p>
            <a:r>
              <a:rPr lang="en-US" sz="1600" dirty="0"/>
              <a:t>The code will be generated in python, and some plots will be provided for the analysis and comparison.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37"/>
          <p:cNvSpPr txBox="1">
            <a:spLocks noGrp="1"/>
          </p:cNvSpPr>
          <p:nvPr>
            <p:ph type="subTitle" idx="1"/>
          </p:nvPr>
        </p:nvSpPr>
        <p:spPr>
          <a:xfrm>
            <a:off x="1283999" y="936560"/>
            <a:ext cx="3255344" cy="8595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smtClean="0">
                <a:solidFill>
                  <a:schemeClr val="tx2"/>
                </a:solidFill>
                <a:latin typeface="Chakra Petch" panose="020B0604020202020204" charset="-34"/>
                <a:cs typeface="Chakra Petch" panose="020B0604020202020204" charset="-34"/>
              </a:rPr>
              <a:t>02</a:t>
            </a:r>
            <a:endParaRPr sz="6000" dirty="0">
              <a:solidFill>
                <a:schemeClr val="tx2"/>
              </a:solidFill>
              <a:latin typeface="Chakra Petch" panose="020B0604020202020204" charset="-34"/>
              <a:cs typeface="Chakra Petch" panose="020B0604020202020204" charset="-34"/>
            </a:endParaRPr>
          </a:p>
        </p:txBody>
      </p:sp>
      <p:sp>
        <p:nvSpPr>
          <p:cNvPr id="5" name="Google Shape;296;p31"/>
          <p:cNvSpPr txBox="1">
            <a:spLocks/>
          </p:cNvSpPr>
          <p:nvPr/>
        </p:nvSpPr>
        <p:spPr>
          <a:xfrm>
            <a:off x="1244976" y="936560"/>
            <a:ext cx="3049438" cy="10555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dirty="0">
              <a:solidFill>
                <a:schemeClr val="tx2"/>
              </a:solidFill>
            </a:endParaRPr>
          </a:p>
        </p:txBody>
      </p:sp>
      <p:sp>
        <p:nvSpPr>
          <p:cNvPr id="3" name="Rectangle 2"/>
          <p:cNvSpPr/>
          <p:nvPr/>
        </p:nvSpPr>
        <p:spPr>
          <a:xfrm>
            <a:off x="1244976" y="1830034"/>
            <a:ext cx="3542958" cy="830997"/>
          </a:xfrm>
          <a:prstGeom prst="rect">
            <a:avLst/>
          </a:prstGeom>
        </p:spPr>
        <p:txBody>
          <a:bodyPr wrap="none">
            <a:spAutoFit/>
          </a:bodyPr>
          <a:lstStyle/>
          <a:p>
            <a:r>
              <a:rPr lang="en" sz="4800" dirty="0" smtClean="0">
                <a:solidFill>
                  <a:schemeClr val="accent1"/>
                </a:solidFill>
              </a:rPr>
              <a:t>Methodolgy </a:t>
            </a:r>
            <a:endParaRPr lang="en-US" sz="48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114301" y="1029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Methodology </a:t>
            </a:r>
            <a:br>
              <a:rPr lang="en" dirty="0" smtClean="0"/>
            </a:br>
            <a:endParaRPr dirty="0"/>
          </a:p>
        </p:txBody>
      </p:sp>
      <p:sp>
        <p:nvSpPr>
          <p:cNvPr id="362" name="Google Shape;362;p33"/>
          <p:cNvSpPr txBox="1">
            <a:spLocks noGrp="1"/>
          </p:cNvSpPr>
          <p:nvPr>
            <p:ph type="subTitle" idx="1"/>
          </p:nvPr>
        </p:nvSpPr>
        <p:spPr>
          <a:xfrm>
            <a:off x="114300" y="749672"/>
            <a:ext cx="8343899" cy="38223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So we started our process by trying to understand how does </a:t>
            </a:r>
            <a:r>
              <a:rPr lang="en-US" sz="1600" dirty="0" smtClean="0"/>
              <a:t>chatGPT</a:t>
            </a:r>
            <a:r>
              <a:rPr lang="en-US" sz="1600" dirty="0" smtClean="0"/>
              <a:t> understands the things that we write, by asking him few things such as: </a:t>
            </a:r>
          </a:p>
          <a:p>
            <a:pPr marL="285750" lvl="0" indent="-285750" algn="l" rtl="0">
              <a:spcBef>
                <a:spcPts val="0"/>
              </a:spcBef>
              <a:spcAft>
                <a:spcPts val="0"/>
              </a:spcAft>
              <a:buFont typeface="Arial" panose="020B0604020202020204" pitchFamily="34" charset="0"/>
              <a:buChar char="•"/>
            </a:pPr>
            <a:r>
              <a:rPr lang="en-US" sz="1600" dirty="0"/>
              <a:t>I</a:t>
            </a:r>
            <a:r>
              <a:rPr lang="en-US" sz="1600" dirty="0" smtClean="0"/>
              <a:t>f he could remember me after I go to another session and close the current session even when I introduce myself?</a:t>
            </a:r>
          </a:p>
          <a:p>
            <a:pPr marL="285750" lvl="0" indent="-285750" algn="l" rtl="0">
              <a:spcBef>
                <a:spcPts val="0"/>
              </a:spcBef>
              <a:spcAft>
                <a:spcPts val="0"/>
              </a:spcAft>
              <a:buFont typeface="Arial" panose="020B0604020202020204" pitchFamily="34" charset="0"/>
              <a:buChar char="•"/>
            </a:pPr>
            <a:r>
              <a:rPr lang="en-US" sz="1600" dirty="0"/>
              <a:t>I</a:t>
            </a:r>
            <a:r>
              <a:rPr lang="en-US" sz="1600" dirty="0" smtClean="0"/>
              <a:t>f he got feelings of can develop som</a:t>
            </a:r>
            <a:r>
              <a:rPr lang="en-US" sz="1600" dirty="0" smtClean="0"/>
              <a:t>e?</a:t>
            </a:r>
          </a:p>
          <a:p>
            <a:pPr marL="285750" lvl="0" indent="-285750" algn="l" rtl="0">
              <a:spcBef>
                <a:spcPts val="0"/>
              </a:spcBef>
              <a:spcAft>
                <a:spcPts val="0"/>
              </a:spcAft>
              <a:buFont typeface="Arial" panose="020B0604020202020204" pitchFamily="34" charset="0"/>
              <a:buChar char="•"/>
            </a:pPr>
            <a:r>
              <a:rPr lang="en-US" sz="1600" dirty="0" smtClean="0"/>
              <a:t>If there is any thing that I can teach it?</a:t>
            </a:r>
          </a:p>
          <a:p>
            <a:pPr marL="285750" lvl="0" indent="-285750" algn="l" rtl="0">
              <a:spcBef>
                <a:spcPts val="0"/>
              </a:spcBef>
              <a:spcAft>
                <a:spcPts val="0"/>
              </a:spcAft>
              <a:buFont typeface="Arial" panose="020B0604020202020204" pitchFamily="34" charset="0"/>
              <a:buChar char="•"/>
            </a:pPr>
            <a:r>
              <a:rPr lang="en-US" sz="1600" dirty="0" smtClean="0"/>
              <a:t>How well do </a:t>
            </a:r>
            <a:r>
              <a:rPr lang="en-US" sz="1600" dirty="0" smtClean="0"/>
              <a:t>chatGPT</a:t>
            </a:r>
            <a:r>
              <a:rPr lang="en-US" sz="1600" dirty="0" smtClean="0"/>
              <a:t> know the Arabic language? </a:t>
            </a:r>
          </a:p>
          <a:p>
            <a:pPr marL="285750" lvl="0" indent="-285750">
              <a:buFont typeface="Arial" panose="020B0604020202020204" pitchFamily="34" charset="0"/>
              <a:buChar char="•"/>
            </a:pPr>
            <a:r>
              <a:rPr lang="en-US" sz="1600" dirty="0" smtClean="0"/>
              <a:t>Or if there is </a:t>
            </a:r>
            <a:r>
              <a:rPr lang="en-US" sz="1600" dirty="0"/>
              <a:t>any </a:t>
            </a:r>
            <a:r>
              <a:rPr lang="en-US" sz="1600" dirty="0" smtClean="0"/>
              <a:t>drawbacks while using Arabic language while we communicate? </a:t>
            </a:r>
          </a:p>
          <a:p>
            <a:pPr marL="0" lvl="0" indent="0"/>
            <a:r>
              <a:rPr lang="en-US" sz="1600" dirty="0"/>
              <a:t>A</a:t>
            </a:r>
            <a:r>
              <a:rPr lang="en-US" sz="1600" dirty="0" smtClean="0"/>
              <a:t>fter taking the feedback about these question we note that: </a:t>
            </a:r>
          </a:p>
          <a:p>
            <a:pPr marL="285750" lvl="0" indent="-285750">
              <a:buFont typeface="Arial" panose="020B0604020202020204" pitchFamily="34" charset="0"/>
              <a:buChar char="•"/>
            </a:pPr>
            <a:r>
              <a:rPr lang="en-US" sz="1600" dirty="0" smtClean="0"/>
              <a:t>chatGPT</a:t>
            </a:r>
            <a:r>
              <a:rPr lang="en-US" sz="1600" dirty="0" smtClean="0"/>
              <a:t> can’t remember anything after we close the session.</a:t>
            </a:r>
          </a:p>
          <a:p>
            <a:pPr marL="285750" lvl="0" indent="-285750">
              <a:buFont typeface="Arial" panose="020B0604020202020204" pitchFamily="34" charset="0"/>
              <a:buChar char="•"/>
            </a:pPr>
            <a:r>
              <a:rPr lang="en-US" sz="1600" dirty="0" smtClean="0"/>
              <a:t>Don’t have any feeling or even can’t develop some.</a:t>
            </a:r>
          </a:p>
          <a:p>
            <a:pPr marL="285750" lvl="0" indent="-285750">
              <a:buFont typeface="Arial" panose="020B0604020202020204" pitchFamily="34" charset="0"/>
              <a:buChar char="•"/>
            </a:pPr>
            <a:r>
              <a:rPr lang="en-US" sz="1600" dirty="0" smtClean="0"/>
              <a:t>Don’t have the ability to learn or adapt things. </a:t>
            </a:r>
          </a:p>
          <a:p>
            <a:pPr marL="285750" lvl="0" indent="-285750">
              <a:buFont typeface="Arial" panose="020B0604020202020204" pitchFamily="34" charset="0"/>
              <a:buChar char="•"/>
            </a:pPr>
            <a:r>
              <a:rPr lang="en-US" sz="1600" dirty="0" smtClean="0"/>
              <a:t>But he got the opportunity to understand the Arabic language and reply with it, but for sure isn’t perfect and have some drawbacks. </a:t>
            </a:r>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114299" y="216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Methodology</a:t>
            </a:r>
            <a:endParaRPr dirty="0"/>
          </a:p>
        </p:txBody>
      </p:sp>
      <p:sp>
        <p:nvSpPr>
          <p:cNvPr id="413" name="Google Shape;413;p34"/>
          <p:cNvSpPr txBox="1">
            <a:spLocks noGrp="1"/>
          </p:cNvSpPr>
          <p:nvPr>
            <p:ph type="subTitle" idx="1"/>
          </p:nvPr>
        </p:nvSpPr>
        <p:spPr>
          <a:xfrm>
            <a:off x="114299" y="789125"/>
            <a:ext cx="8768443" cy="3178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After we understand more about it, know we are going to move to our assignment. </a:t>
            </a:r>
          </a:p>
          <a:p>
            <a:pPr marL="0" lvl="0" indent="0" algn="l" rtl="0">
              <a:spcBef>
                <a:spcPts val="0"/>
              </a:spcBef>
              <a:spcAft>
                <a:spcPts val="0"/>
              </a:spcAft>
              <a:buNone/>
            </a:pPr>
            <a:r>
              <a:rPr lang="en-US" sz="1600" dirty="0" smtClean="0"/>
              <a:t>So we provided all the information that </a:t>
            </a:r>
            <a:r>
              <a:rPr lang="en-US" sz="1600" dirty="0" smtClean="0"/>
              <a:t>chatGPT</a:t>
            </a:r>
            <a:r>
              <a:rPr lang="en-US" sz="1600" dirty="0" smtClean="0"/>
              <a:t> would ask for it, and then we asked to write a python code for the three algorithms in both languages. </a:t>
            </a:r>
          </a:p>
          <a:p>
            <a:pPr marL="0" lvl="0" indent="0" algn="l" rtl="0">
              <a:spcBef>
                <a:spcPts val="0"/>
              </a:spcBef>
              <a:spcAft>
                <a:spcPts val="0"/>
              </a:spcAft>
              <a:buNone/>
            </a:pPr>
            <a:r>
              <a:rPr lang="en-US" sz="1600" dirty="0" smtClean="0"/>
              <a:t>After that we asked to give us a more complex code to see how chat can generate the code. </a:t>
            </a:r>
          </a:p>
          <a:p>
            <a:pPr marL="0" lvl="0" indent="0" algn="l" rtl="0">
              <a:spcBef>
                <a:spcPts val="0"/>
              </a:spcBef>
              <a:spcAft>
                <a:spcPts val="0"/>
              </a:spcAft>
              <a:buNone/>
            </a:pPr>
            <a:r>
              <a:rPr lang="en-US" sz="1600" dirty="0" smtClean="0"/>
              <a:t>All these were general (the algorithms was solved by a simple array), we tried to give him order to solve these algorithms by a given dataset (iris) and a specific order. </a:t>
            </a:r>
          </a:p>
          <a:p>
            <a:pPr marL="0" lvl="0" indent="0" algn="l" rtl="0">
              <a:spcBef>
                <a:spcPts val="0"/>
              </a:spcBef>
              <a:spcAft>
                <a:spcPts val="0"/>
              </a:spcAft>
              <a:buNone/>
            </a:pPr>
            <a:r>
              <a:rPr lang="en-US" sz="1600" dirty="0" smtClean="0"/>
              <a:t>And finally, to see how it performed and compare the both languages results we order chat to use performance metrics and big-O notation for the three algorithms. </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1244976" y="1778359"/>
            <a:ext cx="4805100" cy="1683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Limitations and Challenges </a:t>
            </a:r>
            <a:endParaRPr dirty="0"/>
          </a:p>
        </p:txBody>
      </p:sp>
      <p:sp>
        <p:nvSpPr>
          <p:cNvPr id="296" name="Google Shape;296;p31"/>
          <p:cNvSpPr txBox="1">
            <a:spLocks noGrp="1"/>
          </p:cNvSpPr>
          <p:nvPr>
            <p:ph type="title" idx="2"/>
          </p:nvPr>
        </p:nvSpPr>
        <p:spPr>
          <a:xfrm>
            <a:off x="1244975" y="936560"/>
            <a:ext cx="438838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2"/>
                </a:solidFill>
              </a:rPr>
              <a:t>04</a:t>
            </a:r>
            <a:endParaRPr dirty="0">
              <a:solidFill>
                <a:schemeClr val="tx2"/>
              </a:solidFill>
            </a:endParaRPr>
          </a:p>
        </p:txBody>
      </p:sp>
    </p:spTree>
    <p:extLst>
      <p:ext uri="{BB962C8B-B14F-4D97-AF65-F5344CB8AC3E}">
        <p14:creationId xmlns:p14="http://schemas.microsoft.com/office/powerpoint/2010/main" val="21364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5"/>
          <p:cNvSpPr txBox="1">
            <a:spLocks noGrp="1"/>
          </p:cNvSpPr>
          <p:nvPr>
            <p:ph type="title"/>
          </p:nvPr>
        </p:nvSpPr>
        <p:spPr>
          <a:xfrm>
            <a:off x="0" y="411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Limitations and Challenges </a:t>
            </a:r>
            <a:endParaRPr dirty="0"/>
          </a:p>
        </p:txBody>
      </p:sp>
      <p:sp>
        <p:nvSpPr>
          <p:cNvPr id="471" name="Google Shape;471;p35"/>
          <p:cNvSpPr txBox="1">
            <a:spLocks noGrp="1"/>
          </p:cNvSpPr>
          <p:nvPr>
            <p:ph type="subTitle" idx="1"/>
          </p:nvPr>
        </p:nvSpPr>
        <p:spPr>
          <a:xfrm>
            <a:off x="44600" y="1948248"/>
            <a:ext cx="3440788" cy="127792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smtClean="0"/>
              <a:t>Challenge: chat might struggle to maintain context over long conversations, leading to misunderstandings or context shifts. </a:t>
            </a:r>
          </a:p>
          <a:p>
            <a:pPr marL="171450" lvl="0" indent="-171450">
              <a:buFont typeface="Arial" panose="020B0604020202020204" pitchFamily="34" charset="0"/>
              <a:buChar char="•"/>
            </a:pPr>
            <a:r>
              <a:rPr lang="en-US" dirty="0" smtClean="0"/>
              <a:t>Limitation: it might not fully comprehend the intricate context of complex software-related discussions. </a:t>
            </a:r>
            <a:endParaRPr dirty="0"/>
          </a:p>
        </p:txBody>
      </p:sp>
      <p:sp>
        <p:nvSpPr>
          <p:cNvPr id="472" name="Google Shape;472;p35"/>
          <p:cNvSpPr txBox="1">
            <a:spLocks noGrp="1"/>
          </p:cNvSpPr>
          <p:nvPr>
            <p:ph type="subTitle" idx="2"/>
          </p:nvPr>
        </p:nvSpPr>
        <p:spPr>
          <a:xfrm>
            <a:off x="5530422" y="1922013"/>
            <a:ext cx="3032570" cy="13765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Challenge</a:t>
            </a:r>
            <a:r>
              <a:rPr lang="en-US" b="1" dirty="0"/>
              <a:t>:</a:t>
            </a:r>
            <a:r>
              <a:rPr lang="en-US" dirty="0"/>
              <a:t> Generating highly specific and precise code or solutions can be challenging</a:t>
            </a:r>
            <a:r>
              <a:rPr lang="en-US" dirty="0" smtClean="0"/>
              <a:t>.</a:t>
            </a:r>
          </a:p>
          <a:p>
            <a:pPr marL="171450" lvl="0" indent="-171450">
              <a:buFont typeface="Arial" panose="020B0604020202020204" pitchFamily="34" charset="0"/>
              <a:buChar char="•"/>
            </a:pPr>
            <a:r>
              <a:rPr lang="en-US" dirty="0"/>
              <a:t>Limitation</a:t>
            </a:r>
            <a:r>
              <a:rPr lang="en-US" b="1" dirty="0"/>
              <a:t>:</a:t>
            </a:r>
            <a:r>
              <a:rPr lang="en-US" dirty="0"/>
              <a:t> </a:t>
            </a:r>
            <a:r>
              <a:rPr lang="en-US" dirty="0"/>
              <a:t>ChatGPT</a:t>
            </a:r>
            <a:r>
              <a:rPr lang="en-US" dirty="0"/>
              <a:t> might produce code that works but is not optimized or might not handle all edge </a:t>
            </a:r>
            <a:r>
              <a:rPr lang="en-US" dirty="0" smtClean="0"/>
              <a:t>cases.</a:t>
            </a:r>
            <a:endParaRPr dirty="0"/>
          </a:p>
        </p:txBody>
      </p:sp>
      <p:sp>
        <p:nvSpPr>
          <p:cNvPr id="474" name="Google Shape;474;p35"/>
          <p:cNvSpPr txBox="1">
            <a:spLocks noGrp="1"/>
          </p:cNvSpPr>
          <p:nvPr>
            <p:ph type="subTitle" idx="4"/>
          </p:nvPr>
        </p:nvSpPr>
        <p:spPr>
          <a:xfrm>
            <a:off x="75064" y="3840190"/>
            <a:ext cx="4088722" cy="114002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Challenge</a:t>
            </a:r>
            <a:r>
              <a:rPr lang="en-US" b="1" dirty="0"/>
              <a:t>:</a:t>
            </a:r>
            <a:r>
              <a:rPr lang="en-US" dirty="0"/>
              <a:t> Ensuring secure code generation is </a:t>
            </a:r>
            <a:r>
              <a:rPr lang="en-US" dirty="0" smtClean="0"/>
              <a:t>challenging.</a:t>
            </a:r>
          </a:p>
          <a:p>
            <a:pPr>
              <a:buFont typeface="Arial" panose="020B0604020202020204" pitchFamily="34" charset="0"/>
              <a:buChar char="•"/>
            </a:pPr>
            <a:r>
              <a:rPr lang="en-US" dirty="0" smtClean="0"/>
              <a:t>Limitation</a:t>
            </a:r>
            <a:r>
              <a:rPr lang="en-US" b="1" dirty="0"/>
              <a:t>:</a:t>
            </a:r>
            <a:r>
              <a:rPr lang="en-US" dirty="0"/>
              <a:t> </a:t>
            </a:r>
            <a:r>
              <a:rPr lang="en-US" dirty="0"/>
              <a:t>ChatGPT</a:t>
            </a:r>
            <a:r>
              <a:rPr lang="en-US" dirty="0"/>
              <a:t> may not be aware of security best practices and might generate code that is vulnerable to security issues.</a:t>
            </a:r>
          </a:p>
          <a:p>
            <a:r>
              <a:rPr lang="en-US" dirty="0"/>
              <a:t/>
            </a:r>
            <a:br>
              <a:rPr lang="en-US" dirty="0"/>
            </a:br>
            <a:endParaRPr lang="en-US" dirty="0"/>
          </a:p>
          <a:p>
            <a:r>
              <a:rPr lang="en-US" dirty="0"/>
              <a:t/>
            </a:r>
            <a:br>
              <a:rPr lang="en-US" dirty="0"/>
            </a:br>
            <a:endParaRPr dirty="0"/>
          </a:p>
        </p:txBody>
      </p:sp>
      <p:sp>
        <p:nvSpPr>
          <p:cNvPr id="475" name="Google Shape;475;p35"/>
          <p:cNvSpPr txBox="1">
            <a:spLocks noGrp="1"/>
          </p:cNvSpPr>
          <p:nvPr>
            <p:ph type="subTitle" idx="7"/>
          </p:nvPr>
        </p:nvSpPr>
        <p:spPr>
          <a:xfrm>
            <a:off x="44601" y="1499847"/>
            <a:ext cx="2910869"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U</a:t>
            </a:r>
            <a:r>
              <a:rPr lang="en" dirty="0" smtClean="0"/>
              <a:t>nderstanding context </a:t>
            </a:r>
            <a:endParaRPr dirty="0"/>
          </a:p>
        </p:txBody>
      </p:sp>
      <p:sp>
        <p:nvSpPr>
          <p:cNvPr id="476" name="Google Shape;476;p35"/>
          <p:cNvSpPr txBox="1">
            <a:spLocks noGrp="1"/>
          </p:cNvSpPr>
          <p:nvPr>
            <p:ph type="subTitle" idx="8"/>
          </p:nvPr>
        </p:nvSpPr>
        <p:spPr>
          <a:xfrm>
            <a:off x="5586642" y="1499847"/>
            <a:ext cx="3032571"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Specificity and Precision: </a:t>
            </a:r>
            <a:endParaRPr dirty="0"/>
          </a:p>
        </p:txBody>
      </p:sp>
      <p:sp>
        <p:nvSpPr>
          <p:cNvPr id="479" name="Google Shape;479;p35"/>
          <p:cNvSpPr txBox="1">
            <a:spLocks noGrp="1"/>
          </p:cNvSpPr>
          <p:nvPr>
            <p:ph type="subTitle" idx="6"/>
          </p:nvPr>
        </p:nvSpPr>
        <p:spPr>
          <a:xfrm>
            <a:off x="5339443" y="3835943"/>
            <a:ext cx="3526971" cy="9246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smtClean="0"/>
              <a:t>Challenge:</a:t>
            </a:r>
            <a:r>
              <a:rPr lang="en-US" b="1" dirty="0"/>
              <a:t> </a:t>
            </a:r>
            <a:r>
              <a:rPr lang="en-US" dirty="0" smtClean="0"/>
              <a:t> </a:t>
            </a:r>
            <a:r>
              <a:rPr lang="en-US" dirty="0"/>
              <a:t>Lack of real-time interactivity hinders dynamic collaboration on code</a:t>
            </a:r>
            <a:r>
              <a:rPr lang="en-US" dirty="0" smtClean="0"/>
              <a:t>.</a:t>
            </a:r>
          </a:p>
          <a:p>
            <a:pPr>
              <a:buFont typeface="Arial" panose="020B0604020202020204" pitchFamily="34" charset="0"/>
              <a:buChar char="•"/>
            </a:pPr>
            <a:r>
              <a:rPr lang="en-US" dirty="0" smtClean="0"/>
              <a:t>Limitation: </a:t>
            </a:r>
            <a:r>
              <a:rPr lang="en-US" dirty="0"/>
              <a:t>It doesn't support back-and-forth exchanges as effectively as a human in a live coding session</a:t>
            </a:r>
          </a:p>
          <a:p>
            <a:r>
              <a:rPr lang="en-US" dirty="0"/>
              <a:t/>
            </a:r>
            <a:br>
              <a:rPr lang="en-US" dirty="0"/>
            </a:br>
            <a:endParaRPr dirty="0"/>
          </a:p>
        </p:txBody>
      </p:sp>
      <p:sp>
        <p:nvSpPr>
          <p:cNvPr id="480" name="Google Shape;480;p35"/>
          <p:cNvSpPr txBox="1">
            <a:spLocks noGrp="1"/>
          </p:cNvSpPr>
          <p:nvPr>
            <p:ph type="subTitle" idx="13"/>
          </p:nvPr>
        </p:nvSpPr>
        <p:spPr>
          <a:xfrm>
            <a:off x="75064" y="3361343"/>
            <a:ext cx="2478000" cy="47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a:t>
            </a:r>
            <a:r>
              <a:rPr lang="en" dirty="0" smtClean="0"/>
              <a:t>ecurity concerns: </a:t>
            </a:r>
            <a:endParaRPr dirty="0"/>
          </a:p>
        </p:txBody>
      </p:sp>
      <p:sp>
        <p:nvSpPr>
          <p:cNvPr id="482" name="Google Shape;482;p35"/>
          <p:cNvSpPr txBox="1">
            <a:spLocks noGrp="1"/>
          </p:cNvSpPr>
          <p:nvPr>
            <p:ph type="subTitle" idx="15"/>
          </p:nvPr>
        </p:nvSpPr>
        <p:spPr>
          <a:xfrm>
            <a:off x="5586642" y="3053074"/>
            <a:ext cx="3351738" cy="1357127"/>
          </a:xfrm>
          <a:prstGeom prst="rect">
            <a:avLst/>
          </a:prstGeom>
        </p:spPr>
        <p:txBody>
          <a:bodyPr spcFirstLastPara="1" wrap="square" lIns="91425" tIns="91425" rIns="91425" bIns="91425" anchor="b" anchorCtr="0">
            <a:noAutofit/>
          </a:bodyPr>
          <a:lstStyle/>
          <a:p>
            <a:r>
              <a:rPr lang="en-US" dirty="0"/>
              <a:t>Lack of Real-time Interactivity</a:t>
            </a:r>
            <a:r>
              <a:rPr lang="en-US" dirty="0" smtClean="0"/>
              <a:t>:</a:t>
            </a:r>
          </a:p>
          <a:p>
            <a:r>
              <a:rPr lang="en-US" dirty="0"/>
              <a:t/>
            </a:r>
            <a:br>
              <a:rPr lang="en-US" dirty="0"/>
            </a:br>
            <a:endParaRPr dirty="0"/>
          </a:p>
        </p:txBody>
      </p:sp>
      <p:sp>
        <p:nvSpPr>
          <p:cNvPr id="15" name="Google Shape;471;p35"/>
          <p:cNvSpPr txBox="1">
            <a:spLocks/>
          </p:cNvSpPr>
          <p:nvPr/>
        </p:nvSpPr>
        <p:spPr>
          <a:xfrm>
            <a:off x="-1" y="532282"/>
            <a:ext cx="8985097" cy="9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en-US" dirty="0" smtClean="0"/>
              <a:t>The first question I asked </a:t>
            </a:r>
            <a:r>
              <a:rPr lang="en-US" dirty="0" smtClean="0"/>
              <a:t>chatGPT</a:t>
            </a:r>
            <a:r>
              <a:rPr lang="en-US" dirty="0" smtClean="0"/>
              <a:t> was about the limitation and challenges encountered when performing software-related tasks ? </a:t>
            </a:r>
          </a:p>
          <a:p>
            <a:pPr marL="0" indent="0"/>
            <a:r>
              <a:rPr lang="en-US" dirty="0" smtClean="0"/>
              <a:t>And the respond was :  </a:t>
            </a:r>
            <a:endParaRPr lang="en-US" dirty="0"/>
          </a:p>
        </p:txBody>
      </p:sp>
    </p:spTree>
  </p:cSld>
  <p:clrMapOvr>
    <a:masterClrMapping/>
  </p:clrMapOvr>
</p:sld>
</file>

<file path=ppt/theme/theme1.xml><?xml version="1.0" encoding="utf-8"?>
<a:theme xmlns:a="http://schemas.openxmlformats.org/drawingml/2006/main" name="AI Press Conference Pitch Deck by Slidesgo">
  <a:themeElements>
    <a:clrScheme name="Simple Light">
      <a:dk1>
        <a:srgbClr val="FFFFFF"/>
      </a:dk1>
      <a:lt1>
        <a:srgbClr val="000C24"/>
      </a:lt1>
      <a:dk2>
        <a:srgbClr val="003E85"/>
      </a:dk2>
      <a:lt2>
        <a:srgbClr val="00FFC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904</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Chakra Petch</vt:lpstr>
      <vt:lpstr>Bebas Neue</vt:lpstr>
      <vt:lpstr>Anaheim</vt:lpstr>
      <vt:lpstr>Chakra Petch Medium</vt:lpstr>
      <vt:lpstr>Arial</vt:lpstr>
      <vt:lpstr>Raleway</vt:lpstr>
      <vt:lpstr>Open Sans</vt:lpstr>
      <vt:lpstr>AI Press Conference Pitch Deck by Slidesgo</vt:lpstr>
      <vt:lpstr>INTERACTION WITH CHATGPT FOR ANALYSIS AND TESTING THE PREFORMANCE</vt:lpstr>
      <vt:lpstr>TABLE OF CONTENTS</vt:lpstr>
      <vt:lpstr>ABSTRACT </vt:lpstr>
      <vt:lpstr>ABSTRACT </vt:lpstr>
      <vt:lpstr>PowerPoint Presentation</vt:lpstr>
      <vt:lpstr>Methodology  </vt:lpstr>
      <vt:lpstr>Methodology</vt:lpstr>
      <vt:lpstr>Limitations and Challenges </vt:lpstr>
      <vt:lpstr>Limitations and Challenges </vt:lpstr>
      <vt:lpstr>Limitations and Challenges </vt:lpstr>
      <vt:lpstr>Results </vt:lpstr>
      <vt:lpstr>PowerPoint Presentation</vt:lpstr>
      <vt:lpstr>PowerPoint Presentation</vt:lpstr>
      <vt:lpstr>Conclusion </vt:lpstr>
      <vt:lpstr>Conclusion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WITH CHATGPT FOR ANALYSIS AND TESTING THE PREFORMANCE</dc:title>
  <dc:creator>fatima haz</dc:creator>
  <cp:lastModifiedBy>lenovo</cp:lastModifiedBy>
  <cp:revision>15</cp:revision>
  <dcterms:modified xsi:type="dcterms:W3CDTF">2023-11-28T06:39:39Z</dcterms:modified>
</cp:coreProperties>
</file>