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3"/>
  </p:notesMasterIdLst>
  <p:sldIdLst>
    <p:sldId id="256" r:id="rId2"/>
    <p:sldId id="306" r:id="rId3"/>
    <p:sldId id="305" r:id="rId4"/>
    <p:sldId id="307" r:id="rId5"/>
    <p:sldId id="309" r:id="rId6"/>
    <p:sldId id="308" r:id="rId7"/>
    <p:sldId id="310" r:id="rId8"/>
    <p:sldId id="311" r:id="rId9"/>
    <p:sldId id="312" r:id="rId10"/>
    <p:sldId id="313" r:id="rId11"/>
    <p:sldId id="31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Montserrat" panose="00000500000000000000" pitchFamily="2" charset="0"/>
      <p:regular r:id="rId20"/>
      <p:bold r:id="rId21"/>
      <p:italic r:id="rId22"/>
      <p:boldItalic r:id="rId23"/>
    </p:embeddedFont>
    <p:embeddedFont>
      <p:font typeface="Montserrat ExtraBold" panose="00000900000000000000" pitchFamily="2" charset="0"/>
      <p:bold r:id="rId24"/>
      <p:boldItalic r:id="rId25"/>
    </p:embeddedFont>
    <p:embeddedFont>
      <p:font typeface="Montserrat ExtraLight" panose="000003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B20A8E-64BB-4A02-891E-B452889FFD25}">
  <a:tblStyle styleId="{15B20A8E-64BB-4A02-891E-B452889FFD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5388" autoAdjust="0"/>
  </p:normalViewPr>
  <p:slideViewPr>
    <p:cSldViewPr snapToGrid="0">
      <p:cViewPr>
        <p:scale>
          <a:sx n="75" d="100"/>
          <a:sy n="75" d="100"/>
        </p:scale>
        <p:origin x="1838"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5.2305774278215235E-2"/>
          <c:y val="0.12446992916394259"/>
          <c:w val="0.91436089238845142"/>
          <c:h val="0.70492249015748032"/>
        </c:manualLayout>
      </c:layout>
      <c:lineChart>
        <c:grouping val="stacked"/>
        <c:varyColors val="0"/>
        <c:ser>
          <c:idx val="0"/>
          <c:order val="0"/>
          <c:tx>
            <c:strRef>
              <c:f>Sheet1!$B$1</c:f>
              <c:strCache>
                <c:ptCount val="1"/>
                <c:pt idx="0">
                  <c:v>Response Time </c:v>
                </c:pt>
              </c:strCache>
            </c:strRef>
          </c:tx>
          <c:spPr>
            <a:ln w="22225" cap="rnd">
              <a:solidFill>
                <a:schemeClr val="accent1"/>
              </a:solidFill>
            </a:ln>
            <a:effectLst>
              <a:glow rad="139700">
                <a:schemeClr val="accent1">
                  <a:satMod val="175000"/>
                  <a:alpha val="14000"/>
                </a:schemeClr>
              </a:glow>
            </a:effectLst>
          </c:spPr>
          <c:marker>
            <c:symbol val="none"/>
          </c:marker>
          <c:cat>
            <c:strRef>
              <c:f>Sheet1!$A$2:$A$5</c:f>
              <c:strCache>
                <c:ptCount val="4"/>
                <c:pt idx="0">
                  <c:v>Incorrect Language</c:v>
                </c:pt>
                <c:pt idx="1">
                  <c:v>Correct Language</c:v>
                </c:pt>
                <c:pt idx="2">
                  <c:v>Optimized</c:v>
                </c:pt>
                <c:pt idx="3">
                  <c:v>Time Complexity</c:v>
                </c:pt>
              </c:strCache>
            </c:strRef>
          </c:cat>
          <c:val>
            <c:numRef>
              <c:f>Sheet1!$B$2:$B$5</c:f>
              <c:numCache>
                <c:formatCode>General</c:formatCode>
                <c:ptCount val="4"/>
                <c:pt idx="0">
                  <c:v>2</c:v>
                </c:pt>
                <c:pt idx="1">
                  <c:v>4</c:v>
                </c:pt>
                <c:pt idx="2">
                  <c:v>6</c:v>
                </c:pt>
                <c:pt idx="3">
                  <c:v>4</c:v>
                </c:pt>
              </c:numCache>
            </c:numRef>
          </c:val>
          <c:smooth val="0"/>
          <c:extLst>
            <c:ext xmlns:c16="http://schemas.microsoft.com/office/drawing/2014/chart" uri="{C3380CC4-5D6E-409C-BE32-E72D297353CC}">
              <c16:uniqueId val="{00000000-7FA6-47E1-9AA2-7F85851A1CBD}"/>
            </c:ext>
          </c:extLst>
        </c:ser>
        <c:ser>
          <c:idx val="1"/>
          <c:order val="1"/>
          <c:tx>
            <c:strRef>
              <c:f>Sheet1!$C$1</c:f>
              <c:strCache>
                <c:ptCount val="1"/>
                <c:pt idx="0">
                  <c:v>Time Complexity</c:v>
                </c:pt>
              </c:strCache>
            </c:strRef>
          </c:tx>
          <c:spPr>
            <a:ln w="22225" cap="rnd">
              <a:solidFill>
                <a:schemeClr val="accent2"/>
              </a:solidFill>
            </a:ln>
            <a:effectLst>
              <a:glow rad="139700">
                <a:schemeClr val="accent2">
                  <a:satMod val="175000"/>
                  <a:alpha val="14000"/>
                </a:schemeClr>
              </a:glow>
            </a:effectLst>
          </c:spPr>
          <c:marker>
            <c:symbol val="none"/>
          </c:marker>
          <c:cat>
            <c:strRef>
              <c:f>Sheet1!$A$2:$A$5</c:f>
              <c:strCache>
                <c:ptCount val="4"/>
                <c:pt idx="0">
                  <c:v>Incorrect Language</c:v>
                </c:pt>
                <c:pt idx="1">
                  <c:v>Correct Language</c:v>
                </c:pt>
                <c:pt idx="2">
                  <c:v>Optimized</c:v>
                </c:pt>
                <c:pt idx="3">
                  <c:v>Time Complexity</c:v>
                </c:pt>
              </c:strCache>
            </c:strRef>
          </c:cat>
          <c:val>
            <c:numRef>
              <c:f>Sheet1!$C$2:$C$5</c:f>
              <c:numCache>
                <c:formatCode>General</c:formatCode>
                <c:ptCount val="4"/>
                <c:pt idx="0">
                  <c:v>2</c:v>
                </c:pt>
                <c:pt idx="1">
                  <c:v>4</c:v>
                </c:pt>
                <c:pt idx="2">
                  <c:v>6</c:v>
                </c:pt>
                <c:pt idx="3">
                  <c:v>2</c:v>
                </c:pt>
              </c:numCache>
            </c:numRef>
          </c:val>
          <c:smooth val="0"/>
          <c:extLst>
            <c:ext xmlns:c16="http://schemas.microsoft.com/office/drawing/2014/chart" uri="{C3380CC4-5D6E-409C-BE32-E72D297353CC}">
              <c16:uniqueId val="{00000001-7FA6-47E1-9AA2-7F85851A1CBD}"/>
            </c:ext>
          </c:extLst>
        </c:ser>
        <c:ser>
          <c:idx val="2"/>
          <c:order val="2"/>
          <c:tx>
            <c:strRef>
              <c:f>Sheet1!$D$1</c:f>
              <c:strCache>
                <c:ptCount val="1"/>
                <c:pt idx="0">
                  <c:v>Code Runtime</c:v>
                </c:pt>
              </c:strCache>
            </c:strRef>
          </c:tx>
          <c:spPr>
            <a:ln w="22225" cap="rnd">
              <a:solidFill>
                <a:schemeClr val="accent3"/>
              </a:solidFill>
            </a:ln>
            <a:effectLst>
              <a:glow rad="139700">
                <a:schemeClr val="accent3">
                  <a:satMod val="175000"/>
                  <a:alpha val="14000"/>
                </a:schemeClr>
              </a:glow>
            </a:effectLst>
          </c:spPr>
          <c:marker>
            <c:symbol val="none"/>
          </c:marker>
          <c:cat>
            <c:strRef>
              <c:f>Sheet1!$A$2:$A$5</c:f>
              <c:strCache>
                <c:ptCount val="4"/>
                <c:pt idx="0">
                  <c:v>Incorrect Language</c:v>
                </c:pt>
                <c:pt idx="1">
                  <c:v>Correct Language</c:v>
                </c:pt>
                <c:pt idx="2">
                  <c:v>Optimized</c:v>
                </c:pt>
                <c:pt idx="3">
                  <c:v>Time Complexity</c:v>
                </c:pt>
              </c:strCache>
            </c:strRef>
          </c:cat>
          <c:val>
            <c:numRef>
              <c:f>Sheet1!$D$2:$D$5</c:f>
              <c:numCache>
                <c:formatCode>General</c:formatCode>
                <c:ptCount val="4"/>
                <c:pt idx="0">
                  <c:v>2</c:v>
                </c:pt>
                <c:pt idx="1">
                  <c:v>4</c:v>
                </c:pt>
                <c:pt idx="2">
                  <c:v>6</c:v>
                </c:pt>
                <c:pt idx="3">
                  <c:v>2</c:v>
                </c:pt>
              </c:numCache>
            </c:numRef>
          </c:val>
          <c:smooth val="0"/>
          <c:extLst>
            <c:ext xmlns:c16="http://schemas.microsoft.com/office/drawing/2014/chart" uri="{C3380CC4-5D6E-409C-BE32-E72D297353CC}">
              <c16:uniqueId val="{00000002-7FA6-47E1-9AA2-7F85851A1CBD}"/>
            </c:ext>
          </c:extLst>
        </c:ser>
        <c:dLbls>
          <c:showLegendKey val="0"/>
          <c:showVal val="0"/>
          <c:showCatName val="0"/>
          <c:showSerName val="0"/>
          <c:showPercent val="0"/>
          <c:showBubbleSize val="0"/>
        </c:dLbls>
        <c:smooth val="0"/>
        <c:axId val="1245052479"/>
        <c:axId val="1619911152"/>
      </c:lineChart>
      <c:catAx>
        <c:axId val="124505247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19911152"/>
        <c:crosses val="autoZero"/>
        <c:auto val="1"/>
        <c:lblAlgn val="ctr"/>
        <c:lblOffset val="100"/>
        <c:noMultiLvlLbl val="0"/>
      </c:catAx>
      <c:valAx>
        <c:axId val="16199111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4505247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5.2305774278215235E-2"/>
          <c:y val="0.12446992916394259"/>
          <c:w val="0.91436089238845142"/>
          <c:h val="0.70492249015748032"/>
        </c:manualLayout>
      </c:layout>
      <c:lineChart>
        <c:grouping val="stacked"/>
        <c:varyColors val="0"/>
        <c:ser>
          <c:idx val="0"/>
          <c:order val="0"/>
          <c:tx>
            <c:strRef>
              <c:f>Sheet1!$B$1</c:f>
              <c:strCache>
                <c:ptCount val="1"/>
                <c:pt idx="0">
                  <c:v>Response Time </c:v>
                </c:pt>
              </c:strCache>
            </c:strRef>
          </c:tx>
          <c:spPr>
            <a:ln w="22225" cap="rnd">
              <a:solidFill>
                <a:schemeClr val="accent1"/>
              </a:solidFill>
            </a:ln>
            <a:effectLst>
              <a:glow rad="139700">
                <a:schemeClr val="accent1">
                  <a:satMod val="175000"/>
                  <a:alpha val="14000"/>
                </a:schemeClr>
              </a:glow>
            </a:effectLst>
          </c:spPr>
          <c:marker>
            <c:symbol val="none"/>
          </c:marker>
          <c:cat>
            <c:strRef>
              <c:f>Sheet1!$A$2:$A$5</c:f>
              <c:strCache>
                <c:ptCount val="4"/>
                <c:pt idx="0">
                  <c:v>Incorrect Language</c:v>
                </c:pt>
                <c:pt idx="1">
                  <c:v>Correct Language</c:v>
                </c:pt>
                <c:pt idx="2">
                  <c:v>Optimized</c:v>
                </c:pt>
                <c:pt idx="3">
                  <c:v>Time Complexity</c:v>
                </c:pt>
              </c:strCache>
            </c:strRef>
          </c:cat>
          <c:val>
            <c:numRef>
              <c:f>Sheet1!$B$2:$B$5</c:f>
              <c:numCache>
                <c:formatCode>General</c:formatCode>
                <c:ptCount val="4"/>
                <c:pt idx="0">
                  <c:v>4</c:v>
                </c:pt>
                <c:pt idx="1">
                  <c:v>4</c:v>
                </c:pt>
                <c:pt idx="2">
                  <c:v>4</c:v>
                </c:pt>
                <c:pt idx="3">
                  <c:v>4</c:v>
                </c:pt>
              </c:numCache>
            </c:numRef>
          </c:val>
          <c:smooth val="0"/>
          <c:extLst>
            <c:ext xmlns:c16="http://schemas.microsoft.com/office/drawing/2014/chart" uri="{C3380CC4-5D6E-409C-BE32-E72D297353CC}">
              <c16:uniqueId val="{00000000-7FA6-47E1-9AA2-7F85851A1CBD}"/>
            </c:ext>
          </c:extLst>
        </c:ser>
        <c:ser>
          <c:idx val="1"/>
          <c:order val="1"/>
          <c:tx>
            <c:strRef>
              <c:f>Sheet1!$C$1</c:f>
              <c:strCache>
                <c:ptCount val="1"/>
                <c:pt idx="0">
                  <c:v>Time Complexity</c:v>
                </c:pt>
              </c:strCache>
            </c:strRef>
          </c:tx>
          <c:spPr>
            <a:ln w="22225" cap="rnd">
              <a:solidFill>
                <a:schemeClr val="accent2"/>
              </a:solidFill>
            </a:ln>
            <a:effectLst>
              <a:glow rad="139700">
                <a:schemeClr val="accent2">
                  <a:satMod val="175000"/>
                  <a:alpha val="14000"/>
                </a:schemeClr>
              </a:glow>
            </a:effectLst>
          </c:spPr>
          <c:marker>
            <c:symbol val="none"/>
          </c:marker>
          <c:cat>
            <c:strRef>
              <c:f>Sheet1!$A$2:$A$5</c:f>
              <c:strCache>
                <c:ptCount val="4"/>
                <c:pt idx="0">
                  <c:v>Incorrect Language</c:v>
                </c:pt>
                <c:pt idx="1">
                  <c:v>Correct Language</c:v>
                </c:pt>
                <c:pt idx="2">
                  <c:v>Optimized</c:v>
                </c:pt>
                <c:pt idx="3">
                  <c:v>Time Complexity</c:v>
                </c:pt>
              </c:strCache>
            </c:strRef>
          </c:cat>
          <c:val>
            <c:numRef>
              <c:f>Sheet1!$C$2:$C$5</c:f>
              <c:numCache>
                <c:formatCode>General</c:formatCode>
                <c:ptCount val="4"/>
                <c:pt idx="0">
                  <c:v>2</c:v>
                </c:pt>
                <c:pt idx="1">
                  <c:v>4</c:v>
                </c:pt>
                <c:pt idx="2">
                  <c:v>6</c:v>
                </c:pt>
                <c:pt idx="3">
                  <c:v>2</c:v>
                </c:pt>
              </c:numCache>
            </c:numRef>
          </c:val>
          <c:smooth val="0"/>
          <c:extLst>
            <c:ext xmlns:c16="http://schemas.microsoft.com/office/drawing/2014/chart" uri="{C3380CC4-5D6E-409C-BE32-E72D297353CC}">
              <c16:uniqueId val="{00000001-7FA6-47E1-9AA2-7F85851A1CBD}"/>
            </c:ext>
          </c:extLst>
        </c:ser>
        <c:ser>
          <c:idx val="2"/>
          <c:order val="2"/>
          <c:tx>
            <c:strRef>
              <c:f>Sheet1!$D$1</c:f>
              <c:strCache>
                <c:ptCount val="1"/>
                <c:pt idx="0">
                  <c:v>Code Runtime</c:v>
                </c:pt>
              </c:strCache>
            </c:strRef>
          </c:tx>
          <c:spPr>
            <a:ln w="22225" cap="rnd">
              <a:solidFill>
                <a:schemeClr val="accent3"/>
              </a:solidFill>
            </a:ln>
            <a:effectLst>
              <a:glow rad="139700">
                <a:schemeClr val="accent3">
                  <a:satMod val="175000"/>
                  <a:alpha val="14000"/>
                </a:schemeClr>
              </a:glow>
            </a:effectLst>
          </c:spPr>
          <c:marker>
            <c:symbol val="none"/>
          </c:marker>
          <c:cat>
            <c:strRef>
              <c:f>Sheet1!$A$2:$A$5</c:f>
              <c:strCache>
                <c:ptCount val="4"/>
                <c:pt idx="0">
                  <c:v>Incorrect Language</c:v>
                </c:pt>
                <c:pt idx="1">
                  <c:v>Correct Language</c:v>
                </c:pt>
                <c:pt idx="2">
                  <c:v>Optimized</c:v>
                </c:pt>
                <c:pt idx="3">
                  <c:v>Time Complexity</c:v>
                </c:pt>
              </c:strCache>
            </c:strRef>
          </c:cat>
          <c:val>
            <c:numRef>
              <c:f>Sheet1!$D$2:$D$5</c:f>
              <c:numCache>
                <c:formatCode>General</c:formatCode>
                <c:ptCount val="4"/>
                <c:pt idx="0">
                  <c:v>2</c:v>
                </c:pt>
                <c:pt idx="1">
                  <c:v>4</c:v>
                </c:pt>
                <c:pt idx="2">
                  <c:v>6</c:v>
                </c:pt>
                <c:pt idx="3">
                  <c:v>2</c:v>
                </c:pt>
              </c:numCache>
            </c:numRef>
          </c:val>
          <c:smooth val="0"/>
          <c:extLst>
            <c:ext xmlns:c16="http://schemas.microsoft.com/office/drawing/2014/chart" uri="{C3380CC4-5D6E-409C-BE32-E72D297353CC}">
              <c16:uniqueId val="{00000002-7FA6-47E1-9AA2-7F85851A1CBD}"/>
            </c:ext>
          </c:extLst>
        </c:ser>
        <c:dLbls>
          <c:showLegendKey val="0"/>
          <c:showVal val="0"/>
          <c:showCatName val="0"/>
          <c:showSerName val="0"/>
          <c:showPercent val="0"/>
          <c:showBubbleSize val="0"/>
        </c:dLbls>
        <c:smooth val="0"/>
        <c:axId val="1245052479"/>
        <c:axId val="1619911152"/>
      </c:lineChart>
      <c:catAx>
        <c:axId val="124505247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19911152"/>
        <c:crosses val="autoZero"/>
        <c:auto val="1"/>
        <c:lblAlgn val="ctr"/>
        <c:lblOffset val="100"/>
        <c:noMultiLvlLbl val="0"/>
      </c:catAx>
      <c:valAx>
        <c:axId val="16199111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4505247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818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40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82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91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351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223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847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844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96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405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a:t>ChatGPT</a:t>
            </a:r>
            <a:endParaRPr dirty="0"/>
          </a:p>
        </p:txBody>
      </p:sp>
      <p:sp>
        <p:nvSpPr>
          <p:cNvPr id="163" name="Google Shape;163;p38"/>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Ghaith Kharashgah</a:t>
            </a:r>
            <a:endParaRPr dirty="0"/>
          </a:p>
        </p:txBody>
      </p:sp>
      <p:sp>
        <p:nvSpPr>
          <p:cNvPr id="164" name="Google Shape;164;p38"/>
          <p:cNvSpPr txBox="1">
            <a:spLocks noGrp="1"/>
          </p:cNvSpPr>
          <p:nvPr>
            <p:ph type="ctrTitle"/>
          </p:nvPr>
        </p:nvSpPr>
        <p:spPr>
          <a:xfrm>
            <a:off x="2941650" y="2624375"/>
            <a:ext cx="3260700"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200" b="0" dirty="0">
                <a:latin typeface="Montserrat ExtraLight"/>
                <a:ea typeface="Montserrat ExtraLight"/>
                <a:cs typeface="Montserrat ExtraLight"/>
                <a:sym typeface="Montserrat ExtraLight"/>
              </a:rPr>
              <a:t>Check and Analysis</a:t>
            </a:r>
            <a:endParaRPr sz="22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542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Outcomes (Arabic)</a:t>
            </a:r>
            <a:endParaRPr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aphicFrame>
        <p:nvGraphicFramePr>
          <p:cNvPr id="11" name="Chart 10">
            <a:extLst>
              <a:ext uri="{FF2B5EF4-FFF2-40B4-BE49-F238E27FC236}">
                <a16:creationId xmlns:a16="http://schemas.microsoft.com/office/drawing/2014/main" id="{18742852-DA4E-2C73-03F9-1745B396D5A5}"/>
              </a:ext>
            </a:extLst>
          </p:cNvPr>
          <p:cNvGraphicFramePr/>
          <p:nvPr>
            <p:extLst>
              <p:ext uri="{D42A27DB-BD31-4B8C-83A1-F6EECF244321}">
                <p14:modId xmlns:p14="http://schemas.microsoft.com/office/powerpoint/2010/main" val="4051251593"/>
              </p:ext>
            </p:extLst>
          </p:nvPr>
        </p:nvGraphicFramePr>
        <p:xfrm>
          <a:off x="365760" y="987209"/>
          <a:ext cx="7741920" cy="40013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234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542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Overall Outcomes</a:t>
            </a:r>
            <a:endParaRPr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aphicFrame>
        <p:nvGraphicFramePr>
          <p:cNvPr id="2" name="Table 1">
            <a:extLst>
              <a:ext uri="{FF2B5EF4-FFF2-40B4-BE49-F238E27FC236}">
                <a16:creationId xmlns:a16="http://schemas.microsoft.com/office/drawing/2014/main" id="{A8AA725F-C170-3EDA-5E3B-D9C411FB62A5}"/>
              </a:ext>
            </a:extLst>
          </p:cNvPr>
          <p:cNvGraphicFramePr>
            <a:graphicFrameLocks noGrp="1"/>
          </p:cNvGraphicFramePr>
          <p:nvPr>
            <p:extLst>
              <p:ext uri="{D42A27DB-BD31-4B8C-83A1-F6EECF244321}">
                <p14:modId xmlns:p14="http://schemas.microsoft.com/office/powerpoint/2010/main" val="3001491136"/>
              </p:ext>
            </p:extLst>
          </p:nvPr>
        </p:nvGraphicFramePr>
        <p:xfrm>
          <a:off x="938500" y="1593850"/>
          <a:ext cx="5909340" cy="3230880"/>
        </p:xfrm>
        <a:graphic>
          <a:graphicData uri="http://schemas.openxmlformats.org/drawingml/2006/table">
            <a:tbl>
              <a:tblPr firstRow="1" bandRow="1">
                <a:tableStyleId>{93296810-A885-4BE3-A3E7-6D5BEEA58F35}</a:tableStyleId>
              </a:tblPr>
              <a:tblGrid>
                <a:gridCol w="2946360">
                  <a:extLst>
                    <a:ext uri="{9D8B030D-6E8A-4147-A177-3AD203B41FA5}">
                      <a16:colId xmlns:a16="http://schemas.microsoft.com/office/drawing/2014/main" val="2347851867"/>
                    </a:ext>
                  </a:extLst>
                </a:gridCol>
                <a:gridCol w="1402094">
                  <a:extLst>
                    <a:ext uri="{9D8B030D-6E8A-4147-A177-3AD203B41FA5}">
                      <a16:colId xmlns:a16="http://schemas.microsoft.com/office/drawing/2014/main" val="1692815522"/>
                    </a:ext>
                  </a:extLst>
                </a:gridCol>
                <a:gridCol w="1560886">
                  <a:extLst>
                    <a:ext uri="{9D8B030D-6E8A-4147-A177-3AD203B41FA5}">
                      <a16:colId xmlns:a16="http://schemas.microsoft.com/office/drawing/2014/main" val="2122944600"/>
                    </a:ext>
                  </a:extLst>
                </a:gridCol>
              </a:tblGrid>
              <a:tr h="510286">
                <a:tc>
                  <a:txBody>
                    <a:bodyPr/>
                    <a:lstStyle/>
                    <a:p>
                      <a:pPr algn="ctr"/>
                      <a:r>
                        <a:rPr lang="en-US" dirty="0"/>
                        <a:t>Performance Measure/Languages</a:t>
                      </a:r>
                    </a:p>
                  </a:txBody>
                  <a:tcPr/>
                </a:tc>
                <a:tc>
                  <a:txBody>
                    <a:bodyPr/>
                    <a:lstStyle/>
                    <a:p>
                      <a:pPr algn="ctr"/>
                      <a:r>
                        <a:rPr lang="en-US" dirty="0"/>
                        <a:t>English</a:t>
                      </a:r>
                    </a:p>
                  </a:txBody>
                  <a:tcPr/>
                </a:tc>
                <a:tc>
                  <a:txBody>
                    <a:bodyPr/>
                    <a:lstStyle/>
                    <a:p>
                      <a:pPr algn="ctr"/>
                      <a:r>
                        <a:rPr lang="en-US" dirty="0"/>
                        <a:t>Arabic</a:t>
                      </a:r>
                    </a:p>
                  </a:txBody>
                  <a:tcPr/>
                </a:tc>
                <a:extLst>
                  <a:ext uri="{0D108BD9-81ED-4DB2-BD59-A6C34878D82A}">
                    <a16:rowId xmlns:a16="http://schemas.microsoft.com/office/drawing/2014/main" val="3783363925"/>
                  </a:ext>
                </a:extLst>
              </a:tr>
              <a:tr h="510286">
                <a:tc>
                  <a:txBody>
                    <a:bodyPr/>
                    <a:lstStyle/>
                    <a:p>
                      <a:r>
                        <a:rPr lang="en-US" dirty="0"/>
                        <a:t>Time Complexity</a:t>
                      </a:r>
                    </a:p>
                  </a:txBody>
                  <a:tcPr/>
                </a:tc>
                <a:tc>
                  <a:txBody>
                    <a:bodyPr/>
                    <a:lstStyle/>
                    <a:p>
                      <a:r>
                        <a:rPr lang="en-US" dirty="0"/>
                        <a:t>Lower the more optimized the code is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Lower the more optimized the code is</a:t>
                      </a:r>
                    </a:p>
                  </a:txBody>
                  <a:tcPr/>
                </a:tc>
                <a:extLst>
                  <a:ext uri="{0D108BD9-81ED-4DB2-BD59-A6C34878D82A}">
                    <a16:rowId xmlns:a16="http://schemas.microsoft.com/office/drawing/2014/main" val="3333110932"/>
                  </a:ext>
                </a:extLst>
              </a:tr>
              <a:tr h="510286">
                <a:tc>
                  <a:txBody>
                    <a:bodyPr/>
                    <a:lstStyle/>
                    <a:p>
                      <a:r>
                        <a:rPr lang="en-US" dirty="0"/>
                        <a:t>Code Runtime</a:t>
                      </a:r>
                    </a:p>
                  </a:txBody>
                  <a:tcPr/>
                </a:tc>
                <a:tc>
                  <a:txBody>
                    <a:bodyPr/>
                    <a:lstStyle/>
                    <a:p>
                      <a:r>
                        <a:rPr lang="en-US" dirty="0"/>
                        <a:t>Lower the more optimized the code is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Lower the more optimized the code is</a:t>
                      </a:r>
                    </a:p>
                  </a:txBody>
                  <a:tcPr/>
                </a:tc>
                <a:extLst>
                  <a:ext uri="{0D108BD9-81ED-4DB2-BD59-A6C34878D82A}">
                    <a16:rowId xmlns:a16="http://schemas.microsoft.com/office/drawing/2014/main" val="1174574674"/>
                  </a:ext>
                </a:extLst>
              </a:tr>
              <a:tr h="510286">
                <a:tc>
                  <a:txBody>
                    <a:bodyPr/>
                    <a:lstStyle/>
                    <a:p>
                      <a:r>
                        <a:rPr lang="en-US" dirty="0"/>
                        <a:t>Code Simplicity</a:t>
                      </a:r>
                    </a:p>
                  </a:txBody>
                  <a:tcPr/>
                </a:tc>
                <a:tc>
                  <a:txBody>
                    <a:bodyPr/>
                    <a:lstStyle/>
                    <a:p>
                      <a:r>
                        <a:rPr lang="en-US" dirty="0"/>
                        <a:t>Higher the more precise the query</a:t>
                      </a:r>
                    </a:p>
                  </a:txBody>
                  <a:tcPr/>
                </a:tc>
                <a:tc>
                  <a:txBody>
                    <a:bodyPr/>
                    <a:lstStyle/>
                    <a:p>
                      <a:r>
                        <a:rPr lang="en-US" dirty="0"/>
                        <a:t>Generally lower than English</a:t>
                      </a:r>
                    </a:p>
                  </a:txBody>
                  <a:tcPr/>
                </a:tc>
                <a:extLst>
                  <a:ext uri="{0D108BD9-81ED-4DB2-BD59-A6C34878D82A}">
                    <a16:rowId xmlns:a16="http://schemas.microsoft.com/office/drawing/2014/main" val="614655367"/>
                  </a:ext>
                </a:extLst>
              </a:tr>
              <a:tr h="510286">
                <a:tc>
                  <a:txBody>
                    <a:bodyPr/>
                    <a:lstStyle/>
                    <a:p>
                      <a:r>
                        <a:rPr lang="en-US" dirty="0"/>
                        <a:t>Response Time</a:t>
                      </a:r>
                    </a:p>
                  </a:txBody>
                  <a:tcPr/>
                </a:tc>
                <a:tc>
                  <a:txBody>
                    <a:bodyPr/>
                    <a:lstStyle/>
                    <a:p>
                      <a:r>
                        <a:rPr lang="en-US" dirty="0"/>
                        <a:t>Lower</a:t>
                      </a:r>
                    </a:p>
                  </a:txBody>
                  <a:tcPr/>
                </a:tc>
                <a:tc>
                  <a:txBody>
                    <a:bodyPr/>
                    <a:lstStyle/>
                    <a:p>
                      <a:r>
                        <a:rPr lang="en-US" dirty="0"/>
                        <a:t>Generally higher than English</a:t>
                      </a:r>
                    </a:p>
                  </a:txBody>
                  <a:tcPr/>
                </a:tc>
                <a:extLst>
                  <a:ext uri="{0D108BD9-81ED-4DB2-BD59-A6C34878D82A}">
                    <a16:rowId xmlns:a16="http://schemas.microsoft.com/office/drawing/2014/main" val="3465842711"/>
                  </a:ext>
                </a:extLst>
              </a:tr>
            </a:tbl>
          </a:graphicData>
        </a:graphic>
      </p:graphicFrame>
    </p:spTree>
    <p:extLst>
      <p:ext uri="{BB962C8B-B14F-4D97-AF65-F5344CB8AC3E}">
        <p14:creationId xmlns:p14="http://schemas.microsoft.com/office/powerpoint/2010/main" val="259697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t>
            </a:r>
            <a:endParaRPr dirty="0"/>
          </a:p>
        </p:txBody>
      </p:sp>
      <p:sp>
        <p:nvSpPr>
          <p:cNvPr id="171" name="Google Shape;171;p39"/>
          <p:cNvSpPr txBox="1">
            <a:spLocks noGrp="1"/>
          </p:cNvSpPr>
          <p:nvPr>
            <p:ph type="body" idx="1"/>
          </p:nvPr>
        </p:nvSpPr>
        <p:spPr>
          <a:xfrm>
            <a:off x="938500" y="1051799"/>
            <a:ext cx="5233700" cy="2566612"/>
          </a:xfrm>
          <a:prstGeom prst="rect">
            <a:avLst/>
          </a:prstGeom>
        </p:spPr>
        <p:txBody>
          <a:bodyPr spcFirstLastPara="1" wrap="square" lIns="91425" tIns="91425" rIns="91425" bIns="91425" anchor="t" anchorCtr="0">
            <a:noAutofit/>
          </a:bodyPr>
          <a:lstStyle/>
          <a:p>
            <a:pPr marL="0" indent="0">
              <a:spcAft>
                <a:spcPts val="1600"/>
              </a:spcAft>
              <a:buNone/>
            </a:pPr>
            <a:r>
              <a:rPr lang="en-US" kern="150" dirty="0">
                <a:effectLst/>
                <a:latin typeface="Montserrat" panose="00000500000000000000" pitchFamily="2" charset="0"/>
                <a:ea typeface="Calibri" panose="020F0502020204030204" pitchFamily="34" charset="0"/>
                <a:cs typeface="Arial" panose="020B0604020202020204" pitchFamily="34" charset="0"/>
              </a:rPr>
              <a:t>In the domain of social media feed optimization, our focus centers on enhancing user experience through effective content curation. Our ongoing efforts involve the development of advanced algorithms aimed at analyzing and optimizing the arrangement of posts within a user's feed. The primary objective is to intelligently assess the relevance and interest level of each post for individual users. Through the implementation of sophisticated search and sorting algorithms that surpass traditional methods, we strive to create a dynamic feed optimization system. This system adapts to user preferences and behaviors, improving the performance of content recommendation and sorting mechanisms. The end goal is to present users with content that aligns closely with their interests, leading to a more engaging and personalized social media experience.</a:t>
            </a:r>
          </a:p>
          <a:p>
            <a:pPr marL="0" lvl="0" indent="0" algn="l" rtl="0">
              <a:spcBef>
                <a:spcPts val="0"/>
              </a:spcBef>
              <a:spcAft>
                <a:spcPts val="1600"/>
              </a:spcAft>
              <a:buNone/>
            </a:pPr>
            <a:endParaRPr dirty="0">
              <a:latin typeface="Montserrat" panose="00000500000000000000" pitchFamily="2" charset="0"/>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41049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542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Queries (English)</a:t>
            </a:r>
            <a:endParaRPr dirty="0"/>
          </a:p>
        </p:txBody>
      </p:sp>
      <p:sp>
        <p:nvSpPr>
          <p:cNvPr id="171" name="Google Shape;171;p39"/>
          <p:cNvSpPr txBox="1">
            <a:spLocks noGrp="1"/>
          </p:cNvSpPr>
          <p:nvPr>
            <p:ph type="body" idx="1"/>
          </p:nvPr>
        </p:nvSpPr>
        <p:spPr>
          <a:xfrm>
            <a:off x="1026200" y="987209"/>
            <a:ext cx="4917400" cy="2363414"/>
          </a:xfrm>
          <a:prstGeom prst="rect">
            <a:avLst/>
          </a:prstGeom>
        </p:spPr>
        <p:txBody>
          <a:bodyPr spcFirstLastPara="1" wrap="square" lIns="91425" tIns="91425" rIns="91425" bIns="91425" anchor="t" anchorCtr="0">
            <a:noAutofit/>
          </a:bodyPr>
          <a:lstStyle/>
          <a:p>
            <a:pPr marL="0" marR="0">
              <a:lnSpc>
                <a:spcPct val="105000"/>
              </a:lnSpc>
              <a:spcBef>
                <a:spcPts val="0"/>
              </a:spcBef>
              <a:spcAft>
                <a:spcPts val="800"/>
              </a:spcAft>
            </a:pPr>
            <a:r>
              <a:rPr lang="en-US" sz="1200" kern="150" dirty="0">
                <a:effectLst/>
                <a:latin typeface="Calibri" panose="020F0502020204030204" pitchFamily="34" charset="0"/>
                <a:ea typeface="Calibri" panose="020F0502020204030204" pitchFamily="34" charset="0"/>
                <a:cs typeface="Calibri" panose="020F0502020204030204" pitchFamily="34" charset="0"/>
              </a:rPr>
              <a:t>A- Write simple code in C# for these Algorithm:</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5000"/>
              </a:lnSpc>
              <a:spcBef>
                <a:spcPts val="0"/>
              </a:spcBef>
              <a:spcAft>
                <a:spcPts val="0"/>
              </a:spcAft>
              <a:buFont typeface="+mj-lt"/>
              <a:buAutoNum type="arabicPeriod"/>
            </a:pPr>
            <a:r>
              <a:rPr lang="en-US" sz="1200" kern="150" dirty="0">
                <a:effectLst/>
                <a:latin typeface="Calibri" panose="020F0502020204030204" pitchFamily="34" charset="0"/>
                <a:ea typeface="Calibri" panose="020F0502020204030204" pitchFamily="34" charset="0"/>
                <a:cs typeface="Calibri" panose="020F0502020204030204" pitchFamily="34" charset="0"/>
              </a:rPr>
              <a:t>Content Sorting with Quicksort</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5000"/>
              </a:lnSpc>
              <a:spcBef>
                <a:spcPts val="0"/>
              </a:spcBef>
              <a:spcAft>
                <a:spcPts val="0"/>
              </a:spcAft>
              <a:buFont typeface="+mj-lt"/>
              <a:buAutoNum type="arabicPeriod"/>
            </a:pPr>
            <a:r>
              <a:rPr lang="en-US" sz="1200" kern="150" dirty="0">
                <a:effectLst/>
                <a:latin typeface="Calibri" panose="020F0502020204030204" pitchFamily="34" charset="0"/>
                <a:ea typeface="Calibri" panose="020F0502020204030204" pitchFamily="34" charset="0"/>
                <a:cs typeface="Calibri" panose="020F0502020204030204" pitchFamily="34" charset="0"/>
              </a:rPr>
              <a:t>Linear Search for Personalized Content</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5000"/>
              </a:lnSpc>
              <a:spcBef>
                <a:spcPts val="0"/>
              </a:spcBef>
              <a:spcAft>
                <a:spcPts val="800"/>
              </a:spcAft>
              <a:buFont typeface="+mj-lt"/>
              <a:buAutoNum type="arabicPeriod"/>
            </a:pPr>
            <a:r>
              <a:rPr lang="en-US" sz="1200" kern="150" dirty="0">
                <a:effectLst/>
                <a:latin typeface="Calibri" panose="020F0502020204030204" pitchFamily="34" charset="0"/>
                <a:ea typeface="Calibri" panose="020F0502020204030204" pitchFamily="34" charset="0"/>
                <a:cs typeface="Calibri" panose="020F0502020204030204" pitchFamily="34" charset="0"/>
              </a:rPr>
              <a:t>Binary Search for Sponsored Content</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5000"/>
              </a:lnSpc>
              <a:spcBef>
                <a:spcPts val="0"/>
              </a:spcBef>
              <a:spcAft>
                <a:spcPts val="800"/>
              </a:spcAft>
            </a:pPr>
            <a:r>
              <a:rPr lang="en-US" sz="1200" kern="150" dirty="0">
                <a:effectLst/>
                <a:latin typeface="Calibri" panose="020F0502020204030204" pitchFamily="34" charset="0"/>
                <a:ea typeface="Calibri" panose="020F0502020204030204" pitchFamily="34" charset="0"/>
                <a:cs typeface="Calibri" panose="020F0502020204030204" pitchFamily="34" charset="0"/>
              </a:rPr>
              <a:t>B- Optimize the code for performance.</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5000"/>
              </a:lnSpc>
              <a:spcBef>
                <a:spcPts val="0"/>
              </a:spcBef>
              <a:spcAft>
                <a:spcPts val="800"/>
              </a:spcAft>
            </a:pPr>
            <a:r>
              <a:rPr lang="en-US" sz="1200" kern="150" dirty="0">
                <a:effectLst/>
                <a:latin typeface="Calibri" panose="020F0502020204030204" pitchFamily="34" charset="0"/>
                <a:ea typeface="Calibri" panose="020F0502020204030204" pitchFamily="34" charset="0"/>
                <a:cs typeface="Calibri" panose="020F0502020204030204" pitchFamily="34" charset="0"/>
              </a:rPr>
              <a:t>C- Make the code simpler.</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1600"/>
              </a:spcAft>
              <a:buNone/>
            </a:pPr>
            <a:endParaRPr dirty="0">
              <a:latin typeface="Montserrat" panose="00000500000000000000" pitchFamily="2" charset="0"/>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1051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542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Queries (Arabic)</a:t>
            </a:r>
            <a:endParaRPr dirty="0"/>
          </a:p>
        </p:txBody>
      </p:sp>
      <p:sp>
        <p:nvSpPr>
          <p:cNvPr id="171" name="Google Shape;171;p39"/>
          <p:cNvSpPr txBox="1">
            <a:spLocks noGrp="1"/>
          </p:cNvSpPr>
          <p:nvPr>
            <p:ph type="body" idx="1"/>
          </p:nvPr>
        </p:nvSpPr>
        <p:spPr>
          <a:xfrm>
            <a:off x="1026200" y="987209"/>
            <a:ext cx="4917400" cy="2363414"/>
          </a:xfrm>
          <a:prstGeom prst="rect">
            <a:avLst/>
          </a:prstGeom>
        </p:spPr>
        <p:txBody>
          <a:bodyPr spcFirstLastPara="1" wrap="square" lIns="91425" tIns="91425" rIns="91425" bIns="91425" anchor="t" anchorCtr="0">
            <a:noAutofit/>
          </a:bodyPr>
          <a:lstStyle/>
          <a:p>
            <a:pPr marL="0" marR="0" algn="l">
              <a:lnSpc>
                <a:spcPct val="105000"/>
              </a:lnSpc>
              <a:spcBef>
                <a:spcPts val="0"/>
              </a:spcBef>
              <a:spcAft>
                <a:spcPts val="800"/>
              </a:spcAft>
            </a:pPr>
            <a:r>
              <a:rPr lang="en-US" sz="1200" kern="150" dirty="0">
                <a:effectLst/>
                <a:latin typeface="Calibri" panose="020F0502020204030204" pitchFamily="34" charset="0"/>
                <a:ea typeface="Calibri" panose="020F0502020204030204" pitchFamily="34" charset="0"/>
                <a:cs typeface="Calibri" panose="020F0502020204030204" pitchFamily="34" charset="0"/>
              </a:rPr>
              <a:t>D- </a:t>
            </a:r>
            <a:r>
              <a:rPr lang="ar-SA" sz="1200" kern="150" dirty="0">
                <a:effectLst/>
                <a:latin typeface="Calibri" panose="020F0502020204030204" pitchFamily="34" charset="0"/>
                <a:ea typeface="Calibri" panose="020F0502020204030204" pitchFamily="34" charset="0"/>
                <a:cs typeface="Calibri" panose="020F0502020204030204" pitchFamily="34" charset="0"/>
              </a:rPr>
              <a:t>اكتب برنامج بلغة</a:t>
            </a:r>
            <a:r>
              <a:rPr lang="en-US" sz="1200" kern="150" dirty="0">
                <a:effectLst/>
                <a:latin typeface="Calibri" panose="020F0502020204030204" pitchFamily="34" charset="0"/>
                <a:ea typeface="Calibri" panose="020F0502020204030204" pitchFamily="34" charset="0"/>
                <a:cs typeface="Calibri" panose="020F0502020204030204" pitchFamily="34" charset="0"/>
              </a:rPr>
              <a:t> </a:t>
            </a:r>
            <a:r>
              <a:rPr lang="en-US" sz="1200" kern="150" dirty="0">
                <a:latin typeface="Calibri" panose="020F0502020204030204" pitchFamily="34" charset="0"/>
                <a:ea typeface="Calibri" panose="020F0502020204030204" pitchFamily="34" charset="0"/>
                <a:cs typeface="Calibri" panose="020F0502020204030204" pitchFamily="34" charset="0"/>
              </a:rPr>
              <a:t>C#</a:t>
            </a:r>
            <a:r>
              <a:rPr lang="en-US" sz="1200" kern="150" dirty="0">
                <a:effectLst/>
                <a:latin typeface="Calibri" panose="020F0502020204030204" pitchFamily="34" charset="0"/>
                <a:ea typeface="Calibri" panose="020F0502020204030204" pitchFamily="34" charset="0"/>
                <a:cs typeface="Calibri" panose="020F0502020204030204" pitchFamily="34" charset="0"/>
              </a:rPr>
              <a:t> </a:t>
            </a:r>
            <a:r>
              <a:rPr lang="ar-SA" sz="1200" kern="150" dirty="0">
                <a:effectLst/>
                <a:latin typeface="Calibri" panose="020F0502020204030204" pitchFamily="34" charset="0"/>
                <a:ea typeface="Calibri" panose="020F0502020204030204" pitchFamily="34" charset="0"/>
                <a:cs typeface="Calibri" panose="020F0502020204030204" pitchFamily="34" charset="0"/>
              </a:rPr>
              <a:t>لهذه الخوارزميات</a:t>
            </a:r>
            <a:r>
              <a:rPr lang="en-US" sz="1200" kern="150" dirty="0">
                <a:effectLst/>
                <a:latin typeface="Calibri" panose="020F0502020204030204" pitchFamily="34" charset="0"/>
                <a:ea typeface="Calibri" panose="020F0502020204030204" pitchFamily="34" charset="0"/>
                <a:cs typeface="Calibri" panose="020F0502020204030204" pitchFamily="34" charset="0"/>
              </a:rPr>
              <a:t> :</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5000"/>
              </a:lnSpc>
              <a:spcBef>
                <a:spcPts val="0"/>
              </a:spcBef>
              <a:spcAft>
                <a:spcPts val="0"/>
              </a:spcAft>
              <a:buFont typeface="+mj-lt"/>
              <a:buAutoNum type="arabicPeriod"/>
            </a:pPr>
            <a:r>
              <a:rPr lang="ar-JO" sz="1200" kern="150" dirty="0">
                <a:effectLst/>
                <a:latin typeface="Calibri" panose="020F0502020204030204" pitchFamily="34" charset="0"/>
                <a:ea typeface="Calibri" panose="020F0502020204030204" pitchFamily="34" charset="0"/>
                <a:cs typeface="Calibri" panose="020F0502020204030204" pitchFamily="34" charset="0"/>
              </a:rPr>
              <a:t>تصنيف المحتوى باستخدام خوارزمية التصنيف السريع </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5000"/>
              </a:lnSpc>
              <a:spcBef>
                <a:spcPts val="0"/>
              </a:spcBef>
              <a:spcAft>
                <a:spcPts val="0"/>
              </a:spcAft>
              <a:buFont typeface="+mj-lt"/>
              <a:buAutoNum type="arabicPeriod"/>
            </a:pPr>
            <a:r>
              <a:rPr lang="ar-JO" sz="1200" kern="150" dirty="0">
                <a:effectLst/>
                <a:latin typeface="Calibri" panose="020F0502020204030204" pitchFamily="34" charset="0"/>
                <a:ea typeface="Calibri" panose="020F0502020204030204" pitchFamily="34" charset="0"/>
                <a:cs typeface="Calibri" panose="020F0502020204030204" pitchFamily="34" charset="0"/>
              </a:rPr>
              <a:t>تصنيف المحتوى الشخصي باستخدام خوارزمية البحث الخطي</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5000"/>
              </a:lnSpc>
              <a:spcBef>
                <a:spcPts val="0"/>
              </a:spcBef>
              <a:spcAft>
                <a:spcPts val="800"/>
              </a:spcAft>
              <a:buFont typeface="+mj-lt"/>
              <a:buAutoNum type="arabicPeriod"/>
            </a:pPr>
            <a:r>
              <a:rPr lang="en-US" sz="1200" kern="150" dirty="0">
                <a:effectLst/>
                <a:latin typeface="Calibri" panose="020F0502020204030204" pitchFamily="34" charset="0"/>
                <a:ea typeface="Calibri" panose="020F0502020204030204" pitchFamily="34" charset="0"/>
                <a:cs typeface="Calibri" panose="020F0502020204030204" pitchFamily="34" charset="0"/>
              </a:rPr>
              <a:t> </a:t>
            </a:r>
            <a:r>
              <a:rPr lang="ar-JO" sz="1200" kern="150" dirty="0">
                <a:effectLst/>
                <a:latin typeface="Calibri" panose="020F0502020204030204" pitchFamily="34" charset="0"/>
                <a:ea typeface="Calibri" panose="020F0502020204030204" pitchFamily="34" charset="0"/>
                <a:cs typeface="Calibri" panose="020F0502020204030204" pitchFamily="34" charset="0"/>
              </a:rPr>
              <a:t>تصنيف المحتوى الدعائي باستخدام خوارزمية البحث الثنائي</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5000"/>
              </a:lnSpc>
              <a:spcBef>
                <a:spcPts val="0"/>
              </a:spcBef>
              <a:spcAft>
                <a:spcPts val="800"/>
              </a:spcAft>
            </a:pPr>
            <a:r>
              <a:rPr lang="en-US" sz="1200" kern="150" dirty="0">
                <a:effectLst/>
                <a:latin typeface="Calibri" panose="020F0502020204030204" pitchFamily="34" charset="0"/>
                <a:ea typeface="Calibri" panose="020F0502020204030204" pitchFamily="34" charset="0"/>
                <a:cs typeface="Calibri" panose="020F0502020204030204" pitchFamily="34" charset="0"/>
              </a:rPr>
              <a:t>E- </a:t>
            </a:r>
            <a:r>
              <a:rPr lang="ar-JO" sz="1200" kern="150" dirty="0">
                <a:effectLst/>
                <a:latin typeface="Calibri" panose="020F0502020204030204" pitchFamily="34" charset="0"/>
                <a:ea typeface="Calibri" panose="020F0502020204030204" pitchFamily="34" charset="0"/>
                <a:cs typeface="Calibri" panose="020F0502020204030204" pitchFamily="34" charset="0"/>
              </a:rPr>
              <a:t>عدل على الكود بالشكل الأمثل للأداء</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5000"/>
              </a:lnSpc>
              <a:spcBef>
                <a:spcPts val="0"/>
              </a:spcBef>
              <a:spcAft>
                <a:spcPts val="800"/>
              </a:spcAft>
            </a:pPr>
            <a:r>
              <a:rPr lang="en-US" sz="1200" kern="150" dirty="0">
                <a:effectLst/>
                <a:latin typeface="Calibri" panose="020F0502020204030204" pitchFamily="34" charset="0"/>
                <a:ea typeface="Calibri" panose="020F0502020204030204" pitchFamily="34" charset="0"/>
                <a:cs typeface="Calibri" panose="020F0502020204030204" pitchFamily="34" charset="0"/>
              </a:rPr>
              <a:t>F-</a:t>
            </a:r>
            <a:r>
              <a:rPr lang="ar-JO" sz="1200" kern="150" dirty="0">
                <a:effectLst/>
                <a:latin typeface="Calibri" panose="020F0502020204030204" pitchFamily="34" charset="0"/>
                <a:ea typeface="Calibri" panose="020F0502020204030204" pitchFamily="34" charset="0"/>
                <a:cs typeface="Calibri" panose="020F0502020204030204" pitchFamily="34" charset="0"/>
              </a:rPr>
              <a:t>أعد كتابة الكود بشكل مبسط أكثر</a:t>
            </a:r>
            <a:endParaRPr lang="en-US" sz="1000" kern="15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1600"/>
              </a:spcAft>
              <a:buNone/>
            </a:pPr>
            <a:endParaRPr dirty="0">
              <a:latin typeface="Montserrat" panose="00000500000000000000" pitchFamily="2" charset="0"/>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45177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542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Queries Methdology</a:t>
            </a:r>
            <a:endParaRPr dirty="0"/>
          </a:p>
        </p:txBody>
      </p:sp>
      <p:sp>
        <p:nvSpPr>
          <p:cNvPr id="171" name="Google Shape;171;p39"/>
          <p:cNvSpPr txBox="1">
            <a:spLocks noGrp="1"/>
          </p:cNvSpPr>
          <p:nvPr>
            <p:ph type="body" idx="1"/>
          </p:nvPr>
        </p:nvSpPr>
        <p:spPr>
          <a:xfrm>
            <a:off x="1026200" y="987209"/>
            <a:ext cx="4917400" cy="236341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Montserrat" panose="00000500000000000000" pitchFamily="2" charset="0"/>
              </a:rPr>
              <a:t>In both languages, we asked ChatGPT to solve our problem three times, once using a query with spelling and grammatical mistakes, another with proper language, and lastly asking it to optimize the algorithm.</a:t>
            </a:r>
            <a:endParaRPr dirty="0">
              <a:latin typeface="Montserrat" panose="00000500000000000000" pitchFamily="2" charset="0"/>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85445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542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Performance Measures</a:t>
            </a:r>
            <a:endParaRPr dirty="0"/>
          </a:p>
        </p:txBody>
      </p:sp>
      <p:sp>
        <p:nvSpPr>
          <p:cNvPr id="171" name="Google Shape;171;p39"/>
          <p:cNvSpPr txBox="1">
            <a:spLocks noGrp="1"/>
          </p:cNvSpPr>
          <p:nvPr>
            <p:ph type="body" idx="1"/>
          </p:nvPr>
        </p:nvSpPr>
        <p:spPr>
          <a:xfrm>
            <a:off x="1026200" y="987209"/>
            <a:ext cx="4917400" cy="1475140"/>
          </a:xfrm>
          <a:prstGeom prst="rect">
            <a:avLst/>
          </a:prstGeom>
        </p:spPr>
        <p:txBody>
          <a:bodyPr spcFirstLastPara="1" wrap="square" lIns="91425" tIns="91425" rIns="91425" bIns="91425" anchor="t" anchorCtr="0">
            <a:noAutofit/>
          </a:bodyPr>
          <a:lstStyle/>
          <a:p>
            <a:pPr marL="342900" marR="0" lvl="0" indent="-342900" rtl="0">
              <a:lnSpc>
                <a:spcPct val="105000"/>
              </a:lnSpc>
              <a:spcBef>
                <a:spcPts val="0"/>
              </a:spcBef>
              <a:spcAft>
                <a:spcPts val="0"/>
              </a:spcAft>
              <a:buFont typeface="+mj-lt"/>
              <a:buAutoNum type="arabicPeriod"/>
            </a:pPr>
            <a:r>
              <a:rPr lang="en-US" sz="1800" kern="150" dirty="0">
                <a:effectLst/>
                <a:latin typeface="Calibri" panose="020F0502020204030204" pitchFamily="34" charset="0"/>
                <a:ea typeface="Calibri" panose="020F0502020204030204" pitchFamily="34" charset="0"/>
                <a:cs typeface="Calibri" panose="020F0502020204030204" pitchFamily="34" charset="0"/>
              </a:rPr>
              <a:t>Time complexity</a:t>
            </a:r>
            <a:endParaRPr lang="en-US" sz="1800" kern="15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5000"/>
              </a:lnSpc>
              <a:spcBef>
                <a:spcPts val="0"/>
              </a:spcBef>
              <a:spcAft>
                <a:spcPts val="0"/>
              </a:spcAft>
              <a:buFont typeface="+mj-lt"/>
              <a:buAutoNum type="arabicPeriod"/>
            </a:pPr>
            <a:r>
              <a:rPr lang="en-US" sz="1800" kern="150" dirty="0">
                <a:effectLst/>
                <a:latin typeface="Calibri" panose="020F0502020204030204" pitchFamily="34" charset="0"/>
                <a:ea typeface="Calibri" panose="020F0502020204030204" pitchFamily="34" charset="0"/>
                <a:cs typeface="Calibri" panose="020F0502020204030204" pitchFamily="34" charset="0"/>
              </a:rPr>
              <a:t>Code runtime</a:t>
            </a:r>
            <a:endParaRPr lang="en-US" sz="1800" kern="15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5000"/>
              </a:lnSpc>
              <a:spcBef>
                <a:spcPts val="0"/>
              </a:spcBef>
              <a:spcAft>
                <a:spcPts val="0"/>
              </a:spcAft>
              <a:buFont typeface="+mj-lt"/>
              <a:buAutoNum type="arabicPeriod"/>
            </a:pPr>
            <a:r>
              <a:rPr lang="en-US" sz="1800" kern="150" dirty="0">
                <a:effectLst/>
                <a:latin typeface="Calibri" panose="020F0502020204030204" pitchFamily="34" charset="0"/>
                <a:ea typeface="Calibri" panose="020F0502020204030204" pitchFamily="34" charset="0"/>
                <a:cs typeface="Calibri" panose="020F0502020204030204" pitchFamily="34" charset="0"/>
              </a:rPr>
              <a:t>Code simplicity</a:t>
            </a:r>
            <a:endParaRPr lang="en-US" sz="1800" kern="15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5000"/>
              </a:lnSpc>
              <a:spcBef>
                <a:spcPts val="0"/>
              </a:spcBef>
              <a:spcAft>
                <a:spcPts val="800"/>
              </a:spcAft>
              <a:buFont typeface="+mj-lt"/>
              <a:buAutoNum type="arabicPeriod"/>
            </a:pPr>
            <a:r>
              <a:rPr lang="en-US" sz="1800" kern="150" dirty="0">
                <a:effectLst/>
                <a:latin typeface="Calibri" panose="020F0502020204030204" pitchFamily="34" charset="0"/>
                <a:ea typeface="Calibri" panose="020F0502020204030204" pitchFamily="34" charset="0"/>
                <a:cs typeface="Calibri" panose="020F0502020204030204" pitchFamily="34" charset="0"/>
              </a:rPr>
              <a:t>Response Time</a:t>
            </a:r>
            <a:endParaRPr lang="en-US" sz="1800" kern="15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01308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542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Outcomes (English)</a:t>
            </a:r>
            <a:endParaRPr dirty="0"/>
          </a:p>
        </p:txBody>
      </p:sp>
      <p:sp>
        <p:nvSpPr>
          <p:cNvPr id="171" name="Google Shape;171;p39"/>
          <p:cNvSpPr txBox="1">
            <a:spLocks noGrp="1"/>
          </p:cNvSpPr>
          <p:nvPr>
            <p:ph type="body" idx="1"/>
          </p:nvPr>
        </p:nvSpPr>
        <p:spPr>
          <a:xfrm>
            <a:off x="1026200" y="987209"/>
            <a:ext cx="4917400" cy="2663860"/>
          </a:xfrm>
          <a:prstGeom prst="rect">
            <a:avLst/>
          </a:prstGeom>
        </p:spPr>
        <p:txBody>
          <a:bodyPr spcFirstLastPara="1" wrap="square" lIns="91425" tIns="91425" rIns="91425" bIns="91425" anchor="t" anchorCtr="0">
            <a:noAutofit/>
          </a:bodyPr>
          <a:lstStyle/>
          <a:p>
            <a:pPr marL="0" marR="0">
              <a:lnSpc>
                <a:spcPct val="105000"/>
              </a:lnSpc>
              <a:spcBef>
                <a:spcPts val="1200"/>
              </a:spcBef>
              <a:spcAft>
                <a:spcPts val="0"/>
              </a:spcAft>
            </a:pPr>
            <a:r>
              <a:rPr lang="en-US" b="1" kern="150" dirty="0">
                <a:solidFill>
                  <a:srgbClr val="2F5496"/>
                </a:solidFill>
                <a:effectLst/>
                <a:latin typeface="Montserrat" panose="00000500000000000000" pitchFamily="2" charset="0"/>
                <a:ea typeface="Times New Roman" panose="02020603050405020304" pitchFamily="18" charset="0"/>
                <a:cs typeface="Times New Roman" panose="02020603050405020304" pitchFamily="18" charset="0"/>
              </a:rPr>
              <a:t>Conclusions for English Queries</a:t>
            </a:r>
          </a:p>
          <a:p>
            <a:pPr marL="0" marR="0" indent="0">
              <a:lnSpc>
                <a:spcPct val="105000"/>
              </a:lnSpc>
              <a:spcBef>
                <a:spcPts val="0"/>
              </a:spcBef>
              <a:spcAft>
                <a:spcPts val="800"/>
              </a:spcAft>
              <a:buNone/>
            </a:pPr>
            <a:r>
              <a:rPr lang="en-US" kern="150" dirty="0">
                <a:effectLst/>
                <a:latin typeface="Montserrat" panose="00000500000000000000" pitchFamily="2" charset="0"/>
                <a:ea typeface="Calibri" panose="020F0502020204030204" pitchFamily="34" charset="0"/>
                <a:cs typeface="Arial" panose="020B0604020202020204" pitchFamily="34" charset="0"/>
              </a:rPr>
              <a:t>In the English, we notice that the more specific a query gets, the faster the response time. Moreover, generally speaking, the more specific a query is the higher time complexity we get. This points to the fact that ChatGPT is very proficient in English as it was the language it was first trained on. To add to that, ChatGPT is very sensitive to the dialect and tone used. Essentially that means if we use a more specific and formal tone, it would do a better job at understanding what we need and achieving it. Moreover, it achieves it at a much better response and provides a fully functioning code that is not complicated and in fact optimized for performance.</a:t>
            </a:r>
          </a:p>
          <a:p>
            <a:pPr marL="0" lvl="0" indent="0" algn="l" rtl="0">
              <a:spcBef>
                <a:spcPts val="0"/>
              </a:spcBef>
              <a:spcAft>
                <a:spcPts val="1600"/>
              </a:spcAft>
              <a:buNone/>
            </a:pPr>
            <a:endParaRPr dirty="0">
              <a:latin typeface="Montserrat" panose="00000500000000000000" pitchFamily="2" charset="0"/>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418140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542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Outcomes (Arabic)</a:t>
            </a:r>
            <a:endParaRPr dirty="0"/>
          </a:p>
        </p:txBody>
      </p:sp>
      <p:sp>
        <p:nvSpPr>
          <p:cNvPr id="171" name="Google Shape;171;p39"/>
          <p:cNvSpPr txBox="1">
            <a:spLocks noGrp="1"/>
          </p:cNvSpPr>
          <p:nvPr>
            <p:ph type="body" idx="1"/>
          </p:nvPr>
        </p:nvSpPr>
        <p:spPr>
          <a:xfrm>
            <a:off x="1026200" y="987209"/>
            <a:ext cx="4695331" cy="2663860"/>
          </a:xfrm>
          <a:prstGeom prst="rect">
            <a:avLst/>
          </a:prstGeom>
        </p:spPr>
        <p:txBody>
          <a:bodyPr spcFirstLastPara="1" wrap="square" lIns="91425" tIns="91425" rIns="91425" bIns="91425" anchor="t" anchorCtr="0">
            <a:noAutofit/>
          </a:bodyPr>
          <a:lstStyle/>
          <a:p>
            <a:pPr marL="0" marR="0">
              <a:lnSpc>
                <a:spcPct val="105000"/>
              </a:lnSpc>
              <a:spcBef>
                <a:spcPts val="1200"/>
              </a:spcBef>
              <a:spcAft>
                <a:spcPts val="0"/>
              </a:spcAft>
            </a:pPr>
            <a:r>
              <a:rPr lang="en-US" sz="1800" b="1" kern="15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Conclusions for Arabic Queries</a:t>
            </a:r>
          </a:p>
          <a:p>
            <a:pPr marL="0" marR="0" indent="0">
              <a:lnSpc>
                <a:spcPct val="105000"/>
              </a:lnSpc>
              <a:spcBef>
                <a:spcPts val="0"/>
              </a:spcBef>
              <a:spcAft>
                <a:spcPts val="800"/>
              </a:spcAft>
              <a:buNone/>
            </a:pPr>
            <a:r>
              <a:rPr lang="en-US" sz="1200" kern="150" dirty="0">
                <a:effectLst/>
                <a:latin typeface="Calibri" panose="020F0502020204030204" pitchFamily="34" charset="0"/>
                <a:ea typeface="Calibri" panose="020F0502020204030204" pitchFamily="34" charset="0"/>
                <a:cs typeface="Arial" panose="020B0604020202020204" pitchFamily="34" charset="0"/>
              </a:rPr>
              <a:t>In the case of Arabic queries, we notice the same behavioral pattern for time complexities, as the more specific a query is the better the time complexity. However, all response times for Arabic were the same, rather slow which was expected. Moreover, ChatGPT had a hard time understanding what was required when the queries were translated to Arabic and often produced unnecessarily incorrect answers. The answers tended to be imprecise. All comes with a slight increase in code complexity.</a:t>
            </a:r>
          </a:p>
          <a:p>
            <a:pPr marL="0" lvl="0" indent="0" algn="l" rtl="0">
              <a:spcBef>
                <a:spcPts val="0"/>
              </a:spcBef>
              <a:spcAft>
                <a:spcPts val="1600"/>
              </a:spcAft>
              <a:buNone/>
            </a:pPr>
            <a:endParaRPr dirty="0">
              <a:latin typeface="Montserrat" panose="00000500000000000000" pitchFamily="2" charset="0"/>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13167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542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Outcomes (English)</a:t>
            </a:r>
            <a:endParaRPr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aphicFrame>
        <p:nvGraphicFramePr>
          <p:cNvPr id="11" name="Chart 10">
            <a:extLst>
              <a:ext uri="{FF2B5EF4-FFF2-40B4-BE49-F238E27FC236}">
                <a16:creationId xmlns:a16="http://schemas.microsoft.com/office/drawing/2014/main" id="{18742852-DA4E-2C73-03F9-1745B396D5A5}"/>
              </a:ext>
            </a:extLst>
          </p:cNvPr>
          <p:cNvGraphicFramePr/>
          <p:nvPr>
            <p:extLst>
              <p:ext uri="{D42A27DB-BD31-4B8C-83A1-F6EECF244321}">
                <p14:modId xmlns:p14="http://schemas.microsoft.com/office/powerpoint/2010/main" val="2428641445"/>
              </p:ext>
            </p:extLst>
          </p:nvPr>
        </p:nvGraphicFramePr>
        <p:xfrm>
          <a:off x="365760" y="987209"/>
          <a:ext cx="7741920" cy="40013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2335245"/>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On-screen Show (16:9)</PresentationFormat>
  <Paragraphs>52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 Light</vt:lpstr>
      <vt:lpstr>Montserrat ExtraBold</vt:lpstr>
      <vt:lpstr>Montserrat</vt:lpstr>
      <vt:lpstr>Montserrat ExtraLight</vt:lpstr>
      <vt:lpstr>Arial</vt:lpstr>
      <vt:lpstr>Calibri</vt:lpstr>
      <vt:lpstr>Futuristic Background by Slidesgo</vt:lpstr>
      <vt:lpstr>ChatGPT</vt:lpstr>
      <vt:lpstr>PROBLEM</vt:lpstr>
      <vt:lpstr>Queries (English)</vt:lpstr>
      <vt:lpstr>Queries (Arabic)</vt:lpstr>
      <vt:lpstr>Queries Methdology</vt:lpstr>
      <vt:lpstr>Performance Measures</vt:lpstr>
      <vt:lpstr>Outcomes (English)</vt:lpstr>
      <vt:lpstr>Outcomes (Arabic)</vt:lpstr>
      <vt:lpstr>Outcomes (English)</vt:lpstr>
      <vt:lpstr>Outcomes (Arabic)</vt:lpstr>
      <vt:lpstr>Overall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dc:title>
  <dc:creator>Dell</dc:creator>
  <cp:lastModifiedBy>غيث خراشقه</cp:lastModifiedBy>
  <cp:revision>1</cp:revision>
  <dcterms:modified xsi:type="dcterms:W3CDTF">2023-12-31T11:08:27Z</dcterms:modified>
</cp:coreProperties>
</file>