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9"/>
  </p:notesMasterIdLst>
  <p:handoutMasterIdLst>
    <p:handoutMasterId r:id="rId29"/>
  </p:handoutMasterIdLst>
  <p:sldIdLst>
    <p:sldId id="256" r:id="rId4"/>
    <p:sldId id="257" r:id="rId5"/>
    <p:sldId id="258" r:id="rId6"/>
    <p:sldId id="259" r:id="rId7"/>
    <p:sldId id="280" r:id="rId8"/>
    <p:sldId id="261" r:id="rId10"/>
    <p:sldId id="282" r:id="rId11"/>
    <p:sldId id="263" r:id="rId12"/>
    <p:sldId id="264" r:id="rId13"/>
    <p:sldId id="265" r:id="rId14"/>
    <p:sldId id="266" r:id="rId15"/>
    <p:sldId id="267" r:id="rId16"/>
    <p:sldId id="283" r:id="rId17"/>
    <p:sldId id="269" r:id="rId18"/>
    <p:sldId id="270" r:id="rId19"/>
    <p:sldId id="284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12192000" cy="6858000"/>
  <p:custDataLst>
    <p:tags r:id="rId34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5" userDrawn="1">
          <p15:clr>
            <a:srgbClr val="A4A3A4"/>
          </p15:clr>
        </p15:guide>
        <p15:guide id="2" pos="2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  <p:cmAuthor id="7" name="熊仪_aYju7RJj" initials="熊" lastIdx="0" clrIdx="0"/>
  <p:cmAuthor id="8" name="yifei" initials="y" lastIdx="1" clrIdx="7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65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5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90920"/>
            <a:ext cx="12192000" cy="767080"/>
          </a:xfrm>
          <a:custGeom>
            <a:avLst/>
            <a:gdLst/>
            <a:ahLst/>
            <a:cxnLst/>
            <a:rect l="l" t="t" r="r" b="b"/>
            <a:pathLst>
              <a:path w="12192000" h="767079">
                <a:moveTo>
                  <a:pt x="12192000" y="767079"/>
                </a:moveTo>
                <a:lnTo>
                  <a:pt x="0" y="767079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670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84" y="6291072"/>
            <a:ext cx="1732787" cy="3749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080760"/>
          </a:xfrm>
          <a:custGeom>
            <a:avLst/>
            <a:gdLst/>
            <a:ahLst/>
            <a:cxnLst/>
            <a:rect l="l" t="t" r="r" b="b"/>
            <a:pathLst>
              <a:path w="12192000" h="6080760">
                <a:moveTo>
                  <a:pt x="12192000" y="6080290"/>
                </a:moveTo>
                <a:lnTo>
                  <a:pt x="0" y="608029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08029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080290"/>
            <a:ext cx="12192000" cy="767080"/>
          </a:xfrm>
          <a:custGeom>
            <a:avLst/>
            <a:gdLst/>
            <a:ahLst/>
            <a:cxnLst/>
            <a:rect l="l" t="t" r="r" b="b"/>
            <a:pathLst>
              <a:path w="12192000" h="767079">
                <a:moveTo>
                  <a:pt x="12192000" y="767079"/>
                </a:moveTo>
                <a:lnTo>
                  <a:pt x="0" y="767079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670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90920"/>
            <a:ext cx="12192000" cy="767080"/>
          </a:xfrm>
          <a:custGeom>
            <a:avLst/>
            <a:gdLst/>
            <a:ahLst/>
            <a:cxnLst/>
            <a:rect l="l" t="t" r="r" b="b"/>
            <a:pathLst>
              <a:path w="12192000" h="767079">
                <a:moveTo>
                  <a:pt x="12192000" y="767079"/>
                </a:moveTo>
                <a:lnTo>
                  <a:pt x="0" y="767079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670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84" y="411480"/>
            <a:ext cx="320040" cy="3185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176" y="2502407"/>
            <a:ext cx="1862327" cy="182270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48041" y="2613291"/>
            <a:ext cx="1731010" cy="1691005"/>
          </a:xfrm>
          <a:custGeom>
            <a:avLst/>
            <a:gdLst/>
            <a:ahLst/>
            <a:cxnLst/>
            <a:rect l="l" t="t" r="r" b="b"/>
            <a:pathLst>
              <a:path w="1731010" h="1691004">
                <a:moveTo>
                  <a:pt x="1730883" y="1690497"/>
                </a:moveTo>
                <a:lnTo>
                  <a:pt x="0" y="1690497"/>
                </a:lnTo>
                <a:lnTo>
                  <a:pt x="1730883" y="0"/>
                </a:lnTo>
                <a:lnTo>
                  <a:pt x="1730883" y="16904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90920"/>
            <a:ext cx="12192000" cy="767080"/>
          </a:xfrm>
          <a:custGeom>
            <a:avLst/>
            <a:gdLst/>
            <a:ahLst/>
            <a:cxnLst/>
            <a:rect l="l" t="t" r="r" b="b"/>
            <a:pathLst>
              <a:path w="12192000" h="767079">
                <a:moveTo>
                  <a:pt x="12192000" y="767079"/>
                </a:moveTo>
                <a:lnTo>
                  <a:pt x="0" y="767079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670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084" y="411480"/>
            <a:ext cx="320040" cy="318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5380" y="286092"/>
            <a:ext cx="6419850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84557" y="2320722"/>
            <a:ext cx="5535930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26177" y="6367306"/>
            <a:ext cx="336549" cy="253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image" Target="../media/image11.png"/><Relationship Id="rId2" Type="http://schemas.openxmlformats.org/officeDocument/2006/relationships/tags" Target="../tags/tag124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7.jpe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5.png"/><Relationship Id="rId2" Type="http://schemas.openxmlformats.org/officeDocument/2006/relationships/tags" Target="../tags/tag104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jpeg"/><Relationship Id="rId7" Type="http://schemas.openxmlformats.org/officeDocument/2006/relationships/image" Target="../media/image43.jpeg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image" Target="../media/image47.png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6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150.xml"/><Relationship Id="rId16" Type="http://schemas.openxmlformats.org/officeDocument/2006/relationships/image" Target="../media/image49.png"/><Relationship Id="rId15" Type="http://schemas.openxmlformats.org/officeDocument/2006/relationships/tags" Target="../tags/tag149.xml"/><Relationship Id="rId14" Type="http://schemas.openxmlformats.org/officeDocument/2006/relationships/tags" Target="../tags/tag148.xml"/><Relationship Id="rId13" Type="http://schemas.openxmlformats.org/officeDocument/2006/relationships/tags" Target="../tags/tag147.xml"/><Relationship Id="rId12" Type="http://schemas.openxmlformats.org/officeDocument/2006/relationships/image" Target="../media/image48.png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74663" y="1345691"/>
            <a:ext cx="6114288" cy="5212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2266" y="860183"/>
            <a:ext cx="4206240" cy="280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640"/>
              </a:lnSpc>
              <a:spcBef>
                <a:spcPts val="100"/>
              </a:spcBef>
            </a:pPr>
            <a:r>
              <a:rPr sz="6600" spc="-40" dirty="0">
                <a:solidFill>
                  <a:srgbClr val="242424"/>
                </a:solidFill>
              </a:rPr>
              <a:t>开源</a:t>
            </a:r>
            <a:endParaRPr sz="6600"/>
          </a:p>
          <a:p>
            <a:pPr marL="12700" marR="5080">
              <a:lnSpc>
                <a:spcPts val="6590"/>
              </a:lnSpc>
              <a:spcBef>
                <a:spcPts val="1045"/>
              </a:spcBef>
            </a:pPr>
            <a:r>
              <a:rPr sz="6600" spc="-30" dirty="0">
                <a:solidFill>
                  <a:srgbClr val="242424"/>
                </a:solidFill>
              </a:rPr>
              <a:t>项目活跃度</a:t>
            </a:r>
            <a:r>
              <a:rPr sz="6600" spc="-30" dirty="0">
                <a:solidFill>
                  <a:srgbClr val="242424"/>
                </a:solidFill>
              </a:rPr>
              <a:t>与趋势预测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938479" y="4422940"/>
            <a:ext cx="2658745" cy="1033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队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员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刘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意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邵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雨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晴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姚</a:t>
            </a:r>
            <a:r>
              <a:rPr sz="1600" spc="-25" dirty="0">
                <a:latin typeface="宋体" panose="02010600030101010101" pitchFamily="2" charset="-122"/>
                <a:cs typeface="宋体" panose="02010600030101010101" pitchFamily="2" charset="-122"/>
              </a:rPr>
              <a:t>佳</a:t>
            </a:r>
            <a:r>
              <a:rPr sz="1600" spc="-50" dirty="0">
                <a:latin typeface="宋体" panose="02010600030101010101" pitchFamily="2" charset="-122"/>
                <a:cs typeface="宋体" panose="02010600030101010101" pitchFamily="2" charset="-122"/>
              </a:rPr>
              <a:t>乐</a:t>
            </a:r>
            <a:endParaRPr sz="1600" spc="-5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600">
                <a:latin typeface="+mn-ea"/>
                <a:ea typeface="+mn-ea"/>
                <a:sym typeface="+mn-ea"/>
              </a:rPr>
              <a:t>单位：湖北第二师范学院</a:t>
            </a:r>
            <a:endParaRPr lang="zh-CN" altLang="en-US" sz="1600">
              <a:latin typeface="+mn-ea"/>
              <a:ea typeface="+mn-e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62660"/>
            <a:ext cx="12192000" cy="5135880"/>
            <a:chOff x="54356" y="1157338"/>
            <a:chExt cx="12105005" cy="5189220"/>
          </a:xfrm>
        </p:grpSpPr>
        <p:sp>
          <p:nvSpPr>
            <p:cNvPr id="3" name="object 3"/>
            <p:cNvSpPr/>
            <p:nvPr/>
          </p:nvSpPr>
          <p:spPr>
            <a:xfrm>
              <a:off x="587730" y="1157338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2" y="12738"/>
                  </a:moveTo>
                  <a:lnTo>
                    <a:pt x="0" y="12738"/>
                  </a:lnTo>
                  <a:lnTo>
                    <a:pt x="0" y="0"/>
                  </a:lnTo>
                  <a:lnTo>
                    <a:pt x="11109032" y="0"/>
                  </a:lnTo>
                  <a:lnTo>
                    <a:pt x="11109032" y="127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356" y="1163713"/>
              <a:ext cx="12105005" cy="5182870"/>
            </a:xfrm>
            <a:custGeom>
              <a:avLst/>
              <a:gdLst/>
              <a:ahLst/>
              <a:cxnLst/>
              <a:rect l="l" t="t" r="r" b="b"/>
              <a:pathLst>
                <a:path w="12105005" h="5182870">
                  <a:moveTo>
                    <a:pt x="12104687" y="5182552"/>
                  </a:moveTo>
                  <a:lnTo>
                    <a:pt x="0" y="5182552"/>
                  </a:lnTo>
                  <a:lnTo>
                    <a:pt x="0" y="0"/>
                  </a:lnTo>
                  <a:lnTo>
                    <a:pt x="12104687" y="0"/>
                  </a:lnTo>
                  <a:lnTo>
                    <a:pt x="12104687" y="5182552"/>
                  </a:lnTo>
                  <a:close/>
                </a:path>
              </a:pathLst>
            </a:custGeom>
            <a:solidFill>
              <a:srgbClr val="5085EB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1216532" y="2057539"/>
            <a:ext cx="458724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指在项目中积极参与的独立用户数量。这包括发布作者、评论者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贡献代码者等，通过统计不同触发事件的用户</a:t>
            </a:r>
            <a:r>
              <a:rPr sz="1400" b="0" spc="3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ID（actor_id）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去重数量来估算贡献者数量。贡献者数量可以反映项目的社区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 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跃度和多样性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 b="0" spc="-15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14" y="1981047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01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438" y="3276612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02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3260090"/>
            <a:ext cx="4638675" cy="1004570"/>
          </a:xfrm>
          <a:prstGeom prst="rect">
            <a:avLst/>
          </a:prstGeom>
        </p:spPr>
        <p:txBody>
          <a:bodyPr vert="horz" wrap="square" lIns="0" tIns="117475" rIns="0" bIns="0" rtlCol="0">
            <a:noAutofit/>
          </a:bodyPr>
          <a:lstStyle/>
          <a:p>
            <a:pPr marL="12700" indent="0" algn="just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指社区成员之间的交流互动密度。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这包括问题评论数量（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issue_comments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）等，反映了社区成员之间的讨论和交流活跃程度。互动频率可以体现社区的活跃程度和社区成员之间的合作与讨论度。</a:t>
            </a:r>
            <a:endParaRPr lang="zh-CN" altLang="en-US" sz="1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indent="0" algn="just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0160" y="4663440"/>
            <a:ext cx="4545330" cy="12979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通常星标越多意味着项目受到的关注和认可越多，有助于提升项目的知名度和影响力。项目的叉号数量表示有多少用户对项目进行了分支复制（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fork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），即在原项目的基础上创建了一个独立的分支进行修改或改进，较高的叉号数量可能意味着有更多的开发者参与到项目中，并为项目做出贡献。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502" y="4648517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03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1219200"/>
            <a:ext cx="27914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项目社区相关指</a:t>
            </a:r>
            <a:r>
              <a:rPr sz="2400" b="1" spc="-5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400" b="1" spc="-50" dirty="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39967" y="1616963"/>
            <a:ext cx="5770245" cy="2832100"/>
            <a:chOff x="5839967" y="1616963"/>
            <a:chExt cx="5770245" cy="28321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39967" y="1616963"/>
              <a:ext cx="2587751" cy="14173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94476" y="1779968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63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42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42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63" y="0"/>
                  </a:lnTo>
                  <a:lnTo>
                    <a:pt x="2051786" y="3492"/>
                  </a:lnTo>
                  <a:lnTo>
                    <a:pt x="2065947" y="13042"/>
                  </a:lnTo>
                  <a:lnTo>
                    <a:pt x="2075484" y="27190"/>
                  </a:lnTo>
                  <a:lnTo>
                    <a:pt x="2078990" y="44526"/>
                  </a:lnTo>
                  <a:lnTo>
                    <a:pt x="2078990" y="860348"/>
                  </a:lnTo>
                  <a:lnTo>
                    <a:pt x="2075484" y="877671"/>
                  </a:lnTo>
                  <a:lnTo>
                    <a:pt x="2065947" y="891832"/>
                  </a:lnTo>
                  <a:lnTo>
                    <a:pt x="2051786" y="901369"/>
                  </a:lnTo>
                  <a:lnTo>
                    <a:pt x="2034463" y="904875"/>
                  </a:lnTo>
                  <a:close/>
                </a:path>
              </a:pathLst>
            </a:custGeom>
            <a:solidFill>
              <a:srgbClr val="316D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52337" y="1645119"/>
              <a:ext cx="5358130" cy="1155065"/>
            </a:xfrm>
            <a:custGeom>
              <a:avLst/>
              <a:gdLst/>
              <a:ahLst/>
              <a:cxnLst/>
              <a:rect l="l" t="t" r="r" b="b"/>
              <a:pathLst>
                <a:path w="5358130" h="1155064">
                  <a:moveTo>
                    <a:pt x="5243944" y="1155064"/>
                  </a:moveTo>
                  <a:lnTo>
                    <a:pt x="113868" y="1155064"/>
                  </a:lnTo>
                  <a:lnTo>
                    <a:pt x="69545" y="1148689"/>
                  </a:lnTo>
                  <a:lnTo>
                    <a:pt x="33350" y="1131303"/>
                  </a:lnTo>
                  <a:lnTo>
                    <a:pt x="8940" y="1105522"/>
                  </a:lnTo>
                  <a:lnTo>
                    <a:pt x="0" y="1073950"/>
                  </a:lnTo>
                  <a:lnTo>
                    <a:pt x="0" y="81102"/>
                  </a:lnTo>
                  <a:lnTo>
                    <a:pt x="8940" y="49529"/>
                  </a:lnTo>
                  <a:lnTo>
                    <a:pt x="33350" y="23748"/>
                  </a:lnTo>
                  <a:lnTo>
                    <a:pt x="69545" y="6375"/>
                  </a:lnTo>
                  <a:lnTo>
                    <a:pt x="113868" y="0"/>
                  </a:lnTo>
                  <a:lnTo>
                    <a:pt x="5243944" y="0"/>
                  </a:lnTo>
                  <a:lnTo>
                    <a:pt x="5288267" y="6375"/>
                  </a:lnTo>
                  <a:lnTo>
                    <a:pt x="5324462" y="23748"/>
                  </a:lnTo>
                  <a:lnTo>
                    <a:pt x="5348859" y="49529"/>
                  </a:lnTo>
                  <a:lnTo>
                    <a:pt x="5357812" y="81102"/>
                  </a:lnTo>
                  <a:lnTo>
                    <a:pt x="5357812" y="1073950"/>
                  </a:lnTo>
                  <a:lnTo>
                    <a:pt x="5348859" y="1105522"/>
                  </a:lnTo>
                  <a:lnTo>
                    <a:pt x="5324462" y="1131303"/>
                  </a:lnTo>
                  <a:lnTo>
                    <a:pt x="5288267" y="1148689"/>
                  </a:lnTo>
                  <a:lnTo>
                    <a:pt x="5243944" y="115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94476" y="1851405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77" y="68262"/>
                  </a:lnTo>
                  <a:lnTo>
                    <a:pt x="253034" y="96151"/>
                  </a:lnTo>
                  <a:lnTo>
                    <a:pt x="284848" y="127965"/>
                  </a:lnTo>
                  <a:lnTo>
                    <a:pt x="312737" y="163322"/>
                  </a:lnTo>
                  <a:lnTo>
                    <a:pt x="336359" y="201891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66" y="474814"/>
                  </a:lnTo>
                  <a:lnTo>
                    <a:pt x="355358" y="518706"/>
                  </a:lnTo>
                  <a:lnTo>
                    <a:pt x="336359" y="560108"/>
                  </a:lnTo>
                  <a:lnTo>
                    <a:pt x="312737" y="598678"/>
                  </a:lnTo>
                  <a:lnTo>
                    <a:pt x="284848" y="634034"/>
                  </a:lnTo>
                  <a:lnTo>
                    <a:pt x="253034" y="665848"/>
                  </a:lnTo>
                  <a:lnTo>
                    <a:pt x="217677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5085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4100" y="3034283"/>
              <a:ext cx="2587751" cy="14142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34544" y="3258870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30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30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492"/>
                  </a:lnTo>
                  <a:lnTo>
                    <a:pt x="2065934" y="13042"/>
                  </a:lnTo>
                  <a:lnTo>
                    <a:pt x="2075484" y="27190"/>
                  </a:lnTo>
                  <a:lnTo>
                    <a:pt x="2078978" y="44526"/>
                  </a:lnTo>
                  <a:lnTo>
                    <a:pt x="2078978" y="860348"/>
                  </a:lnTo>
                  <a:lnTo>
                    <a:pt x="2075484" y="877671"/>
                  </a:lnTo>
                  <a:lnTo>
                    <a:pt x="2065934" y="891832"/>
                  </a:lnTo>
                  <a:lnTo>
                    <a:pt x="2051786" y="901369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539E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84976" y="3149650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17"/>
                  </a:lnTo>
                  <a:lnTo>
                    <a:pt x="32956" y="1092441"/>
                  </a:lnTo>
                  <a:lnTo>
                    <a:pt x="8839" y="1067536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28"/>
                  </a:lnTo>
                  <a:lnTo>
                    <a:pt x="32956" y="22936"/>
                  </a:lnTo>
                  <a:lnTo>
                    <a:pt x="68719" y="6159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80" y="6159"/>
                  </a:lnTo>
                  <a:lnTo>
                    <a:pt x="5261342" y="22936"/>
                  </a:lnTo>
                  <a:lnTo>
                    <a:pt x="5285460" y="47828"/>
                  </a:lnTo>
                  <a:lnTo>
                    <a:pt x="5294299" y="78320"/>
                  </a:lnTo>
                  <a:lnTo>
                    <a:pt x="5294299" y="1037056"/>
                  </a:lnTo>
                  <a:lnTo>
                    <a:pt x="5285460" y="1067536"/>
                  </a:lnTo>
                  <a:lnTo>
                    <a:pt x="5261342" y="1092441"/>
                  </a:lnTo>
                  <a:lnTo>
                    <a:pt x="5225580" y="1109217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94476" y="3319906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77" y="68262"/>
                  </a:lnTo>
                  <a:lnTo>
                    <a:pt x="253034" y="96151"/>
                  </a:lnTo>
                  <a:lnTo>
                    <a:pt x="284848" y="127965"/>
                  </a:lnTo>
                  <a:lnTo>
                    <a:pt x="312737" y="163321"/>
                  </a:lnTo>
                  <a:lnTo>
                    <a:pt x="336359" y="201891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66" y="474814"/>
                  </a:lnTo>
                  <a:lnTo>
                    <a:pt x="355358" y="518706"/>
                  </a:lnTo>
                  <a:lnTo>
                    <a:pt x="336359" y="560108"/>
                  </a:lnTo>
                  <a:lnTo>
                    <a:pt x="312737" y="598677"/>
                  </a:lnTo>
                  <a:lnTo>
                    <a:pt x="284848" y="634034"/>
                  </a:lnTo>
                  <a:lnTo>
                    <a:pt x="253034" y="665848"/>
                  </a:lnTo>
                  <a:lnTo>
                    <a:pt x="217677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63B8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31940" y="1777492"/>
            <a:ext cx="4176395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actor_id（</a:t>
            </a:r>
            <a:r>
              <a:rPr sz="1400" spc="-20" dirty="0">
                <a:latin typeface="黑体" panose="02010609060101010101" charset="-122"/>
                <a:cs typeface="黑体" panose="02010609060101010101" charset="-122"/>
              </a:rPr>
              <a:t>触发事件的用户 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ID，</a:t>
            </a:r>
            <a:r>
              <a:rPr sz="1400" spc="-20" dirty="0">
                <a:latin typeface="黑体" panose="02010609060101010101" charset="-122"/>
                <a:cs typeface="黑体" panose="02010609060101010101" charset="-122"/>
              </a:rPr>
              <a:t>可通过去重统计用户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数量来估算贡献者数量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 spc="-50" dirty="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 indent="762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release_author_id（</a:t>
            </a:r>
            <a:r>
              <a:rPr sz="1400" spc="-20" dirty="0">
                <a:latin typeface="黑体" panose="02010609060101010101" charset="-122"/>
                <a:cs typeface="黑体" panose="02010609060101010101" charset="-122"/>
              </a:rPr>
              <a:t>发布作者 </a:t>
            </a:r>
            <a:r>
              <a:rPr sz="1400" spc="-25" dirty="0">
                <a:latin typeface="黑体" panose="02010609060101010101" charset="-122"/>
                <a:cs typeface="黑体" panose="02010609060101010101" charset="-122"/>
              </a:rPr>
              <a:t>ID）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5803" y="3570160"/>
            <a:ext cx="2693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D0D0D"/>
                </a:solidFill>
                <a:latin typeface="黑体" panose="02010609060101010101" charset="-122"/>
                <a:cs typeface="黑体" panose="02010609060101010101" charset="-122"/>
              </a:rPr>
              <a:t>issue_comments</a:t>
            </a:r>
            <a:r>
              <a:rPr sz="1400" spc="-1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（问题评论数量</a:t>
            </a:r>
            <a:r>
              <a:rPr sz="1400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61836" y="4653279"/>
            <a:ext cx="5485130" cy="1115695"/>
            <a:chOff x="6061836" y="4573904"/>
            <a:chExt cx="5485130" cy="1115695"/>
          </a:xfrm>
        </p:grpSpPr>
        <p:sp>
          <p:nvSpPr>
            <p:cNvPr id="25" name="object 25"/>
            <p:cNvSpPr/>
            <p:nvPr/>
          </p:nvSpPr>
          <p:spPr>
            <a:xfrm>
              <a:off x="6101905" y="4698009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82"/>
                  </a:lnTo>
                  <a:lnTo>
                    <a:pt x="13042" y="891832"/>
                  </a:lnTo>
                  <a:lnTo>
                    <a:pt x="3492" y="877684"/>
                  </a:lnTo>
                  <a:lnTo>
                    <a:pt x="0" y="860348"/>
                  </a:lnTo>
                  <a:lnTo>
                    <a:pt x="0" y="44538"/>
                  </a:lnTo>
                  <a:lnTo>
                    <a:pt x="3492" y="27203"/>
                  </a:lnTo>
                  <a:lnTo>
                    <a:pt x="13042" y="13042"/>
                  </a:lnTo>
                  <a:lnTo>
                    <a:pt x="27190" y="3505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505"/>
                  </a:lnTo>
                  <a:lnTo>
                    <a:pt x="2065947" y="13042"/>
                  </a:lnTo>
                  <a:lnTo>
                    <a:pt x="2075484" y="27203"/>
                  </a:lnTo>
                  <a:lnTo>
                    <a:pt x="2078977" y="44538"/>
                  </a:lnTo>
                  <a:lnTo>
                    <a:pt x="2078977" y="860348"/>
                  </a:lnTo>
                  <a:lnTo>
                    <a:pt x="2075484" y="877684"/>
                  </a:lnTo>
                  <a:lnTo>
                    <a:pt x="2065947" y="891832"/>
                  </a:lnTo>
                  <a:lnTo>
                    <a:pt x="2051786" y="901382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52336" y="4573904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30"/>
                  </a:lnTo>
                  <a:lnTo>
                    <a:pt x="32956" y="1092441"/>
                  </a:lnTo>
                  <a:lnTo>
                    <a:pt x="8839" y="1067549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40"/>
                  </a:lnTo>
                  <a:lnTo>
                    <a:pt x="32956" y="22948"/>
                  </a:lnTo>
                  <a:lnTo>
                    <a:pt x="68719" y="6159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80" y="6159"/>
                  </a:lnTo>
                  <a:lnTo>
                    <a:pt x="5261356" y="22948"/>
                  </a:lnTo>
                  <a:lnTo>
                    <a:pt x="5285460" y="47840"/>
                  </a:lnTo>
                  <a:lnTo>
                    <a:pt x="5294312" y="78320"/>
                  </a:lnTo>
                  <a:lnTo>
                    <a:pt x="5294312" y="1037056"/>
                  </a:lnTo>
                  <a:lnTo>
                    <a:pt x="5285460" y="1067549"/>
                  </a:lnTo>
                  <a:lnTo>
                    <a:pt x="5261356" y="1092441"/>
                  </a:lnTo>
                  <a:lnTo>
                    <a:pt x="5225580" y="1109230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61836" y="4796281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53"/>
                  </a:lnTo>
                  <a:lnTo>
                    <a:pt x="179108" y="44640"/>
                  </a:lnTo>
                  <a:lnTo>
                    <a:pt x="217665" y="68262"/>
                  </a:lnTo>
                  <a:lnTo>
                    <a:pt x="253034" y="96164"/>
                  </a:lnTo>
                  <a:lnTo>
                    <a:pt x="284835" y="127965"/>
                  </a:lnTo>
                  <a:lnTo>
                    <a:pt x="312737" y="163334"/>
                  </a:lnTo>
                  <a:lnTo>
                    <a:pt x="336359" y="201891"/>
                  </a:lnTo>
                  <a:lnTo>
                    <a:pt x="355346" y="243293"/>
                  </a:lnTo>
                  <a:lnTo>
                    <a:pt x="369354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54" y="474814"/>
                  </a:lnTo>
                  <a:lnTo>
                    <a:pt x="355346" y="518706"/>
                  </a:lnTo>
                  <a:lnTo>
                    <a:pt x="336359" y="560108"/>
                  </a:lnTo>
                  <a:lnTo>
                    <a:pt x="312737" y="598677"/>
                  </a:lnTo>
                  <a:lnTo>
                    <a:pt x="284835" y="634034"/>
                  </a:lnTo>
                  <a:lnTo>
                    <a:pt x="253034" y="665848"/>
                  </a:lnTo>
                  <a:lnTo>
                    <a:pt x="217665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631672" y="4953088"/>
            <a:ext cx="34931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repo_stargazers_count（项目的星标数量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 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repo_forks_count（项目的叉号数量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0" name="文本框 29"/>
          <p:cNvSpPr txBox="1"/>
          <p:nvPr/>
        </p:nvSpPr>
        <p:spPr>
          <a:xfrm>
            <a:off x="1295400" y="1743075"/>
            <a:ext cx="20694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社区贡献者数</a:t>
            </a:r>
            <a:r>
              <a:rPr sz="16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量</a:t>
            </a:r>
            <a:endParaRPr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295400" y="3048000"/>
            <a:ext cx="2532380" cy="333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社区互动频</a:t>
            </a:r>
            <a:r>
              <a:rPr sz="1600" b="1" spc="-5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295400" y="4326255"/>
            <a:ext cx="204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+mj-ea"/>
                <a:ea typeface="+mj-ea"/>
              </a:rPr>
              <a:t>项目的星标和叉号</a:t>
            </a:r>
            <a:endParaRPr lang="zh-CN" altLang="en-US" sz="16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" y="984250"/>
            <a:ext cx="12192635" cy="5128260"/>
            <a:chOff x="152400" y="984224"/>
            <a:chExt cx="12039600" cy="5189220"/>
          </a:xfrm>
        </p:grpSpPr>
        <p:sp>
          <p:nvSpPr>
            <p:cNvPr id="3" name="object 3"/>
            <p:cNvSpPr/>
            <p:nvPr/>
          </p:nvSpPr>
          <p:spPr>
            <a:xfrm>
              <a:off x="685774" y="984224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4" y="12750"/>
                  </a:moveTo>
                  <a:lnTo>
                    <a:pt x="0" y="12750"/>
                  </a:lnTo>
                  <a:lnTo>
                    <a:pt x="0" y="0"/>
                  </a:lnTo>
                  <a:lnTo>
                    <a:pt x="11109034" y="0"/>
                  </a:lnTo>
                  <a:lnTo>
                    <a:pt x="11109034" y="12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00" y="990600"/>
              <a:ext cx="12039600" cy="5182870"/>
            </a:xfrm>
            <a:custGeom>
              <a:avLst/>
              <a:gdLst/>
              <a:ahLst/>
              <a:cxnLst/>
              <a:rect l="l" t="t" r="r" b="b"/>
              <a:pathLst>
                <a:path w="12039600" h="5182870">
                  <a:moveTo>
                    <a:pt x="0" y="5182552"/>
                  </a:moveTo>
                  <a:lnTo>
                    <a:pt x="12039600" y="5182552"/>
                  </a:lnTo>
                  <a:lnTo>
                    <a:pt x="12039600" y="0"/>
                  </a:lnTo>
                  <a:lnTo>
                    <a:pt x="0" y="0"/>
                  </a:lnTo>
                  <a:lnTo>
                    <a:pt x="0" y="5182552"/>
                  </a:lnTo>
                  <a:close/>
                </a:path>
              </a:pathLst>
            </a:custGeom>
            <a:solidFill>
              <a:srgbClr val="5085EB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sp>
        <p:nvSpPr>
          <p:cNvPr id="7" name="object 7"/>
          <p:cNvSpPr txBox="1"/>
          <p:nvPr>
            <p:custDataLst>
              <p:tags r:id="rId1"/>
            </p:custDataLst>
          </p:nvPr>
        </p:nvSpPr>
        <p:spPr>
          <a:xfrm>
            <a:off x="667639" y="2539911"/>
            <a:ext cx="46799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01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grpSp>
        <p:nvGrpSpPr>
          <p:cNvPr id="26" name="object 26"/>
          <p:cNvGrpSpPr/>
          <p:nvPr/>
        </p:nvGrpSpPr>
        <p:grpSpPr>
          <a:xfrm>
            <a:off x="6177026" y="2355481"/>
            <a:ext cx="5485130" cy="1115695"/>
            <a:chOff x="6094476" y="4426216"/>
            <a:chExt cx="5485130" cy="1115695"/>
          </a:xfrm>
        </p:grpSpPr>
        <p:sp>
          <p:nvSpPr>
            <p:cNvPr id="27" name="object 27"/>
            <p:cNvSpPr/>
            <p:nvPr/>
          </p:nvSpPr>
          <p:spPr>
            <a:xfrm>
              <a:off x="6134544" y="4550321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30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30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492"/>
                  </a:lnTo>
                  <a:lnTo>
                    <a:pt x="2065934" y="13042"/>
                  </a:lnTo>
                  <a:lnTo>
                    <a:pt x="2075484" y="27190"/>
                  </a:lnTo>
                  <a:lnTo>
                    <a:pt x="2078978" y="44526"/>
                  </a:lnTo>
                  <a:lnTo>
                    <a:pt x="2078978" y="860348"/>
                  </a:lnTo>
                  <a:lnTo>
                    <a:pt x="2075484" y="877671"/>
                  </a:lnTo>
                  <a:lnTo>
                    <a:pt x="2065934" y="891832"/>
                  </a:lnTo>
                  <a:lnTo>
                    <a:pt x="2051786" y="901369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8"/>
            <p:cNvSpPr/>
            <p:nvPr/>
          </p:nvSpPr>
          <p:spPr>
            <a:xfrm>
              <a:off x="6284976" y="4426216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17"/>
                  </a:lnTo>
                  <a:lnTo>
                    <a:pt x="32956" y="1092441"/>
                  </a:lnTo>
                  <a:lnTo>
                    <a:pt x="8839" y="1067536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28"/>
                  </a:lnTo>
                  <a:lnTo>
                    <a:pt x="32956" y="22936"/>
                  </a:lnTo>
                  <a:lnTo>
                    <a:pt x="68719" y="6146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80" y="6146"/>
                  </a:lnTo>
                  <a:lnTo>
                    <a:pt x="5261342" y="22936"/>
                  </a:lnTo>
                  <a:lnTo>
                    <a:pt x="5285460" y="47828"/>
                  </a:lnTo>
                  <a:lnTo>
                    <a:pt x="5294299" y="78320"/>
                  </a:lnTo>
                  <a:lnTo>
                    <a:pt x="5294299" y="1037056"/>
                  </a:lnTo>
                  <a:lnTo>
                    <a:pt x="5285460" y="1067536"/>
                  </a:lnTo>
                  <a:lnTo>
                    <a:pt x="5261342" y="1092441"/>
                  </a:lnTo>
                  <a:lnTo>
                    <a:pt x="5225580" y="1109217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29"/>
            <p:cNvSpPr/>
            <p:nvPr/>
          </p:nvSpPr>
          <p:spPr>
            <a:xfrm>
              <a:off x="6094476" y="4651921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65" y="68262"/>
                  </a:lnTo>
                  <a:lnTo>
                    <a:pt x="253034" y="96151"/>
                  </a:lnTo>
                  <a:lnTo>
                    <a:pt x="284835" y="127965"/>
                  </a:lnTo>
                  <a:lnTo>
                    <a:pt x="312737" y="163322"/>
                  </a:lnTo>
                  <a:lnTo>
                    <a:pt x="336359" y="201891"/>
                  </a:lnTo>
                  <a:lnTo>
                    <a:pt x="355346" y="243293"/>
                  </a:lnTo>
                  <a:lnTo>
                    <a:pt x="369354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54" y="474814"/>
                  </a:lnTo>
                  <a:lnTo>
                    <a:pt x="355346" y="518706"/>
                  </a:lnTo>
                  <a:lnTo>
                    <a:pt x="336359" y="560108"/>
                  </a:lnTo>
                  <a:lnTo>
                    <a:pt x="312737" y="598677"/>
                  </a:lnTo>
                  <a:lnTo>
                    <a:pt x="284835" y="634034"/>
                  </a:lnTo>
                  <a:lnTo>
                    <a:pt x="253034" y="665848"/>
                  </a:lnTo>
                  <a:lnTo>
                    <a:pt x="217665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629705" y="2514688"/>
            <a:ext cx="42932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release_id（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发布的唯一标识，可通过统计不同时间的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发布数量来衡量发布频率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release_created_at（发布创建时间），</a:t>
            </a:r>
            <a:r>
              <a:rPr sz="1400" spc="-20" dirty="0">
                <a:latin typeface="黑体" panose="02010609060101010101" charset="-122"/>
                <a:cs typeface="黑体" panose="02010609060101010101" charset="-122"/>
              </a:rPr>
              <a:t>通过对发布时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间的分析可以计算版本发布的频率。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68730" y="2667000"/>
            <a:ext cx="4678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</a:rPr>
              <a:t>定期发布新版本意味着项目在持续演化，不断添加新功能，修复漏洞和提升性能。稳定的版本发布节奏是项目健康发展的标志之一。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47800" y="2306320"/>
            <a:ext cx="1779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+mn-ea"/>
                <a:ea typeface="+mn-ea"/>
              </a:rPr>
              <a:t>版本发布频率</a:t>
            </a:r>
            <a:endParaRPr lang="zh-CN" altLang="en-US" sz="1600" b="1"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0" y="1600200"/>
            <a:ext cx="13836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sz="2400" b="1" spc="-45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项目指</a:t>
            </a:r>
            <a:r>
              <a:rPr sz="2400" b="1" spc="-5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lang="zh-CN" altLang="en-US" sz="2400" b="1" spc="-50" dirty="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445" y="1006475"/>
            <a:ext cx="12196445" cy="5086350"/>
            <a:chOff x="152400" y="1060424"/>
            <a:chExt cx="12039600" cy="5189220"/>
          </a:xfrm>
        </p:grpSpPr>
        <p:sp>
          <p:nvSpPr>
            <p:cNvPr id="3" name="object 3"/>
            <p:cNvSpPr/>
            <p:nvPr/>
          </p:nvSpPr>
          <p:spPr>
            <a:xfrm>
              <a:off x="685774" y="1060424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4" y="12750"/>
                  </a:moveTo>
                  <a:lnTo>
                    <a:pt x="0" y="12750"/>
                  </a:lnTo>
                  <a:lnTo>
                    <a:pt x="0" y="0"/>
                  </a:lnTo>
                  <a:lnTo>
                    <a:pt x="11109034" y="0"/>
                  </a:lnTo>
                  <a:lnTo>
                    <a:pt x="11109034" y="12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2400" y="1066800"/>
              <a:ext cx="12039600" cy="5182870"/>
            </a:xfrm>
            <a:custGeom>
              <a:avLst/>
              <a:gdLst/>
              <a:ahLst/>
              <a:cxnLst/>
              <a:rect l="l" t="t" r="r" b="b"/>
              <a:pathLst>
                <a:path w="12039600" h="5182870">
                  <a:moveTo>
                    <a:pt x="0" y="5182552"/>
                  </a:moveTo>
                  <a:lnTo>
                    <a:pt x="12039600" y="5182552"/>
                  </a:lnTo>
                  <a:lnTo>
                    <a:pt x="12039600" y="0"/>
                  </a:lnTo>
                  <a:lnTo>
                    <a:pt x="0" y="0"/>
                  </a:lnTo>
                  <a:lnTo>
                    <a:pt x="0" y="5182552"/>
                  </a:lnTo>
                  <a:close/>
                </a:path>
              </a:pathLst>
            </a:custGeom>
            <a:solidFill>
              <a:srgbClr val="5085EB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1146810" y="2138680"/>
            <a:ext cx="4549775" cy="1325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指针对项目中提出的问题</a:t>
            </a:r>
            <a:r>
              <a:rPr sz="1400" b="0" spc="-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（issue）</a:t>
            </a: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进行处理和解决的效率和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速 </a:t>
            </a: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度。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项目 issue</a:t>
            </a:r>
            <a:r>
              <a:rPr sz="1400" b="0" spc="5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处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理速度直接关系到用户体验和项目质量。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快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速响应和解决问题可以提高用户满意度，增强用户对项目的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 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任度，并保持项目的良好声誉。同时，高效</a:t>
            </a:r>
            <a:r>
              <a:rPr sz="1400" b="0" spc="3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 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issue</a:t>
            </a:r>
            <a:r>
              <a:rPr sz="1400" b="0" spc="5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处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理也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400" b="0" spc="2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助于项目团队及时发现和解决潜在问题，确保项目的稳健发展</a:t>
            </a:r>
            <a:r>
              <a:rPr sz="1400" b="0" spc="-1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 b="0" spc="-15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54" y="1981111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01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015" y="4100830"/>
            <a:ext cx="4565650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项目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pull request 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的处理情况涵盖了对开发者提交的拉取请求（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pull request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）的评审和处理情况。项目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pull request 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的处理情况直接影响新功能的合并速度、代码质量和团队协作效率。高质量的评审和及时的处理能够加快功能迭代速度，保障代码稳定性，同时也有利于团队成员之间的协作和沟通。有效处理</a:t>
            </a:r>
            <a:r>
              <a:rPr lang="en-US" altLang="zh-CN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 pull request </a:t>
            </a:r>
            <a:r>
              <a:rPr lang="zh-CN" altLang="en-US" sz="1400">
                <a:solidFill>
                  <a:schemeClr val="tx1"/>
                </a:solidFill>
                <a:latin typeface="+mn-ea"/>
                <a:ea typeface="+mn-ea"/>
                <a:cs typeface="+mn-ea"/>
              </a:rPr>
              <a:t>是项目持续改进和发展的关键步骤，能够提高项目的开发效率和质量保障。</a:t>
            </a: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  <a:p>
            <a:pPr marL="1270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450" y="3885946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02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1259840"/>
            <a:ext cx="2059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问题处理指</a:t>
            </a:r>
            <a:r>
              <a:rPr sz="2400" b="1" spc="-5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400" b="1" spc="-50" dirty="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1" name="object 11"/>
          <p:cNvGrpSpPr/>
          <p:nvPr>
            <p:custDataLst>
              <p:tags r:id="rId1"/>
            </p:custDataLst>
          </p:nvPr>
        </p:nvGrpSpPr>
        <p:grpSpPr>
          <a:xfrm>
            <a:off x="5713475" y="2129789"/>
            <a:ext cx="5764530" cy="3266440"/>
            <a:chOff x="5713475" y="2129789"/>
            <a:chExt cx="5764530" cy="3266440"/>
          </a:xfrm>
        </p:grpSpPr>
        <p:pic>
          <p:nvPicPr>
            <p:cNvPr id="12" name="object 12"/>
            <p:cNvPicPr/>
            <p:nvPr>
              <p:custDataLst>
                <p:tags r:id="rId2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5713475" y="2133600"/>
              <a:ext cx="2587751" cy="14173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>
              <p:custDataLst>
                <p:tags r:id="rId4"/>
              </p:custDataLst>
            </p:nvPr>
          </p:nvSpPr>
          <p:spPr>
            <a:xfrm>
              <a:off x="5967183" y="2295956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42" y="891832"/>
                  </a:lnTo>
                  <a:lnTo>
                    <a:pt x="3492" y="877684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42" y="13042"/>
                  </a:lnTo>
                  <a:lnTo>
                    <a:pt x="27190" y="3505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505"/>
                  </a:lnTo>
                  <a:lnTo>
                    <a:pt x="2065934" y="13042"/>
                  </a:lnTo>
                  <a:lnTo>
                    <a:pt x="2075484" y="27190"/>
                  </a:lnTo>
                  <a:lnTo>
                    <a:pt x="2078977" y="44526"/>
                  </a:lnTo>
                  <a:lnTo>
                    <a:pt x="2078977" y="860348"/>
                  </a:lnTo>
                  <a:lnTo>
                    <a:pt x="2075484" y="877684"/>
                  </a:lnTo>
                  <a:lnTo>
                    <a:pt x="2065934" y="891832"/>
                  </a:lnTo>
                  <a:lnTo>
                    <a:pt x="2051786" y="901369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316D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>
              <p:custDataLst>
                <p:tags r:id="rId5"/>
              </p:custDataLst>
            </p:nvPr>
          </p:nvSpPr>
          <p:spPr>
            <a:xfrm>
              <a:off x="6119710" y="2129789"/>
              <a:ext cx="5358130" cy="1155065"/>
            </a:xfrm>
            <a:custGeom>
              <a:avLst/>
              <a:gdLst/>
              <a:ahLst/>
              <a:cxnLst/>
              <a:rect l="l" t="t" r="r" b="b"/>
              <a:pathLst>
                <a:path w="5358130" h="1155064">
                  <a:moveTo>
                    <a:pt x="5243944" y="1155064"/>
                  </a:moveTo>
                  <a:lnTo>
                    <a:pt x="113868" y="1155064"/>
                  </a:lnTo>
                  <a:lnTo>
                    <a:pt x="69545" y="1148702"/>
                  </a:lnTo>
                  <a:lnTo>
                    <a:pt x="33350" y="1131315"/>
                  </a:lnTo>
                  <a:lnTo>
                    <a:pt x="8940" y="1105535"/>
                  </a:lnTo>
                  <a:lnTo>
                    <a:pt x="0" y="1073962"/>
                  </a:lnTo>
                  <a:lnTo>
                    <a:pt x="0" y="81114"/>
                  </a:lnTo>
                  <a:lnTo>
                    <a:pt x="8940" y="49542"/>
                  </a:lnTo>
                  <a:lnTo>
                    <a:pt x="33350" y="23761"/>
                  </a:lnTo>
                  <a:lnTo>
                    <a:pt x="69545" y="6375"/>
                  </a:lnTo>
                  <a:lnTo>
                    <a:pt x="113868" y="0"/>
                  </a:lnTo>
                  <a:lnTo>
                    <a:pt x="5243944" y="0"/>
                  </a:lnTo>
                  <a:lnTo>
                    <a:pt x="5288267" y="6375"/>
                  </a:lnTo>
                  <a:lnTo>
                    <a:pt x="5324462" y="23761"/>
                  </a:lnTo>
                  <a:lnTo>
                    <a:pt x="5348859" y="49542"/>
                  </a:lnTo>
                  <a:lnTo>
                    <a:pt x="5357812" y="81114"/>
                  </a:lnTo>
                  <a:lnTo>
                    <a:pt x="5357812" y="1073962"/>
                  </a:lnTo>
                  <a:lnTo>
                    <a:pt x="5348859" y="1105535"/>
                  </a:lnTo>
                  <a:lnTo>
                    <a:pt x="5324462" y="1131315"/>
                  </a:lnTo>
                  <a:lnTo>
                    <a:pt x="5288267" y="1148702"/>
                  </a:lnTo>
                  <a:lnTo>
                    <a:pt x="5243944" y="115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>
              <p:custDataLst>
                <p:tags r:id="rId6"/>
              </p:custDataLst>
            </p:nvPr>
          </p:nvSpPr>
          <p:spPr>
            <a:xfrm>
              <a:off x="5961849" y="2336088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1987"/>
                  </a:moveTo>
                  <a:lnTo>
                    <a:pt x="0" y="0"/>
                  </a:lnTo>
                  <a:lnTo>
                    <a:pt x="47790" y="2959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27"/>
                  </a:lnTo>
                  <a:lnTo>
                    <a:pt x="217677" y="68249"/>
                  </a:lnTo>
                  <a:lnTo>
                    <a:pt x="253034" y="96151"/>
                  </a:lnTo>
                  <a:lnTo>
                    <a:pt x="284848" y="127952"/>
                  </a:lnTo>
                  <a:lnTo>
                    <a:pt x="312737" y="163322"/>
                  </a:lnTo>
                  <a:lnTo>
                    <a:pt x="336359" y="201879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197"/>
                  </a:lnTo>
                  <a:lnTo>
                    <a:pt x="381000" y="380987"/>
                  </a:lnTo>
                  <a:lnTo>
                    <a:pt x="378028" y="428790"/>
                  </a:lnTo>
                  <a:lnTo>
                    <a:pt x="369366" y="474802"/>
                  </a:lnTo>
                  <a:lnTo>
                    <a:pt x="355358" y="518693"/>
                  </a:lnTo>
                  <a:lnTo>
                    <a:pt x="336359" y="560108"/>
                  </a:lnTo>
                  <a:lnTo>
                    <a:pt x="312737" y="598665"/>
                  </a:lnTo>
                  <a:lnTo>
                    <a:pt x="284848" y="634034"/>
                  </a:lnTo>
                  <a:lnTo>
                    <a:pt x="253034" y="665835"/>
                  </a:lnTo>
                  <a:lnTo>
                    <a:pt x="217677" y="693724"/>
                  </a:lnTo>
                  <a:lnTo>
                    <a:pt x="179108" y="717346"/>
                  </a:lnTo>
                  <a:lnTo>
                    <a:pt x="137706" y="736346"/>
                  </a:lnTo>
                  <a:lnTo>
                    <a:pt x="93814" y="750354"/>
                  </a:lnTo>
                  <a:lnTo>
                    <a:pt x="47790" y="759028"/>
                  </a:lnTo>
                  <a:lnTo>
                    <a:pt x="0" y="761987"/>
                  </a:lnTo>
                  <a:close/>
                </a:path>
              </a:pathLst>
            </a:custGeom>
            <a:solidFill>
              <a:srgbClr val="508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>
              <p:custDataLst>
                <p:tags r:id="rId7"/>
              </p:custDataLst>
            </p:nvPr>
          </p:nvSpPr>
          <p:spPr>
            <a:xfrm>
              <a:off x="5945568" y="4389500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62" y="904875"/>
                  </a:moveTo>
                  <a:lnTo>
                    <a:pt x="44526" y="904875"/>
                  </a:lnTo>
                  <a:lnTo>
                    <a:pt x="27190" y="901382"/>
                  </a:lnTo>
                  <a:lnTo>
                    <a:pt x="13042" y="891832"/>
                  </a:lnTo>
                  <a:lnTo>
                    <a:pt x="3492" y="877684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203"/>
                  </a:lnTo>
                  <a:lnTo>
                    <a:pt x="13042" y="13042"/>
                  </a:lnTo>
                  <a:lnTo>
                    <a:pt x="27190" y="3505"/>
                  </a:lnTo>
                  <a:lnTo>
                    <a:pt x="44526" y="0"/>
                  </a:lnTo>
                  <a:lnTo>
                    <a:pt x="2034462" y="0"/>
                  </a:lnTo>
                  <a:lnTo>
                    <a:pt x="2051786" y="3505"/>
                  </a:lnTo>
                  <a:lnTo>
                    <a:pt x="2065947" y="13042"/>
                  </a:lnTo>
                  <a:lnTo>
                    <a:pt x="2075484" y="27203"/>
                  </a:lnTo>
                  <a:lnTo>
                    <a:pt x="2078990" y="44526"/>
                  </a:lnTo>
                  <a:lnTo>
                    <a:pt x="2078990" y="860348"/>
                  </a:lnTo>
                  <a:lnTo>
                    <a:pt x="2075484" y="877684"/>
                  </a:lnTo>
                  <a:lnTo>
                    <a:pt x="2065947" y="891832"/>
                  </a:lnTo>
                  <a:lnTo>
                    <a:pt x="2051786" y="901382"/>
                  </a:lnTo>
                  <a:lnTo>
                    <a:pt x="2034462" y="904875"/>
                  </a:lnTo>
                  <a:close/>
                </a:path>
              </a:pathLst>
            </a:custGeom>
            <a:solidFill>
              <a:srgbClr val="539E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>
              <p:custDataLst>
                <p:tags r:id="rId8"/>
              </p:custDataLst>
            </p:nvPr>
          </p:nvSpPr>
          <p:spPr>
            <a:xfrm>
              <a:off x="6096000" y="4280280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30"/>
                  </a:lnTo>
                  <a:lnTo>
                    <a:pt x="32956" y="1092441"/>
                  </a:lnTo>
                  <a:lnTo>
                    <a:pt x="8839" y="1067549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40"/>
                  </a:lnTo>
                  <a:lnTo>
                    <a:pt x="32956" y="22936"/>
                  </a:lnTo>
                  <a:lnTo>
                    <a:pt x="68719" y="6159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94" y="6159"/>
                  </a:lnTo>
                  <a:lnTo>
                    <a:pt x="5261356" y="22936"/>
                  </a:lnTo>
                  <a:lnTo>
                    <a:pt x="5285473" y="47840"/>
                  </a:lnTo>
                  <a:lnTo>
                    <a:pt x="5294312" y="78320"/>
                  </a:lnTo>
                  <a:lnTo>
                    <a:pt x="5294312" y="1037056"/>
                  </a:lnTo>
                  <a:lnTo>
                    <a:pt x="5285473" y="1067549"/>
                  </a:lnTo>
                  <a:lnTo>
                    <a:pt x="5261356" y="1092441"/>
                  </a:lnTo>
                  <a:lnTo>
                    <a:pt x="5225594" y="1109230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>
              <p:custDataLst>
                <p:tags r:id="rId9"/>
              </p:custDataLst>
            </p:nvPr>
          </p:nvSpPr>
          <p:spPr>
            <a:xfrm>
              <a:off x="5905500" y="4450537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77" y="68262"/>
                  </a:lnTo>
                  <a:lnTo>
                    <a:pt x="253034" y="96151"/>
                  </a:lnTo>
                  <a:lnTo>
                    <a:pt x="284848" y="127965"/>
                  </a:lnTo>
                  <a:lnTo>
                    <a:pt x="312737" y="163322"/>
                  </a:lnTo>
                  <a:lnTo>
                    <a:pt x="336359" y="201891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66" y="474814"/>
                  </a:lnTo>
                  <a:lnTo>
                    <a:pt x="355358" y="518706"/>
                  </a:lnTo>
                  <a:lnTo>
                    <a:pt x="336359" y="560108"/>
                  </a:lnTo>
                  <a:lnTo>
                    <a:pt x="312737" y="598678"/>
                  </a:lnTo>
                  <a:lnTo>
                    <a:pt x="284848" y="634034"/>
                  </a:lnTo>
                  <a:lnTo>
                    <a:pt x="253034" y="665848"/>
                  </a:lnTo>
                  <a:lnTo>
                    <a:pt x="217677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63B8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>
            <p:custDataLst>
              <p:tags r:id="rId10"/>
            </p:custDataLst>
          </p:nvPr>
        </p:nvSpPr>
        <p:spPr>
          <a:xfrm>
            <a:off x="6421716" y="2278227"/>
            <a:ext cx="4559935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issue_response_time（issue</a:t>
            </a:r>
            <a:r>
              <a:rPr sz="1400" spc="-35" dirty="0">
                <a:latin typeface="黑体" panose="02010609060101010101" charset="-122"/>
                <a:cs typeface="黑体" panose="02010609060101010101" charset="-122"/>
              </a:rPr>
              <a:t> 从开始到首次响应的时长，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响应时间越短处理速度可能越快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  <a:p>
            <a:pPr marL="12700" marR="1338580">
              <a:lnSpc>
                <a:spcPct val="100000"/>
              </a:lnSpc>
            </a:pP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issues_closed（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已关闭的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issue 数量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 </a:t>
            </a: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issues_new（</a:t>
            </a:r>
            <a:r>
              <a:rPr sz="1400" spc="-5" dirty="0">
                <a:latin typeface="黑体" panose="02010609060101010101" charset="-122"/>
                <a:cs typeface="黑体" panose="02010609060101010101" charset="-122"/>
              </a:rPr>
              <a:t>新创建的 </a:t>
            </a:r>
            <a:r>
              <a:rPr sz="1400" dirty="0">
                <a:latin typeface="黑体" panose="02010609060101010101" charset="-122"/>
                <a:cs typeface="黑体" panose="02010609060101010101" charset="-122"/>
              </a:rPr>
              <a:t>issue 数量</a:t>
            </a:r>
            <a:r>
              <a:rPr sz="1400" spc="-50" dirty="0">
                <a:latin typeface="黑体" panose="02010609060101010101" charset="-122"/>
                <a:cs typeface="黑体" panose="02010609060101010101" charset="-122"/>
              </a:rPr>
              <a:t>）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0" name="object 20"/>
          <p:cNvSpPr txBox="1"/>
          <p:nvPr>
            <p:custDataLst>
              <p:tags r:id="rId11"/>
            </p:custDataLst>
          </p:nvPr>
        </p:nvSpPr>
        <p:spPr>
          <a:xfrm>
            <a:off x="6421755" y="4495800"/>
            <a:ext cx="463359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altLang="zh-CN" sz="1400">
                <a:latin typeface="黑体" panose="02010609060101010101" charset="-122"/>
                <a:cs typeface="黑体" panose="02010609060101010101" charset="-122"/>
              </a:rPr>
              <a:t>change_request_resolution_duration</a:t>
            </a:r>
            <a:r>
              <a:rPr lang="zh-CN" altLang="en-US" sz="140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400">
                <a:latin typeface="黑体" panose="02010609060101010101" charset="-122"/>
                <a:cs typeface="黑体" panose="02010609060101010101" charset="-122"/>
              </a:rPr>
              <a:t>PR </a:t>
            </a:r>
            <a:r>
              <a:rPr lang="zh-CN" altLang="en-US" sz="1400">
                <a:latin typeface="黑体" panose="02010609060101010101" charset="-122"/>
                <a:cs typeface="黑体" panose="02010609060101010101" charset="-122"/>
              </a:rPr>
              <a:t>请求从创建到结束的时长）</a:t>
            </a:r>
            <a:endParaRPr lang="zh-CN" altLang="en-US" sz="1400">
              <a:latin typeface="黑体" panose="02010609060101010101" charset="-122"/>
              <a:cs typeface="黑体" panose="02010609060101010101" charset="-122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altLang="zh-CN" sz="1400">
                <a:latin typeface="黑体" panose="02010609060101010101" charset="-122"/>
                <a:cs typeface="黑体" panose="02010609060101010101" charset="-122"/>
              </a:rPr>
              <a:t>change_requests</a:t>
            </a:r>
            <a:r>
              <a:rPr lang="zh-CN" altLang="en-US" sz="1400">
                <a:latin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400">
                <a:latin typeface="黑体" panose="02010609060101010101" charset="-122"/>
                <a:cs typeface="黑体" panose="02010609060101010101" charset="-122"/>
              </a:rPr>
              <a:t>PR </a:t>
            </a:r>
            <a:r>
              <a:rPr lang="zh-CN" altLang="en-US" sz="1400">
                <a:latin typeface="黑体" panose="02010609060101010101" charset="-122"/>
                <a:cs typeface="黑体" panose="02010609060101010101" charset="-122"/>
              </a:rPr>
              <a:t>的数量）</a:t>
            </a:r>
            <a:endParaRPr lang="zh-CN" altLang="en-US"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6810" y="1828800"/>
            <a:ext cx="3064510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latin typeface="+mn-ea"/>
                <a:ea typeface="+mn-ea"/>
                <a:cs typeface="+mn-ea"/>
              </a:rPr>
              <a:t>项目</a:t>
            </a:r>
            <a:r>
              <a:rPr lang="en-US" altLang="zh-CN" sz="1600" b="1">
                <a:latin typeface="+mn-ea"/>
                <a:ea typeface="+mn-ea"/>
                <a:cs typeface="+mn-ea"/>
              </a:rPr>
              <a:t> issue </a:t>
            </a:r>
            <a:r>
              <a:rPr lang="zh-CN" altLang="en-US" sz="1600" b="1">
                <a:latin typeface="+mn-ea"/>
                <a:ea typeface="+mn-ea"/>
                <a:cs typeface="+mn-ea"/>
              </a:rPr>
              <a:t>数量的处理速度</a:t>
            </a:r>
            <a:endParaRPr lang="zh-CN" altLang="en-US" sz="1600" b="1">
              <a:latin typeface="+mn-ea"/>
              <a:ea typeface="+mn-ea"/>
              <a:cs typeface="+mn-ea"/>
            </a:endParaRPr>
          </a:p>
          <a:p>
            <a:endParaRPr lang="zh-CN" altLang="en-US" sz="1600" b="1">
              <a:latin typeface="+mn-ea"/>
              <a:ea typeface="+mn-ea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46810" y="3733800"/>
            <a:ext cx="363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+mn-ea"/>
                <a:ea typeface="+mn-ea"/>
                <a:cs typeface="+mn-ea"/>
              </a:rPr>
              <a:t>项目</a:t>
            </a:r>
            <a:r>
              <a:rPr lang="en-US" altLang="zh-CN" sz="1600" b="1">
                <a:latin typeface="+mn-ea"/>
                <a:ea typeface="+mn-ea"/>
                <a:cs typeface="+mn-ea"/>
              </a:rPr>
              <a:t> pull request </a:t>
            </a:r>
            <a:r>
              <a:rPr lang="zh-CN" altLang="en-US" sz="1600" b="1">
                <a:latin typeface="+mn-ea"/>
                <a:ea typeface="+mn-ea"/>
                <a:cs typeface="+mn-ea"/>
              </a:rPr>
              <a:t>的处理情况</a:t>
            </a:r>
            <a:endParaRPr lang="zh-CN" altLang="en-US" sz="16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2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度量模型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83310"/>
            <a:ext cx="10365740" cy="228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20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20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我们采用</a:t>
            </a:r>
            <a:r>
              <a:rPr sz="1800" dirty="0">
                <a:latin typeface="Arial" panose="020B0604020202020204"/>
                <a:cs typeface="Arial" panose="020B0604020202020204"/>
              </a:rPr>
              <a:t>”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均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原理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：根据</a:t>
            </a:r>
            <a:r>
              <a:rPr sz="1800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同一移动段内不同时间的数据对预测值的影响程度，分别给予不同的权数，然后再进行平均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移动以预测未来的值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。本方法区别于简单移动平均那样，在计算平均值时对移动期内的数据同等对待，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而是根据愈是近期数据对预测值影响愈大这一特点，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不同地对待移动期内</a:t>
            </a:r>
            <a:r>
              <a:rPr lang="zh-CN" altLang=""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各个数据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。对近期数据给予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较大权数，来弥补简单移动平均地不足。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公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sz="18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88752" y="3636853"/>
            <a:ext cx="4383347" cy="6059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680" y="363219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74684" y="1044422"/>
            <a:ext cx="6355105" cy="48439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52" y="1503254"/>
            <a:ext cx="4383347" cy="605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2947670"/>
            <a:ext cx="4368800" cy="16700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  <a:buSzPct val="94000"/>
              <a:buFont typeface="Arial" panose="020B0604020202020204"/>
              <a:buAutoNum type="arabicPeriod"/>
              <a:tabLst>
                <a:tab pos="204470" algn="l"/>
              </a:tabLst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灵活性高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：可以根据数据的特点和分析目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的调整权重，以适应不同的时间序列模式。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 panose="020B0604020202020204"/>
              <a:buAutoNum type="arabicPeriod"/>
            </a:pP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buSzPct val="94000"/>
              <a:buFont typeface="Arial" panose="020B0604020202020204"/>
              <a:buAutoNum type="arabicPeriod"/>
              <a:tabLst>
                <a:tab pos="204470" algn="l"/>
              </a:tabLst>
            </a:pP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考虑数据时效性：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能突出近期数据的重要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性，对于变化较快的序列可以提供更准确的</a:t>
            </a:r>
            <a:r>
              <a:rPr sz="1800" spc="-20" dirty="0">
                <a:latin typeface="宋体" panose="02010600030101010101" pitchFamily="2" charset="-122"/>
                <a:cs typeface="宋体" panose="02010600030101010101" pitchFamily="2" charset="-122"/>
              </a:rPr>
              <a:t>预测。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399" y="2513694"/>
            <a:ext cx="599413" cy="3063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</a:t>
            </a:r>
            <a:r>
              <a:rPr dirty="0"/>
              <a:t>3</a:t>
            </a:r>
            <a:endParaRPr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实现算法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987" y="1021862"/>
            <a:ext cx="4289825" cy="6871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1250315" y="2781935"/>
            <a:ext cx="11347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3040" y="2769235"/>
            <a:ext cx="16884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80" y="2769235"/>
            <a:ext cx="11347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0675" y="2781935"/>
            <a:ext cx="16884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3409" y="3598544"/>
            <a:ext cx="1160780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issu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数量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速</a:t>
            </a:r>
            <a:r>
              <a:rPr sz="1800" b="1" spc="-2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86875" y="4683125"/>
            <a:ext cx="1610995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pull</a:t>
            </a:r>
            <a:r>
              <a:rPr sz="1800" b="1" spc="-229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b="1" spc="-1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request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况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200" y="3666489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布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9740" y="3465829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贡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献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5440" y="4123690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互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3040" y="4895850"/>
            <a:ext cx="1840864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星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b="1" spc="-3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star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8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和叉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b="1" spc="-3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fork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630" y="342836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0335" y="419036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5100" y="5046979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6100" y="3124200"/>
            <a:ext cx="12700" cy="389255"/>
          </a:xfrm>
          <a:custGeom>
            <a:avLst/>
            <a:gdLst/>
            <a:ahLst/>
            <a:cxnLst/>
            <a:rect l="l" t="t" r="r" b="b"/>
            <a:pathLst>
              <a:path w="12700" h="389254">
                <a:moveTo>
                  <a:pt x="12700" y="388937"/>
                </a:moveTo>
                <a:lnTo>
                  <a:pt x="0" y="388937"/>
                </a:lnTo>
                <a:lnTo>
                  <a:pt x="0" y="0"/>
                </a:lnTo>
                <a:lnTo>
                  <a:pt x="12700" y="0"/>
                </a:lnTo>
                <a:lnTo>
                  <a:pt x="12700" y="388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07845" y="3766692"/>
            <a:ext cx="20955" cy="397510"/>
          </a:xfrm>
          <a:custGeom>
            <a:avLst/>
            <a:gdLst/>
            <a:ahLst/>
            <a:cxnLst/>
            <a:rect l="l" t="t" r="r" b="b"/>
            <a:pathLst>
              <a:path w="20955" h="397510">
                <a:moveTo>
                  <a:pt x="7937" y="397129"/>
                </a:moveTo>
                <a:lnTo>
                  <a:pt x="0" y="254"/>
                </a:lnTo>
                <a:lnTo>
                  <a:pt x="12700" y="0"/>
                </a:lnTo>
                <a:lnTo>
                  <a:pt x="20637" y="396875"/>
                </a:lnTo>
                <a:lnTo>
                  <a:pt x="7937" y="397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7850" y="4505325"/>
            <a:ext cx="12700" cy="508000"/>
          </a:xfrm>
          <a:custGeom>
            <a:avLst/>
            <a:gdLst/>
            <a:ahLst/>
            <a:cxnLst/>
            <a:rect l="l" t="t" r="r" b="b"/>
            <a:pathLst>
              <a:path w="12700" h="508000">
                <a:moveTo>
                  <a:pt x="12700" y="508000"/>
                </a:moveTo>
                <a:lnTo>
                  <a:pt x="0" y="5080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19345" y="3179445"/>
            <a:ext cx="12700" cy="365125"/>
          </a:xfrm>
          <a:custGeom>
            <a:avLst/>
            <a:gdLst/>
            <a:ahLst/>
            <a:cxnLst/>
            <a:rect l="l" t="t" r="r" b="b"/>
            <a:pathLst>
              <a:path w="12700" h="365125">
                <a:moveTo>
                  <a:pt x="12700" y="365125"/>
                </a:moveTo>
                <a:lnTo>
                  <a:pt x="0" y="365125"/>
                </a:lnTo>
                <a:lnTo>
                  <a:pt x="0" y="0"/>
                </a:lnTo>
                <a:lnTo>
                  <a:pt x="12700" y="0"/>
                </a:lnTo>
                <a:lnTo>
                  <a:pt x="12700" y="3651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19345" y="3798570"/>
            <a:ext cx="12700" cy="357505"/>
          </a:xfrm>
          <a:custGeom>
            <a:avLst/>
            <a:gdLst/>
            <a:ahLst/>
            <a:cxnLst/>
            <a:rect l="l" t="t" r="r" b="b"/>
            <a:pathLst>
              <a:path w="12700" h="357504">
                <a:moveTo>
                  <a:pt x="12700" y="357187"/>
                </a:moveTo>
                <a:lnTo>
                  <a:pt x="0" y="357187"/>
                </a:lnTo>
                <a:lnTo>
                  <a:pt x="0" y="0"/>
                </a:lnTo>
                <a:lnTo>
                  <a:pt x="12700" y="0"/>
                </a:lnTo>
                <a:lnTo>
                  <a:pt x="12700" y="357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87595" y="4497070"/>
            <a:ext cx="12700" cy="373380"/>
          </a:xfrm>
          <a:custGeom>
            <a:avLst/>
            <a:gdLst/>
            <a:ahLst/>
            <a:cxnLst/>
            <a:rect l="l" t="t" r="r" b="b"/>
            <a:pathLst>
              <a:path w="12700" h="373379">
                <a:moveTo>
                  <a:pt x="12700" y="373062"/>
                </a:moveTo>
                <a:lnTo>
                  <a:pt x="0" y="373062"/>
                </a:lnTo>
                <a:lnTo>
                  <a:pt x="0" y="0"/>
                </a:lnTo>
                <a:lnTo>
                  <a:pt x="12700" y="0"/>
                </a:lnTo>
                <a:lnTo>
                  <a:pt x="12700" y="3730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53412" y="2197150"/>
            <a:ext cx="3879215" cy="638175"/>
          </a:xfrm>
          <a:custGeom>
            <a:avLst/>
            <a:gdLst/>
            <a:ahLst/>
            <a:cxnLst/>
            <a:rect l="l" t="t" r="r" b="b"/>
            <a:pathLst>
              <a:path w="3879215" h="638175">
                <a:moveTo>
                  <a:pt x="3470262" y="12598"/>
                </a:moveTo>
                <a:lnTo>
                  <a:pt x="3468674" y="0"/>
                </a:lnTo>
                <a:lnTo>
                  <a:pt x="0" y="436562"/>
                </a:lnTo>
                <a:lnTo>
                  <a:pt x="1574" y="449160"/>
                </a:lnTo>
                <a:lnTo>
                  <a:pt x="3470262" y="12598"/>
                </a:lnTo>
                <a:close/>
              </a:path>
              <a:path w="3879215" h="638175">
                <a:moveTo>
                  <a:pt x="3878745" y="58445"/>
                </a:moveTo>
                <a:lnTo>
                  <a:pt x="3869829" y="49403"/>
                </a:lnTo>
                <a:lnTo>
                  <a:pt x="3282454" y="628840"/>
                </a:lnTo>
                <a:lnTo>
                  <a:pt x="3291370" y="637882"/>
                </a:lnTo>
                <a:lnTo>
                  <a:pt x="3878745" y="58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85776" y="2054339"/>
            <a:ext cx="3734435" cy="663575"/>
          </a:xfrm>
          <a:custGeom>
            <a:avLst/>
            <a:gdLst/>
            <a:ahLst/>
            <a:cxnLst/>
            <a:rect l="l" t="t" r="r" b="b"/>
            <a:pathLst>
              <a:path w="3734434" h="663575">
                <a:moveTo>
                  <a:pt x="1147597" y="651192"/>
                </a:moveTo>
                <a:lnTo>
                  <a:pt x="4597" y="206692"/>
                </a:lnTo>
                <a:lnTo>
                  <a:pt x="0" y="218528"/>
                </a:lnTo>
                <a:lnTo>
                  <a:pt x="1143000" y="663028"/>
                </a:lnTo>
                <a:lnTo>
                  <a:pt x="1147597" y="651192"/>
                </a:lnTo>
                <a:close/>
              </a:path>
              <a:path w="3734434" h="663575">
                <a:moveTo>
                  <a:pt x="3734130" y="635000"/>
                </a:moveTo>
                <a:lnTo>
                  <a:pt x="455942" y="0"/>
                </a:lnTo>
                <a:lnTo>
                  <a:pt x="453529" y="12471"/>
                </a:lnTo>
                <a:lnTo>
                  <a:pt x="3731717" y="647471"/>
                </a:lnTo>
                <a:lnTo>
                  <a:pt x="3734130" y="635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37869" y="1146809"/>
            <a:ext cx="585597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数据收集</a:t>
            </a:r>
            <a:r>
              <a:rPr sz="2400" spc="-10" dirty="0">
                <a:solidFill>
                  <a:srgbClr val="FFFFFF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——</a:t>
            </a:r>
            <a:r>
              <a:rPr sz="24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确定活跃度指标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080" algn="r">
              <a:lnSpc>
                <a:spcPct val="100000"/>
              </a:lnSpc>
              <a:spcBef>
                <a:spcPts val="156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38719" y="3131718"/>
            <a:ext cx="20955" cy="468630"/>
          </a:xfrm>
          <a:custGeom>
            <a:avLst/>
            <a:gdLst/>
            <a:ahLst/>
            <a:cxnLst/>
            <a:rect l="l" t="t" r="r" b="b"/>
            <a:pathLst>
              <a:path w="20954" h="468629">
                <a:moveTo>
                  <a:pt x="12700" y="468515"/>
                </a:moveTo>
                <a:lnTo>
                  <a:pt x="0" y="468299"/>
                </a:lnTo>
                <a:lnTo>
                  <a:pt x="7937" y="0"/>
                </a:lnTo>
                <a:lnTo>
                  <a:pt x="20637" y="203"/>
                </a:lnTo>
                <a:lnTo>
                  <a:pt x="12700" y="468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039350" y="3171825"/>
            <a:ext cx="12700" cy="365125"/>
          </a:xfrm>
          <a:custGeom>
            <a:avLst/>
            <a:gdLst/>
            <a:ahLst/>
            <a:cxnLst/>
            <a:rect l="l" t="t" r="r" b="b"/>
            <a:pathLst>
              <a:path w="12700" h="365125">
                <a:moveTo>
                  <a:pt x="12700" y="365125"/>
                </a:moveTo>
                <a:lnTo>
                  <a:pt x="0" y="365125"/>
                </a:lnTo>
                <a:lnTo>
                  <a:pt x="0" y="0"/>
                </a:lnTo>
                <a:lnTo>
                  <a:pt x="12700" y="0"/>
                </a:lnTo>
                <a:lnTo>
                  <a:pt x="12700" y="3651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142219" y="4235450"/>
            <a:ext cx="12700" cy="428625"/>
          </a:xfrm>
          <a:custGeom>
            <a:avLst/>
            <a:gdLst/>
            <a:ahLst/>
            <a:cxnLst/>
            <a:rect l="l" t="t" r="r" b="b"/>
            <a:pathLst>
              <a:path w="12700" h="428625">
                <a:moveTo>
                  <a:pt x="12700" y="428625"/>
                </a:moveTo>
                <a:lnTo>
                  <a:pt x="0" y="428625"/>
                </a:lnTo>
                <a:lnTo>
                  <a:pt x="0" y="0"/>
                </a:lnTo>
                <a:lnTo>
                  <a:pt x="12700" y="0"/>
                </a:lnTo>
                <a:lnTo>
                  <a:pt x="12700" y="428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94359" y="1005204"/>
            <a:ext cx="4323080" cy="716280"/>
            <a:chOff x="594359" y="1005204"/>
            <a:chExt cx="4323080" cy="716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1004" y="1021862"/>
              <a:ext cx="2088881" cy="6871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1005204"/>
              <a:ext cx="4323079" cy="7162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0270" y="1752600"/>
            <a:ext cx="10112375" cy="134683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7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适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范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围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收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集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间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范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围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映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般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律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因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此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我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们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2020-2023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2724911"/>
            <a:ext cx="10287000" cy="3002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10" name="文本框 9"/>
          <p:cNvSpPr txBox="1"/>
          <p:nvPr/>
        </p:nvSpPr>
        <p:spPr>
          <a:xfrm>
            <a:off x="645795" y="1112520"/>
            <a:ext cx="4271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数据收集</a:t>
            </a:r>
            <a:r>
              <a:rPr lang="en-US" altLang="zh-CN" sz="2400">
                <a:solidFill>
                  <a:schemeClr val="bg1"/>
                </a:solidFill>
              </a:rPr>
              <a:t>——</a:t>
            </a:r>
            <a:r>
              <a:rPr lang="zh-CN" altLang="en-US" sz="2400">
                <a:solidFill>
                  <a:schemeClr val="bg1"/>
                </a:solidFill>
              </a:rPr>
              <a:t>确定时间范围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grpSp>
        <p:nvGrpSpPr>
          <p:cNvPr id="4" name="object 4"/>
          <p:cNvGrpSpPr/>
          <p:nvPr/>
        </p:nvGrpSpPr>
        <p:grpSpPr>
          <a:xfrm>
            <a:off x="447319" y="1005205"/>
            <a:ext cx="5045075" cy="5077460"/>
            <a:chOff x="447319" y="1005205"/>
            <a:chExt cx="5045075" cy="50774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2765" y="1733942"/>
              <a:ext cx="4893801" cy="5389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19" y="1777517"/>
              <a:ext cx="5044694" cy="43050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" y="1005205"/>
              <a:ext cx="3140075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8200" y="2179955"/>
            <a:ext cx="3926840" cy="32740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F81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b="1" spc="-20" dirty="0">
                <a:solidFill>
                  <a:srgbClr val="4F81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400" b="1" spc="-20" dirty="0">
                <a:solidFill>
                  <a:srgbClr val="4F81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清</a:t>
            </a:r>
            <a:r>
              <a:rPr sz="2400" b="1" spc="-50" dirty="0">
                <a:solidFill>
                  <a:srgbClr val="4F81B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3205" marR="17780" indent="457200">
              <a:lnSpc>
                <a:spcPct val="150000"/>
              </a:lnSpc>
              <a:spcBef>
                <a:spcPts val="905"/>
              </a:spcBef>
            </a:pP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检查收集到的数据是否存在错误</a:t>
            </a:r>
            <a:r>
              <a:rPr sz="1800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值、缺失值等情况。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3205" marR="17780" indent="457200" algn="just">
              <a:lnSpc>
                <a:spcPct val="150000"/>
              </a:lnSpc>
            </a:pP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例如，如果某个日期的代码提交</a:t>
            </a: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次数记录为负数（</a:t>
            </a:r>
            <a:r>
              <a:rPr sz="1800" spc="-1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可能是数据记录错</a:t>
            </a: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误），可以将其删除或者修正为 0</a:t>
            </a:r>
            <a:r>
              <a:rPr sz="1800" spc="-5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51982" y="1734105"/>
            <a:ext cx="6396355" cy="4349115"/>
            <a:chOff x="5551982" y="1734105"/>
            <a:chExt cx="6396355" cy="43491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7426" y="1734105"/>
              <a:ext cx="6244870" cy="5431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1982" y="1778266"/>
              <a:ext cx="6395758" cy="430460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53733" y="2660649"/>
            <a:ext cx="516890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775" indent="457200" algn="just">
              <a:lnSpc>
                <a:spcPct val="150000"/>
              </a:lnSpc>
              <a:spcBef>
                <a:spcPts val="100"/>
              </a:spcBef>
            </a:pPr>
            <a:r>
              <a:rPr sz="1800" spc="5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如果不同的活跃度指标具有不同的量级</a:t>
            </a:r>
            <a:r>
              <a:rPr sz="1800" spc="5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spc="-5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代码提交次数可能是个位数到几百，而参与讨论</a:t>
            </a:r>
            <a:r>
              <a:rPr sz="1800" spc="-1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人数可能是 </a:t>
            </a: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1800" spc="-2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到几十</a:t>
            </a: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可以对数据进行标准化</a:t>
            </a: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处理，使它们在同一量级范围内。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常见的标准化方法有 Z - score</a:t>
            </a:r>
            <a:r>
              <a:rPr sz="1800" spc="-1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标准化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sz="1800" spc="-5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是原始数据， 是数据的均值， 是数据的标准差。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4584" y="2179726"/>
            <a:ext cx="155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b="1" spc="-2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2400" b="1" spc="-2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400" b="1" spc="-2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准</a:t>
            </a:r>
            <a:r>
              <a:rPr sz="2400" b="1" spc="-50" dirty="0">
                <a:solidFill>
                  <a:srgbClr val="C0504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20000" y="4788408"/>
            <a:ext cx="1963420" cy="584200"/>
            <a:chOff x="7620000" y="4788408"/>
            <a:chExt cx="1963420" cy="5842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2796" y="4788408"/>
              <a:ext cx="1072896" cy="3931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20000" y="5181600"/>
              <a:ext cx="272796" cy="190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72600" y="5181599"/>
              <a:ext cx="210311" cy="12649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19" name="文本框 18"/>
          <p:cNvSpPr txBox="1"/>
          <p:nvPr/>
        </p:nvSpPr>
        <p:spPr>
          <a:xfrm>
            <a:off x="914400" y="1124585"/>
            <a:ext cx="1967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数据预处理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471" y="3471545"/>
            <a:ext cx="2013585" cy="181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背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20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845">
              <a:lnSpc>
                <a:spcPct val="100000"/>
              </a:lnSpc>
              <a:spcBef>
                <a:spcPts val="1425"/>
              </a:spcBef>
            </a:pPr>
            <a:r>
              <a:rPr sz="1100" spc="-20" dirty="0">
                <a:solidFill>
                  <a:srgbClr val="57575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对全球开源社区中开源项目数量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845" marR="5080" algn="just">
              <a:lnSpc>
                <a:spcPct val="106000"/>
              </a:lnSpc>
              <a:spcBef>
                <a:spcPts val="365"/>
              </a:spcBef>
            </a:pPr>
            <a:r>
              <a:rPr sz="1100" spc="-5" dirty="0">
                <a:solidFill>
                  <a:srgbClr val="57575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，开源贡献者数量，活跃开发者</a:t>
            </a:r>
            <a:r>
              <a:rPr sz="1100" dirty="0">
                <a:solidFill>
                  <a:srgbClr val="57575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数量的统计</a:t>
            </a:r>
            <a:r>
              <a:rPr sz="11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和研究。以及社区协</a:t>
            </a:r>
            <a:r>
              <a:rPr sz="11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作模式的兴起对开源项目的影响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9845" marR="27305">
              <a:lnSpc>
                <a:spcPts val="1430"/>
              </a:lnSpc>
              <a:spcBef>
                <a:spcPts val="50"/>
              </a:spcBef>
            </a:pPr>
            <a:r>
              <a:rPr lang="zh-CN" altLang="en-US" sz="1100" spc="-15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1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项目可持续性，</a:t>
            </a:r>
            <a:r>
              <a:rPr lang="zh-CN" altLang="en-US" sz="11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对企业或个人在</a:t>
            </a:r>
            <a:r>
              <a:rPr sz="11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资源分</a:t>
            </a:r>
            <a:r>
              <a:rPr sz="11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配与决策等方面</a:t>
            </a:r>
            <a:r>
              <a:rPr lang="zh-CN" altLang="en-US" sz="11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的参考价值</a:t>
            </a:r>
            <a:r>
              <a:rPr sz="11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object 3"/>
          <p:cNvGrpSpPr/>
          <p:nvPr>
            <p:custDataLst>
              <p:tags r:id="rId1"/>
            </p:custDataLst>
          </p:nvPr>
        </p:nvGrpSpPr>
        <p:grpSpPr>
          <a:xfrm>
            <a:off x="4727447" y="2502407"/>
            <a:ext cx="1862455" cy="1823085"/>
            <a:chOff x="4727447" y="2502407"/>
            <a:chExt cx="1862455" cy="1823085"/>
          </a:xfrm>
        </p:grpSpPr>
        <p:pic>
          <p:nvPicPr>
            <p:cNvPr id="4" name="object 4"/>
            <p:cNvPicPr/>
            <p:nvPr>
              <p:custDataLst>
                <p:tags r:id="rId2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4727447" y="2502407"/>
              <a:ext cx="1862327" cy="1822703"/>
            </a:xfrm>
            <a:prstGeom prst="rect">
              <a:avLst/>
            </a:prstGeom>
          </p:spPr>
        </p:pic>
        <p:sp>
          <p:nvSpPr>
            <p:cNvPr id="5" name="object 5"/>
            <p:cNvSpPr/>
            <p:nvPr>
              <p:custDataLst>
                <p:tags r:id="rId4"/>
              </p:custDataLst>
            </p:nvPr>
          </p:nvSpPr>
          <p:spPr>
            <a:xfrm>
              <a:off x="4848605" y="2613291"/>
              <a:ext cx="1731010" cy="1691005"/>
            </a:xfrm>
            <a:custGeom>
              <a:avLst/>
              <a:gdLst/>
              <a:ahLst/>
              <a:cxnLst/>
              <a:rect l="l" t="t" r="r" b="b"/>
              <a:pathLst>
                <a:path w="1731009" h="1691004">
                  <a:moveTo>
                    <a:pt x="1730883" y="1690497"/>
                  </a:moveTo>
                  <a:lnTo>
                    <a:pt x="0" y="1690497"/>
                  </a:lnTo>
                  <a:lnTo>
                    <a:pt x="1730883" y="0"/>
                  </a:lnTo>
                  <a:lnTo>
                    <a:pt x="1730883" y="1690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>
            <p:custDataLst>
              <p:tags r:id="rId5"/>
            </p:custDataLst>
          </p:nvPr>
        </p:nvSpPr>
        <p:spPr>
          <a:xfrm>
            <a:off x="5825363" y="3425825"/>
            <a:ext cx="1034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20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>
            <p:custDataLst>
              <p:tags r:id="rId6"/>
            </p:custDataLst>
          </p:nvPr>
        </p:nvSpPr>
        <p:spPr>
          <a:xfrm>
            <a:off x="5848222" y="3824097"/>
            <a:ext cx="1981835" cy="128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1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我们将从“度量模型”，“度量指标”，“度量算法”等方</a:t>
            </a:r>
            <a:r>
              <a:rPr sz="1100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面入手。以一种相对容易理解，</a:t>
            </a:r>
            <a:r>
              <a:rPr sz="11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也容易实现的方式。对项目活</a:t>
            </a:r>
            <a:r>
              <a:rPr sz="1100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跃进行分析和预测。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206" y="1211452"/>
            <a:ext cx="841756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16935" algn="l"/>
                <a:tab pos="6902450" algn="l"/>
              </a:tabLst>
            </a:pPr>
            <a:r>
              <a:rPr sz="20000" b="1" spc="-50" dirty="0">
                <a:solidFill>
                  <a:srgbClr val="4285F4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1</a:t>
            </a:r>
            <a:r>
              <a:rPr sz="20000" b="1" dirty="0">
                <a:solidFill>
                  <a:srgbClr val="4285F4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	</a:t>
            </a:r>
            <a:r>
              <a:rPr sz="20000" b="1" spc="-50" dirty="0">
                <a:solidFill>
                  <a:srgbClr val="31A138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2</a:t>
            </a:r>
            <a:r>
              <a:rPr sz="20000" b="1" dirty="0">
                <a:solidFill>
                  <a:srgbClr val="31A138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	</a:t>
            </a:r>
            <a:r>
              <a:rPr sz="20000" b="1" spc="-1975" dirty="0">
                <a:solidFill>
                  <a:srgbClr val="64A0F7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3</a:t>
            </a:r>
            <a:endParaRPr sz="200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grpSp>
        <p:nvGrpSpPr>
          <p:cNvPr id="9" name="object 9"/>
          <p:cNvGrpSpPr/>
          <p:nvPr>
            <p:custDataLst>
              <p:tags r:id="rId7"/>
            </p:custDataLst>
          </p:nvPr>
        </p:nvGrpSpPr>
        <p:grpSpPr>
          <a:xfrm>
            <a:off x="8110727" y="2453639"/>
            <a:ext cx="1935480" cy="1896110"/>
            <a:chOff x="8110727" y="2453639"/>
            <a:chExt cx="1935480" cy="1896110"/>
          </a:xfrm>
        </p:grpSpPr>
        <p:pic>
          <p:nvPicPr>
            <p:cNvPr id="10" name="object 10"/>
            <p:cNvPicPr/>
            <p:nvPr>
              <p:custDataLst>
                <p:tags r:id="rId8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8110727" y="2453639"/>
              <a:ext cx="1935479" cy="18958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>
              <p:custDataLst>
                <p:tags r:id="rId10"/>
              </p:custDataLst>
            </p:nvPr>
          </p:nvSpPr>
          <p:spPr>
            <a:xfrm>
              <a:off x="8280780" y="2613291"/>
              <a:ext cx="1731010" cy="1691005"/>
            </a:xfrm>
            <a:custGeom>
              <a:avLst/>
              <a:gdLst/>
              <a:ahLst/>
              <a:cxnLst/>
              <a:rect l="l" t="t" r="r" b="b"/>
              <a:pathLst>
                <a:path w="1731009" h="1691004">
                  <a:moveTo>
                    <a:pt x="1730883" y="1690497"/>
                  </a:moveTo>
                  <a:lnTo>
                    <a:pt x="0" y="1690497"/>
                  </a:lnTo>
                  <a:lnTo>
                    <a:pt x="1730883" y="0"/>
                  </a:lnTo>
                  <a:lnTo>
                    <a:pt x="1730883" y="1690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>
            <p:custDataLst>
              <p:tags r:id="rId11"/>
            </p:custDataLst>
          </p:nvPr>
        </p:nvSpPr>
        <p:spPr>
          <a:xfrm>
            <a:off x="9254210" y="3392297"/>
            <a:ext cx="10344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2000" b="1" spc="-55" dirty="0"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20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>
            <p:custDataLst>
              <p:tags r:id="rId12"/>
            </p:custDataLst>
          </p:nvPr>
        </p:nvSpPr>
        <p:spPr>
          <a:xfrm>
            <a:off x="9272054" y="3798442"/>
            <a:ext cx="2121535" cy="1525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10"/>
              </a:spcBef>
            </a:pPr>
            <a:r>
              <a:rPr sz="1100" spc="10" dirty="0">
                <a:latin typeface="宋体" panose="02010600030101010101" pitchFamily="2" charset="-122"/>
                <a:cs typeface="宋体" panose="02010600030101010101" pitchFamily="2" charset="-122"/>
              </a:rPr>
              <a:t>在当今数字化与创新驱动的时代</a:t>
            </a:r>
            <a:r>
              <a:rPr sz="1100" spc="50" dirty="0">
                <a:latin typeface="宋体" panose="02010600030101010101" pitchFamily="2" charset="-122"/>
                <a:cs typeface="宋体" panose="02010600030101010101" pitchFamily="2" charset="-122"/>
              </a:rPr>
              <a:t>背景下，深入剖析 </a:t>
            </a:r>
            <a:r>
              <a:rPr sz="1100" b="0" spc="80" dirty="0">
                <a:latin typeface="Microsoft JhengHei UI Light" panose="020B0304030504040204" charset="-120"/>
                <a:cs typeface="Microsoft JhengHei UI Light" panose="020B0304030504040204" charset="-120"/>
              </a:rPr>
              <a:t>“</a:t>
            </a:r>
            <a:r>
              <a:rPr sz="1100" spc="60" dirty="0">
                <a:latin typeface="宋体" panose="02010600030101010101" pitchFamily="2" charset="-122"/>
                <a:cs typeface="宋体" panose="02010600030101010101" pitchFamily="2" charset="-122"/>
              </a:rPr>
              <a:t>项目活跃</a:t>
            </a:r>
            <a:r>
              <a:rPr sz="1100" spc="75" dirty="0">
                <a:latin typeface="宋体" panose="02010600030101010101" pitchFamily="2" charset="-122"/>
                <a:cs typeface="宋体" panose="02010600030101010101" pitchFamily="2" charset="-122"/>
              </a:rPr>
              <a:t>度的分析与预测</a:t>
            </a:r>
            <a:r>
              <a:rPr sz="1100" b="0" spc="80" dirty="0">
                <a:latin typeface="Microsoft JhengHei UI Light" panose="020B0304030504040204" charset="-120"/>
                <a:cs typeface="Microsoft JhengHei UI Light" panose="020B0304030504040204" charset="-120"/>
              </a:rPr>
              <a:t>” </a:t>
            </a:r>
            <a:r>
              <a:rPr sz="1100" spc="60" dirty="0">
                <a:latin typeface="宋体" panose="02010600030101010101" pitchFamily="2" charset="-122"/>
                <a:cs typeface="宋体" panose="02010600030101010101" pitchFamily="2" charset="-122"/>
              </a:rPr>
              <a:t>的适用场景</a:t>
            </a:r>
            <a:r>
              <a:rPr sz="1100" spc="10" dirty="0">
                <a:latin typeface="宋体" panose="02010600030101010101" pitchFamily="2" charset="-122"/>
                <a:cs typeface="宋体" panose="02010600030101010101" pitchFamily="2" charset="-122"/>
              </a:rPr>
              <a:t>显得尤为关键，其价值辐射从企业运营架构到开发者个体实践，</a:t>
            </a:r>
            <a:r>
              <a:rPr sz="1100" spc="-5" dirty="0">
                <a:latin typeface="宋体" panose="02010600030101010101" pitchFamily="2" charset="-122"/>
                <a:cs typeface="宋体" panose="02010600030101010101" pitchFamily="2" charset="-122"/>
              </a:rPr>
              <a:t>再到项目自身的</a:t>
            </a:r>
            <a:r>
              <a:rPr lang="zh-CN" altLang="en-US" sz="1100" spc="-5" dirty="0">
                <a:latin typeface="宋体" panose="02010600030101010101" pitchFamily="2" charset="-122"/>
                <a:cs typeface="宋体" panose="02010600030101010101" pitchFamily="2" charset="-122"/>
              </a:rPr>
              <a:t>整个</a:t>
            </a:r>
            <a:r>
              <a:rPr sz="1100" spc="-5" dirty="0">
                <a:latin typeface="宋体" panose="02010600030101010101" pitchFamily="2" charset="-122"/>
                <a:cs typeface="宋体" panose="02010600030101010101" pitchFamily="2" charset="-122"/>
              </a:rPr>
              <a:t>生命周期</a:t>
            </a:r>
            <a:r>
              <a:rPr lang="zh-CN" altLang="en-US" sz="1100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100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359" y="1005205"/>
            <a:ext cx="5183504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1999" y="1195069"/>
            <a:ext cx="49530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计算加权移动平均</a:t>
            </a:r>
            <a:r>
              <a:rPr sz="24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值进行活跃度分析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61944" y="3459479"/>
            <a:ext cx="5558790" cy="1644650"/>
            <a:chOff x="3361944" y="3459479"/>
            <a:chExt cx="5558790" cy="1644650"/>
          </a:xfrm>
        </p:grpSpPr>
        <p:sp>
          <p:nvSpPr>
            <p:cNvPr id="7" name="object 7"/>
            <p:cNvSpPr/>
            <p:nvPr/>
          </p:nvSpPr>
          <p:spPr>
            <a:xfrm>
              <a:off x="7472362" y="3713479"/>
              <a:ext cx="1016000" cy="50800"/>
            </a:xfrm>
            <a:custGeom>
              <a:avLst/>
              <a:gdLst/>
              <a:ahLst/>
              <a:cxnLst/>
              <a:rect l="l" t="t" r="r" b="b"/>
              <a:pathLst>
                <a:path w="1016000" h="50800">
                  <a:moveTo>
                    <a:pt x="25400" y="50800"/>
                  </a:moveTo>
                  <a:lnTo>
                    <a:pt x="15510" y="48804"/>
                  </a:lnTo>
                  <a:lnTo>
                    <a:pt x="7437" y="43362"/>
                  </a:lnTo>
                  <a:lnTo>
                    <a:pt x="1995" y="35289"/>
                  </a:lnTo>
                  <a:lnTo>
                    <a:pt x="0" y="25400"/>
                  </a:lnTo>
                  <a:lnTo>
                    <a:pt x="1995" y="15516"/>
                  </a:lnTo>
                  <a:lnTo>
                    <a:pt x="7437" y="7442"/>
                  </a:lnTo>
                  <a:lnTo>
                    <a:pt x="15510" y="1997"/>
                  </a:lnTo>
                  <a:lnTo>
                    <a:pt x="25400" y="0"/>
                  </a:lnTo>
                  <a:lnTo>
                    <a:pt x="35289" y="1997"/>
                  </a:lnTo>
                  <a:lnTo>
                    <a:pt x="43362" y="7442"/>
                  </a:lnTo>
                  <a:lnTo>
                    <a:pt x="48804" y="15516"/>
                  </a:lnTo>
                  <a:lnTo>
                    <a:pt x="49838" y="20637"/>
                  </a:lnTo>
                  <a:lnTo>
                    <a:pt x="25400" y="20637"/>
                  </a:lnTo>
                  <a:lnTo>
                    <a:pt x="25400" y="30162"/>
                  </a:lnTo>
                  <a:lnTo>
                    <a:pt x="49839" y="30162"/>
                  </a:lnTo>
                  <a:lnTo>
                    <a:pt x="48804" y="35289"/>
                  </a:lnTo>
                  <a:lnTo>
                    <a:pt x="43362" y="43362"/>
                  </a:lnTo>
                  <a:lnTo>
                    <a:pt x="35289" y="48804"/>
                  </a:lnTo>
                  <a:lnTo>
                    <a:pt x="25400" y="50800"/>
                  </a:lnTo>
                  <a:close/>
                </a:path>
                <a:path w="1016000" h="50800">
                  <a:moveTo>
                    <a:pt x="49839" y="30162"/>
                  </a:moveTo>
                  <a:lnTo>
                    <a:pt x="25400" y="30162"/>
                  </a:lnTo>
                  <a:lnTo>
                    <a:pt x="25400" y="20637"/>
                  </a:lnTo>
                  <a:lnTo>
                    <a:pt x="49838" y="20637"/>
                  </a:lnTo>
                  <a:lnTo>
                    <a:pt x="50800" y="25400"/>
                  </a:lnTo>
                  <a:lnTo>
                    <a:pt x="49839" y="30162"/>
                  </a:lnTo>
                  <a:close/>
                </a:path>
                <a:path w="1016000" h="50800">
                  <a:moveTo>
                    <a:pt x="63500" y="30162"/>
                  </a:moveTo>
                  <a:lnTo>
                    <a:pt x="49839" y="30162"/>
                  </a:lnTo>
                  <a:lnTo>
                    <a:pt x="50800" y="25400"/>
                  </a:lnTo>
                  <a:lnTo>
                    <a:pt x="49838" y="20637"/>
                  </a:lnTo>
                  <a:lnTo>
                    <a:pt x="63500" y="20637"/>
                  </a:lnTo>
                  <a:lnTo>
                    <a:pt x="63500" y="30162"/>
                  </a:lnTo>
                  <a:close/>
                </a:path>
                <a:path w="1016000" h="50800">
                  <a:moveTo>
                    <a:pt x="990600" y="50800"/>
                  </a:moveTo>
                  <a:lnTo>
                    <a:pt x="980710" y="48804"/>
                  </a:lnTo>
                  <a:lnTo>
                    <a:pt x="972637" y="43362"/>
                  </a:lnTo>
                  <a:lnTo>
                    <a:pt x="967195" y="35289"/>
                  </a:lnTo>
                  <a:lnTo>
                    <a:pt x="965200" y="25400"/>
                  </a:lnTo>
                  <a:lnTo>
                    <a:pt x="967195" y="15516"/>
                  </a:lnTo>
                  <a:lnTo>
                    <a:pt x="972637" y="7442"/>
                  </a:lnTo>
                  <a:lnTo>
                    <a:pt x="980710" y="1997"/>
                  </a:lnTo>
                  <a:lnTo>
                    <a:pt x="990600" y="0"/>
                  </a:lnTo>
                  <a:lnTo>
                    <a:pt x="1000489" y="1997"/>
                  </a:lnTo>
                  <a:lnTo>
                    <a:pt x="1008562" y="7442"/>
                  </a:lnTo>
                  <a:lnTo>
                    <a:pt x="1014004" y="15516"/>
                  </a:lnTo>
                  <a:lnTo>
                    <a:pt x="1015038" y="20637"/>
                  </a:lnTo>
                  <a:lnTo>
                    <a:pt x="990600" y="20637"/>
                  </a:lnTo>
                  <a:lnTo>
                    <a:pt x="990600" y="30162"/>
                  </a:lnTo>
                  <a:lnTo>
                    <a:pt x="1015039" y="30162"/>
                  </a:lnTo>
                  <a:lnTo>
                    <a:pt x="1014004" y="35289"/>
                  </a:lnTo>
                  <a:lnTo>
                    <a:pt x="1008562" y="43362"/>
                  </a:lnTo>
                  <a:lnTo>
                    <a:pt x="1000489" y="48804"/>
                  </a:lnTo>
                  <a:lnTo>
                    <a:pt x="990600" y="50800"/>
                  </a:lnTo>
                  <a:close/>
                </a:path>
                <a:path w="1016000" h="50800">
                  <a:moveTo>
                    <a:pt x="966160" y="30162"/>
                  </a:moveTo>
                  <a:lnTo>
                    <a:pt x="958850" y="30162"/>
                  </a:lnTo>
                  <a:lnTo>
                    <a:pt x="958850" y="20637"/>
                  </a:lnTo>
                  <a:lnTo>
                    <a:pt x="966161" y="20637"/>
                  </a:lnTo>
                  <a:lnTo>
                    <a:pt x="965200" y="25400"/>
                  </a:lnTo>
                  <a:lnTo>
                    <a:pt x="966160" y="30162"/>
                  </a:lnTo>
                  <a:close/>
                </a:path>
                <a:path w="1016000" h="50800">
                  <a:moveTo>
                    <a:pt x="1015039" y="30162"/>
                  </a:moveTo>
                  <a:lnTo>
                    <a:pt x="990600" y="30162"/>
                  </a:lnTo>
                  <a:lnTo>
                    <a:pt x="990600" y="20637"/>
                  </a:lnTo>
                  <a:lnTo>
                    <a:pt x="1015038" y="20637"/>
                  </a:lnTo>
                  <a:lnTo>
                    <a:pt x="1016000" y="25400"/>
                  </a:lnTo>
                  <a:lnTo>
                    <a:pt x="1015039" y="30162"/>
                  </a:lnTo>
                  <a:close/>
                </a:path>
                <a:path w="1016000" h="50800">
                  <a:moveTo>
                    <a:pt x="130175" y="30162"/>
                  </a:moveTo>
                  <a:lnTo>
                    <a:pt x="92075" y="30162"/>
                  </a:lnTo>
                  <a:lnTo>
                    <a:pt x="92075" y="20637"/>
                  </a:lnTo>
                  <a:lnTo>
                    <a:pt x="130175" y="20637"/>
                  </a:lnTo>
                  <a:lnTo>
                    <a:pt x="130175" y="30162"/>
                  </a:lnTo>
                  <a:close/>
                </a:path>
                <a:path w="1016000" h="50800">
                  <a:moveTo>
                    <a:pt x="196850" y="30162"/>
                  </a:moveTo>
                  <a:lnTo>
                    <a:pt x="158750" y="30162"/>
                  </a:lnTo>
                  <a:lnTo>
                    <a:pt x="158750" y="20637"/>
                  </a:lnTo>
                  <a:lnTo>
                    <a:pt x="196850" y="20637"/>
                  </a:lnTo>
                  <a:lnTo>
                    <a:pt x="196850" y="30162"/>
                  </a:lnTo>
                  <a:close/>
                </a:path>
                <a:path w="1016000" h="50800">
                  <a:moveTo>
                    <a:pt x="263525" y="30162"/>
                  </a:moveTo>
                  <a:lnTo>
                    <a:pt x="225425" y="30162"/>
                  </a:lnTo>
                  <a:lnTo>
                    <a:pt x="225425" y="20637"/>
                  </a:lnTo>
                  <a:lnTo>
                    <a:pt x="263525" y="20637"/>
                  </a:lnTo>
                  <a:lnTo>
                    <a:pt x="263525" y="30162"/>
                  </a:lnTo>
                  <a:close/>
                </a:path>
                <a:path w="1016000" h="50800">
                  <a:moveTo>
                    <a:pt x="330200" y="30162"/>
                  </a:moveTo>
                  <a:lnTo>
                    <a:pt x="292100" y="30162"/>
                  </a:lnTo>
                  <a:lnTo>
                    <a:pt x="292100" y="20637"/>
                  </a:lnTo>
                  <a:lnTo>
                    <a:pt x="330200" y="20637"/>
                  </a:lnTo>
                  <a:lnTo>
                    <a:pt x="330200" y="30162"/>
                  </a:lnTo>
                  <a:close/>
                </a:path>
                <a:path w="1016000" h="50800">
                  <a:moveTo>
                    <a:pt x="396875" y="30162"/>
                  </a:moveTo>
                  <a:lnTo>
                    <a:pt x="358775" y="30162"/>
                  </a:lnTo>
                  <a:lnTo>
                    <a:pt x="358775" y="20637"/>
                  </a:lnTo>
                  <a:lnTo>
                    <a:pt x="396875" y="20637"/>
                  </a:lnTo>
                  <a:lnTo>
                    <a:pt x="396875" y="30162"/>
                  </a:lnTo>
                  <a:close/>
                </a:path>
                <a:path w="1016000" h="50800">
                  <a:moveTo>
                    <a:pt x="463550" y="30162"/>
                  </a:moveTo>
                  <a:lnTo>
                    <a:pt x="425450" y="30162"/>
                  </a:lnTo>
                  <a:lnTo>
                    <a:pt x="425450" y="20637"/>
                  </a:lnTo>
                  <a:lnTo>
                    <a:pt x="463550" y="20637"/>
                  </a:lnTo>
                  <a:lnTo>
                    <a:pt x="463550" y="30162"/>
                  </a:lnTo>
                  <a:close/>
                </a:path>
                <a:path w="1016000" h="50800">
                  <a:moveTo>
                    <a:pt x="530225" y="30162"/>
                  </a:moveTo>
                  <a:lnTo>
                    <a:pt x="492125" y="30162"/>
                  </a:lnTo>
                  <a:lnTo>
                    <a:pt x="492125" y="20637"/>
                  </a:lnTo>
                  <a:lnTo>
                    <a:pt x="530225" y="20637"/>
                  </a:lnTo>
                  <a:lnTo>
                    <a:pt x="530225" y="30162"/>
                  </a:lnTo>
                  <a:close/>
                </a:path>
                <a:path w="1016000" h="50800">
                  <a:moveTo>
                    <a:pt x="596900" y="30162"/>
                  </a:moveTo>
                  <a:lnTo>
                    <a:pt x="558800" y="30162"/>
                  </a:lnTo>
                  <a:lnTo>
                    <a:pt x="558800" y="20637"/>
                  </a:lnTo>
                  <a:lnTo>
                    <a:pt x="596900" y="20637"/>
                  </a:lnTo>
                  <a:lnTo>
                    <a:pt x="596900" y="30162"/>
                  </a:lnTo>
                  <a:close/>
                </a:path>
                <a:path w="1016000" h="50800">
                  <a:moveTo>
                    <a:pt x="663575" y="30162"/>
                  </a:moveTo>
                  <a:lnTo>
                    <a:pt x="625475" y="30162"/>
                  </a:lnTo>
                  <a:lnTo>
                    <a:pt x="625475" y="20637"/>
                  </a:lnTo>
                  <a:lnTo>
                    <a:pt x="663575" y="20637"/>
                  </a:lnTo>
                  <a:lnTo>
                    <a:pt x="663575" y="30162"/>
                  </a:lnTo>
                  <a:close/>
                </a:path>
                <a:path w="1016000" h="50800">
                  <a:moveTo>
                    <a:pt x="730250" y="30162"/>
                  </a:moveTo>
                  <a:lnTo>
                    <a:pt x="692150" y="30162"/>
                  </a:lnTo>
                  <a:lnTo>
                    <a:pt x="692150" y="20637"/>
                  </a:lnTo>
                  <a:lnTo>
                    <a:pt x="730250" y="20637"/>
                  </a:lnTo>
                  <a:lnTo>
                    <a:pt x="730250" y="30162"/>
                  </a:lnTo>
                  <a:close/>
                </a:path>
                <a:path w="1016000" h="50800">
                  <a:moveTo>
                    <a:pt x="796925" y="30162"/>
                  </a:moveTo>
                  <a:lnTo>
                    <a:pt x="758825" y="30162"/>
                  </a:lnTo>
                  <a:lnTo>
                    <a:pt x="758825" y="20637"/>
                  </a:lnTo>
                  <a:lnTo>
                    <a:pt x="796925" y="20637"/>
                  </a:lnTo>
                  <a:lnTo>
                    <a:pt x="796925" y="30162"/>
                  </a:lnTo>
                  <a:close/>
                </a:path>
                <a:path w="1016000" h="50800">
                  <a:moveTo>
                    <a:pt x="863600" y="30162"/>
                  </a:moveTo>
                  <a:lnTo>
                    <a:pt x="825500" y="30162"/>
                  </a:lnTo>
                  <a:lnTo>
                    <a:pt x="825500" y="20637"/>
                  </a:lnTo>
                  <a:lnTo>
                    <a:pt x="863600" y="20637"/>
                  </a:lnTo>
                  <a:lnTo>
                    <a:pt x="863600" y="30162"/>
                  </a:lnTo>
                  <a:close/>
                </a:path>
                <a:path w="1016000" h="50800">
                  <a:moveTo>
                    <a:pt x="930275" y="30162"/>
                  </a:moveTo>
                  <a:lnTo>
                    <a:pt x="892175" y="30162"/>
                  </a:lnTo>
                  <a:lnTo>
                    <a:pt x="892175" y="20637"/>
                  </a:lnTo>
                  <a:lnTo>
                    <a:pt x="930275" y="20637"/>
                  </a:lnTo>
                  <a:lnTo>
                    <a:pt x="930275" y="30162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352" y="3544569"/>
              <a:ext cx="388810" cy="3886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91902" y="4522469"/>
              <a:ext cx="1016000" cy="50800"/>
            </a:xfrm>
            <a:custGeom>
              <a:avLst/>
              <a:gdLst/>
              <a:ahLst/>
              <a:cxnLst/>
              <a:rect l="l" t="t" r="r" b="b"/>
              <a:pathLst>
                <a:path w="1016000" h="50800">
                  <a:moveTo>
                    <a:pt x="25400" y="50800"/>
                  </a:moveTo>
                  <a:lnTo>
                    <a:pt x="15510" y="48804"/>
                  </a:lnTo>
                  <a:lnTo>
                    <a:pt x="7437" y="43362"/>
                  </a:lnTo>
                  <a:lnTo>
                    <a:pt x="1995" y="35289"/>
                  </a:lnTo>
                  <a:lnTo>
                    <a:pt x="0" y="25400"/>
                  </a:lnTo>
                  <a:lnTo>
                    <a:pt x="1995" y="15510"/>
                  </a:lnTo>
                  <a:lnTo>
                    <a:pt x="7437" y="7437"/>
                  </a:lnTo>
                  <a:lnTo>
                    <a:pt x="15510" y="1995"/>
                  </a:lnTo>
                  <a:lnTo>
                    <a:pt x="25400" y="0"/>
                  </a:lnTo>
                  <a:lnTo>
                    <a:pt x="35289" y="1995"/>
                  </a:lnTo>
                  <a:lnTo>
                    <a:pt x="43362" y="7437"/>
                  </a:lnTo>
                  <a:lnTo>
                    <a:pt x="48804" y="15510"/>
                  </a:lnTo>
                  <a:lnTo>
                    <a:pt x="49839" y="20637"/>
                  </a:lnTo>
                  <a:lnTo>
                    <a:pt x="25400" y="20637"/>
                  </a:lnTo>
                  <a:lnTo>
                    <a:pt x="25400" y="30162"/>
                  </a:lnTo>
                  <a:lnTo>
                    <a:pt x="49839" y="30162"/>
                  </a:lnTo>
                  <a:lnTo>
                    <a:pt x="48804" y="35289"/>
                  </a:lnTo>
                  <a:lnTo>
                    <a:pt x="43362" y="43362"/>
                  </a:lnTo>
                  <a:lnTo>
                    <a:pt x="35289" y="48804"/>
                  </a:lnTo>
                  <a:lnTo>
                    <a:pt x="25400" y="50800"/>
                  </a:lnTo>
                  <a:close/>
                </a:path>
                <a:path w="1016000" h="50800">
                  <a:moveTo>
                    <a:pt x="49839" y="30162"/>
                  </a:moveTo>
                  <a:lnTo>
                    <a:pt x="25400" y="30162"/>
                  </a:lnTo>
                  <a:lnTo>
                    <a:pt x="25400" y="20637"/>
                  </a:lnTo>
                  <a:lnTo>
                    <a:pt x="49839" y="20637"/>
                  </a:lnTo>
                  <a:lnTo>
                    <a:pt x="50800" y="25400"/>
                  </a:lnTo>
                  <a:lnTo>
                    <a:pt x="49839" y="30162"/>
                  </a:lnTo>
                  <a:close/>
                </a:path>
                <a:path w="1016000" h="50800">
                  <a:moveTo>
                    <a:pt x="63500" y="30162"/>
                  </a:moveTo>
                  <a:lnTo>
                    <a:pt x="49839" y="30162"/>
                  </a:lnTo>
                  <a:lnTo>
                    <a:pt x="50800" y="25400"/>
                  </a:lnTo>
                  <a:lnTo>
                    <a:pt x="49839" y="20637"/>
                  </a:lnTo>
                  <a:lnTo>
                    <a:pt x="63500" y="20637"/>
                  </a:lnTo>
                  <a:lnTo>
                    <a:pt x="63500" y="30162"/>
                  </a:lnTo>
                  <a:close/>
                </a:path>
                <a:path w="1016000" h="50800">
                  <a:moveTo>
                    <a:pt x="990600" y="50800"/>
                  </a:moveTo>
                  <a:lnTo>
                    <a:pt x="980710" y="48804"/>
                  </a:lnTo>
                  <a:lnTo>
                    <a:pt x="972637" y="43362"/>
                  </a:lnTo>
                  <a:lnTo>
                    <a:pt x="967195" y="35289"/>
                  </a:lnTo>
                  <a:lnTo>
                    <a:pt x="965200" y="25400"/>
                  </a:lnTo>
                  <a:lnTo>
                    <a:pt x="967195" y="15510"/>
                  </a:lnTo>
                  <a:lnTo>
                    <a:pt x="972637" y="7437"/>
                  </a:lnTo>
                  <a:lnTo>
                    <a:pt x="980710" y="1995"/>
                  </a:lnTo>
                  <a:lnTo>
                    <a:pt x="990600" y="0"/>
                  </a:lnTo>
                  <a:lnTo>
                    <a:pt x="1000489" y="1995"/>
                  </a:lnTo>
                  <a:lnTo>
                    <a:pt x="1008562" y="7437"/>
                  </a:lnTo>
                  <a:lnTo>
                    <a:pt x="1014004" y="15510"/>
                  </a:lnTo>
                  <a:lnTo>
                    <a:pt x="1015039" y="20637"/>
                  </a:lnTo>
                  <a:lnTo>
                    <a:pt x="990600" y="20637"/>
                  </a:lnTo>
                  <a:lnTo>
                    <a:pt x="990600" y="30162"/>
                  </a:lnTo>
                  <a:lnTo>
                    <a:pt x="1015039" y="30162"/>
                  </a:lnTo>
                  <a:lnTo>
                    <a:pt x="1014004" y="35289"/>
                  </a:lnTo>
                  <a:lnTo>
                    <a:pt x="1008562" y="43362"/>
                  </a:lnTo>
                  <a:lnTo>
                    <a:pt x="1000489" y="48804"/>
                  </a:lnTo>
                  <a:lnTo>
                    <a:pt x="990600" y="50800"/>
                  </a:lnTo>
                  <a:close/>
                </a:path>
                <a:path w="1016000" h="50800">
                  <a:moveTo>
                    <a:pt x="966160" y="30162"/>
                  </a:moveTo>
                  <a:lnTo>
                    <a:pt x="958850" y="30162"/>
                  </a:lnTo>
                  <a:lnTo>
                    <a:pt x="958850" y="20637"/>
                  </a:lnTo>
                  <a:lnTo>
                    <a:pt x="966160" y="20637"/>
                  </a:lnTo>
                  <a:lnTo>
                    <a:pt x="965200" y="25400"/>
                  </a:lnTo>
                  <a:lnTo>
                    <a:pt x="966160" y="30162"/>
                  </a:lnTo>
                  <a:close/>
                </a:path>
                <a:path w="1016000" h="50800">
                  <a:moveTo>
                    <a:pt x="1015039" y="30162"/>
                  </a:moveTo>
                  <a:lnTo>
                    <a:pt x="990600" y="30162"/>
                  </a:lnTo>
                  <a:lnTo>
                    <a:pt x="990600" y="20637"/>
                  </a:lnTo>
                  <a:lnTo>
                    <a:pt x="1015039" y="20637"/>
                  </a:lnTo>
                  <a:lnTo>
                    <a:pt x="1016000" y="25400"/>
                  </a:lnTo>
                  <a:lnTo>
                    <a:pt x="1015039" y="30162"/>
                  </a:lnTo>
                  <a:close/>
                </a:path>
                <a:path w="1016000" h="50800">
                  <a:moveTo>
                    <a:pt x="130175" y="30162"/>
                  </a:moveTo>
                  <a:lnTo>
                    <a:pt x="92075" y="30162"/>
                  </a:lnTo>
                  <a:lnTo>
                    <a:pt x="92075" y="20637"/>
                  </a:lnTo>
                  <a:lnTo>
                    <a:pt x="130175" y="20637"/>
                  </a:lnTo>
                  <a:lnTo>
                    <a:pt x="130175" y="30162"/>
                  </a:lnTo>
                  <a:close/>
                </a:path>
                <a:path w="1016000" h="50800">
                  <a:moveTo>
                    <a:pt x="196850" y="30162"/>
                  </a:moveTo>
                  <a:lnTo>
                    <a:pt x="158750" y="30162"/>
                  </a:lnTo>
                  <a:lnTo>
                    <a:pt x="158750" y="20637"/>
                  </a:lnTo>
                  <a:lnTo>
                    <a:pt x="196850" y="20637"/>
                  </a:lnTo>
                  <a:lnTo>
                    <a:pt x="196850" y="30162"/>
                  </a:lnTo>
                  <a:close/>
                </a:path>
                <a:path w="1016000" h="50800">
                  <a:moveTo>
                    <a:pt x="263525" y="30162"/>
                  </a:moveTo>
                  <a:lnTo>
                    <a:pt x="225425" y="30162"/>
                  </a:lnTo>
                  <a:lnTo>
                    <a:pt x="225425" y="20637"/>
                  </a:lnTo>
                  <a:lnTo>
                    <a:pt x="263525" y="20637"/>
                  </a:lnTo>
                  <a:lnTo>
                    <a:pt x="263525" y="30162"/>
                  </a:lnTo>
                  <a:close/>
                </a:path>
                <a:path w="1016000" h="50800">
                  <a:moveTo>
                    <a:pt x="330200" y="30162"/>
                  </a:moveTo>
                  <a:lnTo>
                    <a:pt x="292100" y="30162"/>
                  </a:lnTo>
                  <a:lnTo>
                    <a:pt x="292100" y="20637"/>
                  </a:lnTo>
                  <a:lnTo>
                    <a:pt x="330200" y="20637"/>
                  </a:lnTo>
                  <a:lnTo>
                    <a:pt x="330200" y="30162"/>
                  </a:lnTo>
                  <a:close/>
                </a:path>
                <a:path w="1016000" h="50800">
                  <a:moveTo>
                    <a:pt x="396875" y="30162"/>
                  </a:moveTo>
                  <a:lnTo>
                    <a:pt x="358775" y="30162"/>
                  </a:lnTo>
                  <a:lnTo>
                    <a:pt x="358775" y="20637"/>
                  </a:lnTo>
                  <a:lnTo>
                    <a:pt x="396875" y="20637"/>
                  </a:lnTo>
                  <a:lnTo>
                    <a:pt x="396875" y="30162"/>
                  </a:lnTo>
                  <a:close/>
                </a:path>
                <a:path w="1016000" h="50800">
                  <a:moveTo>
                    <a:pt x="463550" y="30162"/>
                  </a:moveTo>
                  <a:lnTo>
                    <a:pt x="425450" y="30162"/>
                  </a:lnTo>
                  <a:lnTo>
                    <a:pt x="425450" y="20637"/>
                  </a:lnTo>
                  <a:lnTo>
                    <a:pt x="463550" y="20637"/>
                  </a:lnTo>
                  <a:lnTo>
                    <a:pt x="463550" y="30162"/>
                  </a:lnTo>
                  <a:close/>
                </a:path>
                <a:path w="1016000" h="50800">
                  <a:moveTo>
                    <a:pt x="530225" y="30162"/>
                  </a:moveTo>
                  <a:lnTo>
                    <a:pt x="492125" y="30162"/>
                  </a:lnTo>
                  <a:lnTo>
                    <a:pt x="492125" y="20637"/>
                  </a:lnTo>
                  <a:lnTo>
                    <a:pt x="530225" y="20637"/>
                  </a:lnTo>
                  <a:lnTo>
                    <a:pt x="530225" y="30162"/>
                  </a:lnTo>
                  <a:close/>
                </a:path>
                <a:path w="1016000" h="50800">
                  <a:moveTo>
                    <a:pt x="596900" y="30162"/>
                  </a:moveTo>
                  <a:lnTo>
                    <a:pt x="558800" y="30162"/>
                  </a:lnTo>
                  <a:lnTo>
                    <a:pt x="558800" y="20637"/>
                  </a:lnTo>
                  <a:lnTo>
                    <a:pt x="596900" y="20637"/>
                  </a:lnTo>
                  <a:lnTo>
                    <a:pt x="596900" y="30162"/>
                  </a:lnTo>
                  <a:close/>
                </a:path>
                <a:path w="1016000" h="50800">
                  <a:moveTo>
                    <a:pt x="663575" y="30162"/>
                  </a:moveTo>
                  <a:lnTo>
                    <a:pt x="625475" y="30162"/>
                  </a:lnTo>
                  <a:lnTo>
                    <a:pt x="625475" y="20637"/>
                  </a:lnTo>
                  <a:lnTo>
                    <a:pt x="663575" y="20637"/>
                  </a:lnTo>
                  <a:lnTo>
                    <a:pt x="663575" y="30162"/>
                  </a:lnTo>
                  <a:close/>
                </a:path>
                <a:path w="1016000" h="50800">
                  <a:moveTo>
                    <a:pt x="730250" y="30162"/>
                  </a:moveTo>
                  <a:lnTo>
                    <a:pt x="692150" y="30162"/>
                  </a:lnTo>
                  <a:lnTo>
                    <a:pt x="692150" y="20637"/>
                  </a:lnTo>
                  <a:lnTo>
                    <a:pt x="730250" y="20637"/>
                  </a:lnTo>
                  <a:lnTo>
                    <a:pt x="730250" y="30162"/>
                  </a:lnTo>
                  <a:close/>
                </a:path>
                <a:path w="1016000" h="50800">
                  <a:moveTo>
                    <a:pt x="796925" y="30162"/>
                  </a:moveTo>
                  <a:lnTo>
                    <a:pt x="758825" y="30162"/>
                  </a:lnTo>
                  <a:lnTo>
                    <a:pt x="758825" y="20637"/>
                  </a:lnTo>
                  <a:lnTo>
                    <a:pt x="796925" y="20637"/>
                  </a:lnTo>
                  <a:lnTo>
                    <a:pt x="796925" y="30162"/>
                  </a:lnTo>
                  <a:close/>
                </a:path>
                <a:path w="1016000" h="50800">
                  <a:moveTo>
                    <a:pt x="863600" y="30162"/>
                  </a:moveTo>
                  <a:lnTo>
                    <a:pt x="825500" y="30162"/>
                  </a:lnTo>
                  <a:lnTo>
                    <a:pt x="825500" y="20637"/>
                  </a:lnTo>
                  <a:lnTo>
                    <a:pt x="863600" y="20637"/>
                  </a:lnTo>
                  <a:lnTo>
                    <a:pt x="863600" y="30162"/>
                  </a:lnTo>
                  <a:close/>
                </a:path>
                <a:path w="1016000" h="50800">
                  <a:moveTo>
                    <a:pt x="930275" y="30162"/>
                  </a:moveTo>
                  <a:lnTo>
                    <a:pt x="892175" y="30162"/>
                  </a:lnTo>
                  <a:lnTo>
                    <a:pt x="892175" y="20637"/>
                  </a:lnTo>
                  <a:lnTo>
                    <a:pt x="930275" y="20637"/>
                  </a:lnTo>
                  <a:lnTo>
                    <a:pt x="930275" y="30162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1944" y="4353559"/>
              <a:ext cx="388683" cy="3886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416" y="4239767"/>
              <a:ext cx="3369564" cy="8641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9080" y="3459479"/>
              <a:ext cx="3360420" cy="8564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087802" y="1848357"/>
            <a:ext cx="2513965" cy="160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30000"/>
              </a:lnSpc>
              <a:spcBef>
                <a:spcPts val="100"/>
              </a:spcBef>
            </a:pP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加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移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平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均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模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型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中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</a:t>
            </a:r>
            <a:r>
              <a:rPr sz="1600" spc="13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需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要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确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定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加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系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数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。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一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般</a:t>
            </a:r>
            <a:r>
              <a:rPr sz="1600" spc="-5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来说， 较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新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数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据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点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可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以</a:t>
            </a:r>
            <a:r>
              <a:rPr sz="1600" spc="13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赋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予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较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大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重</a:t>
            </a:r>
            <a:r>
              <a:rPr sz="1600" spc="-18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 因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为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它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们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更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能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反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映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当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前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趋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势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600">
              <a:latin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7802" y="3432682"/>
            <a:ext cx="2456815" cy="225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30000"/>
              </a:lnSpc>
              <a:spcBef>
                <a:spcPts val="100"/>
              </a:spcBef>
            </a:pPr>
            <a:r>
              <a:rPr sz="1600" spc="37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我们采取</a:t>
            </a:r>
            <a:r>
              <a:rPr sz="1600" spc="-19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“ 线 性 加</a:t>
            </a:r>
            <a:r>
              <a:rPr sz="1600" spc="4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权”：假设要计</a:t>
            </a:r>
            <a:r>
              <a:rPr sz="1600" spc="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算一</a:t>
            </a:r>
            <a:r>
              <a:rPr sz="1600" spc="5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个 </a:t>
            </a:r>
            <a:r>
              <a:rPr sz="1600" spc="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12</a:t>
            </a:r>
            <a:r>
              <a:rPr sz="1600" spc="13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期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的加权移动平均来分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析</a:t>
            </a:r>
            <a:r>
              <a:rPr sz="1600" spc="13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项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目的月活跃度</a:t>
            </a:r>
            <a:r>
              <a:rPr sz="1600" spc="-18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 设</a:t>
            </a:r>
            <a:r>
              <a:rPr sz="1600" spc="14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当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前</a:t>
            </a:r>
            <a:r>
              <a:rPr sz="1600" spc="12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月权重为</a:t>
            </a:r>
            <a:r>
              <a:rPr sz="1600" spc="6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12</a:t>
            </a:r>
            <a:r>
              <a:rPr sz="1600" spc="-30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 ， 上</a:t>
            </a:r>
            <a:r>
              <a:rPr sz="1600" spc="12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周权</a:t>
            </a:r>
            <a:r>
              <a:rPr sz="1600" spc="5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重为</a:t>
            </a:r>
            <a:r>
              <a:rPr sz="1600" spc="-1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11，上上周权重为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10</a:t>
            </a:r>
            <a:r>
              <a:rPr sz="1600" spc="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，此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次类推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。</a:t>
            </a:r>
            <a:r>
              <a:rPr lang="zh-CN" altLang="en-US"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设权重为</a:t>
            </a:r>
            <a:r>
              <a:rPr lang="en-US" altLang="zh-CN"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w</a:t>
            </a:r>
            <a:endParaRPr lang="en-US" altLang="zh-CN" sz="1600" spc="-20" dirty="0">
              <a:solidFill>
                <a:srgbClr val="252525"/>
              </a:solidFill>
              <a:latin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100" y="1840230"/>
            <a:ext cx="219011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我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们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有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项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目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一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年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内</a:t>
            </a:r>
            <a:r>
              <a:rPr sz="1600" spc="9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12</a:t>
            </a:r>
            <a:r>
              <a:rPr sz="1600" spc="-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个</a:t>
            </a:r>
            <a:endParaRPr sz="1600">
              <a:latin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900" y="2083307"/>
            <a:ext cx="2647315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  <a:tabLst>
                <a:tab pos="2000885" algn="l"/>
              </a:tabLst>
            </a:pPr>
            <a:r>
              <a:rPr sz="1600" spc="7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600" spc="7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7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数</a:t>
            </a:r>
            <a:r>
              <a:rPr sz="1600" spc="-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据</a:t>
            </a:r>
            <a:r>
              <a:rPr sz="16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	</a:t>
            </a:r>
            <a:r>
              <a:rPr sz="1600" spc="8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</a:t>
            </a:r>
            <a:r>
              <a:rPr sz="1600" spc="8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对</a:t>
            </a:r>
            <a:r>
              <a:rPr sz="1600" spc="-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于</a:t>
            </a:r>
            <a:r>
              <a:rPr sz="1600" spc="8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第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t</a:t>
            </a:r>
            <a:r>
              <a:rPr sz="1600" spc="8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个</a:t>
            </a:r>
            <a:r>
              <a:rPr sz="1600" spc="8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600" spc="9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（t&gt;=12）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加</a:t>
            </a:r>
            <a:r>
              <a:rPr sz="1600" spc="9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-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移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平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均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值</a:t>
            </a:r>
            <a:r>
              <a:rPr sz="1600" spc="-1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计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算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公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式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如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下</a:t>
            </a:r>
            <a:r>
              <a:rPr sz="1600" spc="-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：</a:t>
            </a:r>
            <a:endParaRPr sz="1600">
              <a:latin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3667632"/>
            <a:ext cx="2647315" cy="224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30000"/>
              </a:lnSpc>
              <a:spcBef>
                <a:spcPts val="100"/>
              </a:spcBef>
            </a:pP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通</a:t>
            </a: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过</a:t>
            </a: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计</a:t>
            </a: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算</a:t>
            </a: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加</a:t>
            </a:r>
            <a:r>
              <a:rPr sz="1600" spc="10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10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移</a:t>
            </a:r>
            <a:r>
              <a:rPr sz="1600" spc="10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10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平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均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值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可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以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平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滑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数</a:t>
            </a:r>
            <a:r>
              <a:rPr sz="1600" spc="-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据， 更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清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晰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地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看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出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项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目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活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跃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度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趋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势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。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例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如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如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果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原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始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数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据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波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较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大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加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权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移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平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均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值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可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以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过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滤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掉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一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些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短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期</a:t>
            </a:r>
            <a:r>
              <a:rPr sz="1600" spc="114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波</a:t>
            </a:r>
            <a:r>
              <a:rPr sz="1600" spc="1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动</a:t>
            </a:r>
            <a:r>
              <a:rPr sz="1600" spc="-15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， 突出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长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期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趋</a:t>
            </a:r>
            <a:r>
              <a:rPr sz="1600" spc="-15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势</a:t>
            </a:r>
            <a:r>
              <a:rPr sz="1600" spc="-20" dirty="0">
                <a:solidFill>
                  <a:srgbClr val="252525"/>
                </a:solidFill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600">
              <a:latin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9257" y="4383404"/>
            <a:ext cx="209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均</a:t>
            </a:r>
            <a:r>
              <a:rPr sz="1800" b="1" spc="-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6472" y="3622675"/>
            <a:ext cx="231889" cy="23188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046662" y="3599179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800" b="1" spc="-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2337" y="4437379"/>
            <a:ext cx="221284" cy="22128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3049905"/>
            <a:ext cx="2205355" cy="6635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2176145"/>
            <a:ext cx="10477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359" y="1005205"/>
            <a:ext cx="2557779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940" y="2562860"/>
            <a:ext cx="2159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预测未来一个月的活跃度。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16725" y="1677925"/>
            <a:ext cx="4875530" cy="4608830"/>
            <a:chOff x="7316725" y="1677925"/>
            <a:chExt cx="4875530" cy="46088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6725" y="1677925"/>
              <a:ext cx="4212334" cy="42123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8371" y="1918715"/>
              <a:ext cx="3819143" cy="3809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6248" y="4201858"/>
              <a:ext cx="2075751" cy="20845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7314" y="4583417"/>
              <a:ext cx="1321949" cy="13214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91353" y="4862334"/>
              <a:ext cx="734695" cy="763905"/>
            </a:xfrm>
            <a:custGeom>
              <a:avLst/>
              <a:gdLst/>
              <a:ahLst/>
              <a:cxnLst/>
              <a:rect l="l" t="t" r="r" b="b"/>
              <a:pathLst>
                <a:path w="734695" h="763904">
                  <a:moveTo>
                    <a:pt x="553619" y="763625"/>
                  </a:moveTo>
                  <a:lnTo>
                    <a:pt x="180747" y="763625"/>
                  </a:lnTo>
                  <a:lnTo>
                    <a:pt x="169110" y="761283"/>
                  </a:lnTo>
                  <a:lnTo>
                    <a:pt x="159616" y="754892"/>
                  </a:lnTo>
                  <a:lnTo>
                    <a:pt x="153221" y="745403"/>
                  </a:lnTo>
                  <a:lnTo>
                    <a:pt x="150877" y="733767"/>
                  </a:lnTo>
                  <a:lnTo>
                    <a:pt x="153221" y="722124"/>
                  </a:lnTo>
                  <a:lnTo>
                    <a:pt x="159616" y="712631"/>
                  </a:lnTo>
                  <a:lnTo>
                    <a:pt x="169110" y="706239"/>
                  </a:lnTo>
                  <a:lnTo>
                    <a:pt x="180747" y="703897"/>
                  </a:lnTo>
                  <a:lnTo>
                    <a:pt x="553619" y="703897"/>
                  </a:lnTo>
                  <a:lnTo>
                    <a:pt x="565255" y="706239"/>
                  </a:lnTo>
                  <a:lnTo>
                    <a:pt x="574744" y="712631"/>
                  </a:lnTo>
                  <a:lnTo>
                    <a:pt x="581134" y="722124"/>
                  </a:lnTo>
                  <a:lnTo>
                    <a:pt x="583476" y="733767"/>
                  </a:lnTo>
                  <a:lnTo>
                    <a:pt x="581120" y="745403"/>
                  </a:lnTo>
                  <a:lnTo>
                    <a:pt x="574706" y="754892"/>
                  </a:lnTo>
                  <a:lnTo>
                    <a:pt x="565212" y="761283"/>
                  </a:lnTo>
                  <a:lnTo>
                    <a:pt x="553619" y="763625"/>
                  </a:lnTo>
                  <a:close/>
                </a:path>
                <a:path w="734695" h="763904">
                  <a:moveTo>
                    <a:pt x="704584" y="667029"/>
                  </a:moveTo>
                  <a:lnTo>
                    <a:pt x="29884" y="667029"/>
                  </a:lnTo>
                  <a:lnTo>
                    <a:pt x="21939" y="665947"/>
                  </a:lnTo>
                  <a:lnTo>
                    <a:pt x="0" y="636492"/>
                  </a:lnTo>
                  <a:lnTo>
                    <a:pt x="1177" y="628740"/>
                  </a:lnTo>
                  <a:lnTo>
                    <a:pt x="4408" y="621436"/>
                  </a:lnTo>
                  <a:lnTo>
                    <a:pt x="67425" y="518985"/>
                  </a:lnTo>
                  <a:lnTo>
                    <a:pt x="67425" y="299758"/>
                  </a:lnTo>
                  <a:lnTo>
                    <a:pt x="73383" y="240250"/>
                  </a:lnTo>
                  <a:lnTo>
                    <a:pt x="91124" y="183286"/>
                  </a:lnTo>
                  <a:lnTo>
                    <a:pt x="118646" y="132618"/>
                  </a:lnTo>
                  <a:lnTo>
                    <a:pt x="155436" y="87998"/>
                  </a:lnTo>
                  <a:lnTo>
                    <a:pt x="200007" y="51179"/>
                  </a:lnTo>
                  <a:lnTo>
                    <a:pt x="250712" y="23685"/>
                  </a:lnTo>
                  <a:lnTo>
                    <a:pt x="307682" y="5946"/>
                  </a:lnTo>
                  <a:lnTo>
                    <a:pt x="367196" y="0"/>
                  </a:lnTo>
                  <a:lnTo>
                    <a:pt x="397193" y="1489"/>
                  </a:lnTo>
                  <a:lnTo>
                    <a:pt x="455515" y="13351"/>
                  </a:lnTo>
                  <a:lnTo>
                    <a:pt x="509717" y="36257"/>
                  </a:lnTo>
                  <a:lnTo>
                    <a:pt x="545719" y="59728"/>
                  </a:lnTo>
                  <a:lnTo>
                    <a:pt x="367196" y="59728"/>
                  </a:lnTo>
                  <a:lnTo>
                    <a:pt x="318878" y="64615"/>
                  </a:lnTo>
                  <a:lnTo>
                    <a:pt x="273840" y="78626"/>
                  </a:lnTo>
                  <a:lnTo>
                    <a:pt x="233064" y="100789"/>
                  </a:lnTo>
                  <a:lnTo>
                    <a:pt x="197523" y="130127"/>
                  </a:lnTo>
                  <a:lnTo>
                    <a:pt x="168191" y="165667"/>
                  </a:lnTo>
                  <a:lnTo>
                    <a:pt x="146039" y="206435"/>
                  </a:lnTo>
                  <a:lnTo>
                    <a:pt x="132038" y="251457"/>
                  </a:lnTo>
                  <a:lnTo>
                    <a:pt x="127153" y="299758"/>
                  </a:lnTo>
                  <a:lnTo>
                    <a:pt x="127153" y="533019"/>
                  </a:lnTo>
                  <a:lnTo>
                    <a:pt x="125668" y="538403"/>
                  </a:lnTo>
                  <a:lnTo>
                    <a:pt x="122683" y="543077"/>
                  </a:lnTo>
                  <a:lnTo>
                    <a:pt x="83351" y="607288"/>
                  </a:lnTo>
                  <a:lnTo>
                    <a:pt x="720889" y="607288"/>
                  </a:lnTo>
                  <a:lnTo>
                    <a:pt x="729680" y="621030"/>
                  </a:lnTo>
                  <a:lnTo>
                    <a:pt x="733053" y="628310"/>
                  </a:lnTo>
                  <a:lnTo>
                    <a:pt x="734356" y="636116"/>
                  </a:lnTo>
                  <a:lnTo>
                    <a:pt x="733569" y="643995"/>
                  </a:lnTo>
                  <a:lnTo>
                    <a:pt x="730670" y="651497"/>
                  </a:lnTo>
                  <a:lnTo>
                    <a:pt x="725941" y="657958"/>
                  </a:lnTo>
                  <a:lnTo>
                    <a:pt x="719761" y="662849"/>
                  </a:lnTo>
                  <a:lnTo>
                    <a:pt x="712514" y="665947"/>
                  </a:lnTo>
                  <a:lnTo>
                    <a:pt x="704584" y="667029"/>
                  </a:lnTo>
                  <a:close/>
                </a:path>
                <a:path w="734695" h="763904">
                  <a:moveTo>
                    <a:pt x="720889" y="607288"/>
                  </a:moveTo>
                  <a:lnTo>
                    <a:pt x="650038" y="607288"/>
                  </a:lnTo>
                  <a:lnTo>
                    <a:pt x="608812" y="542975"/>
                  </a:lnTo>
                  <a:lnTo>
                    <a:pt x="607226" y="537400"/>
                  </a:lnTo>
                  <a:lnTo>
                    <a:pt x="607226" y="299758"/>
                  </a:lnTo>
                  <a:lnTo>
                    <a:pt x="602334" y="251428"/>
                  </a:lnTo>
                  <a:lnTo>
                    <a:pt x="588318" y="206392"/>
                  </a:lnTo>
                  <a:lnTo>
                    <a:pt x="566155" y="165623"/>
                  </a:lnTo>
                  <a:lnTo>
                    <a:pt x="536819" y="130089"/>
                  </a:lnTo>
                  <a:lnTo>
                    <a:pt x="501282" y="100762"/>
                  </a:lnTo>
                  <a:lnTo>
                    <a:pt x="460516" y="78612"/>
                  </a:lnTo>
                  <a:lnTo>
                    <a:pt x="415485" y="64611"/>
                  </a:lnTo>
                  <a:lnTo>
                    <a:pt x="367196" y="59728"/>
                  </a:lnTo>
                  <a:lnTo>
                    <a:pt x="545719" y="59728"/>
                  </a:lnTo>
                  <a:lnTo>
                    <a:pt x="578943" y="87998"/>
                  </a:lnTo>
                  <a:lnTo>
                    <a:pt x="615773" y="132618"/>
                  </a:lnTo>
                  <a:lnTo>
                    <a:pt x="643269" y="183286"/>
                  </a:lnTo>
                  <a:lnTo>
                    <a:pt x="661013" y="240288"/>
                  </a:lnTo>
                  <a:lnTo>
                    <a:pt x="666954" y="299758"/>
                  </a:lnTo>
                  <a:lnTo>
                    <a:pt x="666954" y="522973"/>
                  </a:lnTo>
                  <a:lnTo>
                    <a:pt x="720889" y="607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662813" y="2238629"/>
            <a:ext cx="1800225" cy="144780"/>
          </a:xfrm>
          <a:custGeom>
            <a:avLst/>
            <a:gdLst/>
            <a:ahLst/>
            <a:cxnLst/>
            <a:rect l="l" t="t" r="r" b="b"/>
            <a:pathLst>
              <a:path w="1800225" h="144780">
                <a:moveTo>
                  <a:pt x="1799844" y="144779"/>
                </a:moveTo>
                <a:lnTo>
                  <a:pt x="0" y="144779"/>
                </a:lnTo>
                <a:lnTo>
                  <a:pt x="0" y="0"/>
                </a:lnTo>
                <a:lnTo>
                  <a:pt x="1799844" y="0"/>
                </a:lnTo>
                <a:lnTo>
                  <a:pt x="1799844" y="144779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5800" y="1155700"/>
            <a:ext cx="2811145" cy="5346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8100">
              <a:lnSpc>
                <a:spcPct val="100000"/>
              </a:lnSpc>
              <a:spcBef>
                <a:spcPts val="1795"/>
              </a:spcBef>
            </a:pPr>
            <a:r>
              <a:rPr lang="zh-CN" altLang="en-US" sz="2400" spc="-2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短期活跃度预测</a:t>
            </a:r>
            <a:endParaRPr lang="zh-CN" altLang="en-US" sz="2400" spc="-2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4755" y="3444240"/>
            <a:ext cx="1877695" cy="154305"/>
          </a:xfrm>
          <a:custGeom>
            <a:avLst/>
            <a:gdLst/>
            <a:ahLst/>
            <a:cxnLst/>
            <a:rect l="l" t="t" r="r" b="b"/>
            <a:pathLst>
              <a:path w="1877695" h="154304">
                <a:moveTo>
                  <a:pt x="1877568" y="153924"/>
                </a:moveTo>
                <a:lnTo>
                  <a:pt x="0" y="153924"/>
                </a:lnTo>
                <a:lnTo>
                  <a:pt x="0" y="0"/>
                </a:lnTo>
                <a:lnTo>
                  <a:pt x="1877568" y="0"/>
                </a:lnTo>
                <a:lnTo>
                  <a:pt x="1877568" y="153924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88840" y="3780891"/>
            <a:ext cx="22485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zh-CN" altLang="en-US" sz="1400" spc="-10" dirty="0">
                <a:solidFill>
                  <a:srgbClr val="11476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计算到第n月</a:t>
            </a:r>
            <a:r>
              <a:rPr lang="zh-CN" altLang="en-US" sz="1400" spc="-10" dirty="0">
                <a:solidFill>
                  <a:srgbClr val="11476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spc="-2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我们可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674973"/>
            <a:ext cx="35820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2856865" algn="l"/>
              </a:tabLst>
            </a:pP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</a:t>
            </a: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近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均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1400" spc="-5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周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致</a:t>
            </a:r>
            <a:r>
              <a:rPr sz="1400" spc="-5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40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400" spc="-5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4315053"/>
            <a:ext cx="624903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400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有波动</a:t>
            </a:r>
            <a:r>
              <a:rPr sz="1400" spc="14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：如果我们考虑到一些增长或下降趋势，我们可以在 </a:t>
            </a:r>
            <a:r>
              <a:rPr lang="en-US" altLang="en-US" sz="1400" spc="14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sz="1400" spc="14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的基础上，</a:t>
            </a:r>
            <a:r>
              <a:rPr sz="1400" spc="-15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根据过去的趋势进行适当的调整。比如，如果过去几月的加权移动平均值呈现出</a:t>
            </a:r>
            <a:r>
              <a:rPr sz="1400" spc="-1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每月增长10%的趋势，那么可以预测第n+1</a:t>
            </a:r>
            <a:r>
              <a:rPr sz="1400" spc="-20" dirty="0">
                <a:solidFill>
                  <a:srgbClr val="11476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周的活跃度为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010" y="3162934"/>
            <a:ext cx="36823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加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权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移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均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</a:t>
            </a:r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况</a:t>
            </a:r>
            <a:r>
              <a:rPr sz="1600" spc="-5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7200" y="3791711"/>
            <a:ext cx="591312" cy="28651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0" y="4077970"/>
            <a:ext cx="591312" cy="2865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3600" y="4461645"/>
            <a:ext cx="559521" cy="20374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rcRect t="-26786"/>
          <a:stretch>
            <a:fillRect/>
          </a:stretch>
        </p:blipFill>
        <p:spPr>
          <a:xfrm>
            <a:off x="5562600" y="4954905"/>
            <a:ext cx="1591945" cy="34099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4" name="文本框 23"/>
          <p:cNvSpPr txBox="1"/>
          <p:nvPr/>
        </p:nvSpPr>
        <p:spPr>
          <a:xfrm>
            <a:off x="662940" y="1913890"/>
            <a:ext cx="1712595" cy="33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 spc="-2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确定预测期</a:t>
            </a:r>
            <a:r>
              <a:rPr sz="1600" spc="-50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数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86727"/>
            <a:ext cx="64198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实</a:t>
            </a:r>
            <a:r>
              <a:rPr spc="-45" dirty="0"/>
              <a:t>现</a:t>
            </a:r>
            <a:r>
              <a:rPr spc="-45" dirty="0"/>
              <a:t>算</a:t>
            </a:r>
            <a:r>
              <a:rPr spc="-50" dirty="0"/>
              <a:t>法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4359" y="1005205"/>
            <a:ext cx="2557779" cy="68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8515" y="1150620"/>
            <a:ext cx="185483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-42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结果可视化</a:t>
            </a:r>
            <a:endParaRPr lang="zh-CN" altLang="en-US" sz="2400" b="1" spc="-420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68779" y="1600200"/>
            <a:ext cx="8655050" cy="4251960"/>
            <a:chOff x="1668779" y="1600200"/>
            <a:chExt cx="8655050" cy="4251960"/>
          </a:xfrm>
        </p:grpSpPr>
        <p:sp>
          <p:nvSpPr>
            <p:cNvPr id="7" name="object 7"/>
            <p:cNvSpPr/>
            <p:nvPr/>
          </p:nvSpPr>
          <p:spPr>
            <a:xfrm>
              <a:off x="5789676" y="1600200"/>
              <a:ext cx="4533900" cy="3517900"/>
            </a:xfrm>
            <a:custGeom>
              <a:avLst/>
              <a:gdLst/>
              <a:ahLst/>
              <a:cxnLst/>
              <a:rect l="l" t="t" r="r" b="b"/>
              <a:pathLst>
                <a:path w="4533900" h="3517900">
                  <a:moveTo>
                    <a:pt x="4360164" y="3517391"/>
                  </a:moveTo>
                  <a:lnTo>
                    <a:pt x="175260" y="3517391"/>
                  </a:lnTo>
                  <a:lnTo>
                    <a:pt x="128522" y="3511155"/>
                  </a:lnTo>
                  <a:lnTo>
                    <a:pt x="86599" y="3493532"/>
                  </a:lnTo>
                  <a:lnTo>
                    <a:pt x="51139" y="3466171"/>
                  </a:lnTo>
                  <a:lnTo>
                    <a:pt x="23788" y="3430718"/>
                  </a:lnTo>
                  <a:lnTo>
                    <a:pt x="6193" y="3388823"/>
                  </a:lnTo>
                  <a:lnTo>
                    <a:pt x="0" y="3342132"/>
                  </a:lnTo>
                  <a:lnTo>
                    <a:pt x="0" y="175260"/>
                  </a:lnTo>
                  <a:lnTo>
                    <a:pt x="6193" y="128574"/>
                  </a:lnTo>
                  <a:lnTo>
                    <a:pt x="23788" y="86681"/>
                  </a:lnTo>
                  <a:lnTo>
                    <a:pt x="51139" y="51230"/>
                  </a:lnTo>
                  <a:lnTo>
                    <a:pt x="86599" y="23867"/>
                  </a:lnTo>
                  <a:lnTo>
                    <a:pt x="128522" y="6241"/>
                  </a:lnTo>
                  <a:lnTo>
                    <a:pt x="175260" y="0"/>
                  </a:lnTo>
                  <a:lnTo>
                    <a:pt x="4360164" y="0"/>
                  </a:lnTo>
                  <a:lnTo>
                    <a:pt x="4406313" y="6241"/>
                  </a:lnTo>
                  <a:lnTo>
                    <a:pt x="4447839" y="23867"/>
                  </a:lnTo>
                  <a:lnTo>
                    <a:pt x="4483050" y="51230"/>
                  </a:lnTo>
                  <a:lnTo>
                    <a:pt x="4510258" y="86681"/>
                  </a:lnTo>
                  <a:lnTo>
                    <a:pt x="4527771" y="128574"/>
                  </a:lnTo>
                  <a:lnTo>
                    <a:pt x="4533900" y="175260"/>
                  </a:lnTo>
                  <a:lnTo>
                    <a:pt x="4533900" y="3342132"/>
                  </a:lnTo>
                  <a:lnTo>
                    <a:pt x="4527771" y="3388823"/>
                  </a:lnTo>
                  <a:lnTo>
                    <a:pt x="4510258" y="3430718"/>
                  </a:lnTo>
                  <a:lnTo>
                    <a:pt x="4483050" y="3466171"/>
                  </a:lnTo>
                  <a:lnTo>
                    <a:pt x="4447839" y="3493532"/>
                  </a:lnTo>
                  <a:lnTo>
                    <a:pt x="4406313" y="3511155"/>
                  </a:lnTo>
                  <a:lnTo>
                    <a:pt x="4360164" y="351739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4875" y="2334768"/>
              <a:ext cx="8199120" cy="3517900"/>
            </a:xfrm>
            <a:custGeom>
              <a:avLst/>
              <a:gdLst/>
              <a:ahLst/>
              <a:cxnLst/>
              <a:rect l="l" t="t" r="r" b="b"/>
              <a:pathLst>
                <a:path w="8199120" h="3517900">
                  <a:moveTo>
                    <a:pt x="8023859" y="3517391"/>
                  </a:moveTo>
                  <a:lnTo>
                    <a:pt x="175260" y="3517391"/>
                  </a:lnTo>
                  <a:lnTo>
                    <a:pt x="128680" y="3511437"/>
                  </a:lnTo>
                  <a:lnTo>
                    <a:pt x="86851" y="3494029"/>
                  </a:lnTo>
                  <a:lnTo>
                    <a:pt x="51420" y="3466857"/>
                  </a:lnTo>
                  <a:lnTo>
                    <a:pt x="24036" y="3431610"/>
                  </a:lnTo>
                  <a:lnTo>
                    <a:pt x="6347" y="3389980"/>
                  </a:lnTo>
                  <a:lnTo>
                    <a:pt x="0" y="3343655"/>
                  </a:lnTo>
                  <a:lnTo>
                    <a:pt x="0" y="175259"/>
                  </a:lnTo>
                  <a:lnTo>
                    <a:pt x="6347" y="128849"/>
                  </a:lnTo>
                  <a:lnTo>
                    <a:pt x="24036" y="87121"/>
                  </a:lnTo>
                  <a:lnTo>
                    <a:pt x="51420" y="51725"/>
                  </a:lnTo>
                  <a:lnTo>
                    <a:pt x="86851" y="24307"/>
                  </a:lnTo>
                  <a:lnTo>
                    <a:pt x="128680" y="6516"/>
                  </a:lnTo>
                  <a:lnTo>
                    <a:pt x="175260" y="0"/>
                  </a:lnTo>
                  <a:lnTo>
                    <a:pt x="8023859" y="0"/>
                  </a:lnTo>
                  <a:lnTo>
                    <a:pt x="8070360" y="6516"/>
                  </a:lnTo>
                  <a:lnTo>
                    <a:pt x="8112141" y="24307"/>
                  </a:lnTo>
                  <a:lnTo>
                    <a:pt x="8147556" y="51725"/>
                  </a:lnTo>
                  <a:lnTo>
                    <a:pt x="8174956" y="87121"/>
                  </a:lnTo>
                  <a:lnTo>
                    <a:pt x="8192693" y="128849"/>
                  </a:lnTo>
                  <a:lnTo>
                    <a:pt x="8199120" y="175259"/>
                  </a:lnTo>
                  <a:lnTo>
                    <a:pt x="8199120" y="3343655"/>
                  </a:lnTo>
                  <a:lnTo>
                    <a:pt x="8192693" y="3389980"/>
                  </a:lnTo>
                  <a:lnTo>
                    <a:pt x="8174956" y="3431610"/>
                  </a:lnTo>
                  <a:lnTo>
                    <a:pt x="8147556" y="3466857"/>
                  </a:lnTo>
                  <a:lnTo>
                    <a:pt x="8112141" y="3494029"/>
                  </a:lnTo>
                  <a:lnTo>
                    <a:pt x="8070360" y="3511437"/>
                  </a:lnTo>
                  <a:lnTo>
                    <a:pt x="8023859" y="35173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68779" y="2329078"/>
              <a:ext cx="8211184" cy="3517900"/>
            </a:xfrm>
            <a:custGeom>
              <a:avLst/>
              <a:gdLst/>
              <a:ahLst/>
              <a:cxnLst/>
              <a:rect l="l" t="t" r="r" b="b"/>
              <a:pathLst>
                <a:path w="8211184" h="3517900">
                  <a:moveTo>
                    <a:pt x="8100580" y="12700"/>
                  </a:moveTo>
                  <a:lnTo>
                    <a:pt x="110540" y="12700"/>
                  </a:lnTo>
                  <a:lnTo>
                    <a:pt x="118757" y="0"/>
                  </a:lnTo>
                  <a:lnTo>
                    <a:pt x="8092365" y="0"/>
                  </a:lnTo>
                  <a:lnTo>
                    <a:pt x="8100580" y="12700"/>
                  </a:lnTo>
                  <a:close/>
                </a:path>
                <a:path w="8211184" h="3517900">
                  <a:moveTo>
                    <a:pt x="115341" y="25400"/>
                  </a:moveTo>
                  <a:lnTo>
                    <a:pt x="87134" y="25400"/>
                  </a:lnTo>
                  <a:lnTo>
                    <a:pt x="94716" y="12700"/>
                  </a:lnTo>
                  <a:lnTo>
                    <a:pt x="123266" y="12700"/>
                  </a:lnTo>
                  <a:lnTo>
                    <a:pt x="115341" y="25400"/>
                  </a:lnTo>
                  <a:close/>
                </a:path>
                <a:path w="8211184" h="3517900">
                  <a:moveTo>
                    <a:pt x="8123986" y="25400"/>
                  </a:moveTo>
                  <a:lnTo>
                    <a:pt x="8095780" y="25400"/>
                  </a:lnTo>
                  <a:lnTo>
                    <a:pt x="8087855" y="12700"/>
                  </a:lnTo>
                  <a:lnTo>
                    <a:pt x="8116406" y="12700"/>
                  </a:lnTo>
                  <a:lnTo>
                    <a:pt x="8123986" y="25400"/>
                  </a:lnTo>
                  <a:close/>
                </a:path>
                <a:path w="8211184" h="3517900">
                  <a:moveTo>
                    <a:pt x="86779" y="38100"/>
                  </a:moveTo>
                  <a:lnTo>
                    <a:pt x="65862" y="38100"/>
                  </a:lnTo>
                  <a:lnTo>
                    <a:pt x="72694" y="25400"/>
                  </a:lnTo>
                  <a:lnTo>
                    <a:pt x="93852" y="25400"/>
                  </a:lnTo>
                  <a:lnTo>
                    <a:pt x="86779" y="38100"/>
                  </a:lnTo>
                  <a:close/>
                </a:path>
                <a:path w="8211184" h="3517900">
                  <a:moveTo>
                    <a:pt x="8145259" y="38100"/>
                  </a:moveTo>
                  <a:lnTo>
                    <a:pt x="8124342" y="38100"/>
                  </a:lnTo>
                  <a:lnTo>
                    <a:pt x="8117255" y="25400"/>
                  </a:lnTo>
                  <a:lnTo>
                    <a:pt x="8138426" y="25400"/>
                  </a:lnTo>
                  <a:lnTo>
                    <a:pt x="8145259" y="38100"/>
                  </a:lnTo>
                  <a:close/>
                </a:path>
                <a:path w="8211184" h="3517900">
                  <a:moveTo>
                    <a:pt x="73825" y="50800"/>
                  </a:moveTo>
                  <a:lnTo>
                    <a:pt x="53009" y="50800"/>
                  </a:lnTo>
                  <a:lnTo>
                    <a:pt x="59296" y="38100"/>
                  </a:lnTo>
                  <a:lnTo>
                    <a:pt x="80429" y="38100"/>
                  </a:lnTo>
                  <a:lnTo>
                    <a:pt x="73825" y="50800"/>
                  </a:lnTo>
                  <a:close/>
                </a:path>
                <a:path w="8211184" h="3517900">
                  <a:moveTo>
                    <a:pt x="8158111" y="50800"/>
                  </a:moveTo>
                  <a:lnTo>
                    <a:pt x="8137296" y="50800"/>
                  </a:lnTo>
                  <a:lnTo>
                    <a:pt x="8130692" y="38100"/>
                  </a:lnTo>
                  <a:lnTo>
                    <a:pt x="8151825" y="38100"/>
                  </a:lnTo>
                  <a:lnTo>
                    <a:pt x="8158111" y="50800"/>
                  </a:lnTo>
                  <a:close/>
                </a:path>
                <a:path w="8211184" h="3517900">
                  <a:moveTo>
                    <a:pt x="56311" y="63500"/>
                  </a:moveTo>
                  <a:lnTo>
                    <a:pt x="41325" y="63500"/>
                  </a:lnTo>
                  <a:lnTo>
                    <a:pt x="47015" y="50800"/>
                  </a:lnTo>
                  <a:lnTo>
                    <a:pt x="62090" y="50800"/>
                  </a:lnTo>
                  <a:lnTo>
                    <a:pt x="56311" y="63500"/>
                  </a:lnTo>
                  <a:close/>
                </a:path>
                <a:path w="8211184" h="3517900">
                  <a:moveTo>
                    <a:pt x="8169795" y="63500"/>
                  </a:moveTo>
                  <a:lnTo>
                    <a:pt x="8154809" y="63500"/>
                  </a:lnTo>
                  <a:lnTo>
                    <a:pt x="8149018" y="50800"/>
                  </a:lnTo>
                  <a:lnTo>
                    <a:pt x="8164106" y="50800"/>
                  </a:lnTo>
                  <a:lnTo>
                    <a:pt x="8169795" y="63500"/>
                  </a:lnTo>
                  <a:close/>
                </a:path>
                <a:path w="8211184" h="3517900">
                  <a:moveTo>
                    <a:pt x="46037" y="76200"/>
                  </a:moveTo>
                  <a:lnTo>
                    <a:pt x="30911" y="76200"/>
                  </a:lnTo>
                  <a:lnTo>
                    <a:pt x="35953" y="63500"/>
                  </a:lnTo>
                  <a:lnTo>
                    <a:pt x="51219" y="63500"/>
                  </a:lnTo>
                  <a:lnTo>
                    <a:pt x="46037" y="76200"/>
                  </a:lnTo>
                  <a:close/>
                </a:path>
                <a:path w="8211184" h="3517900">
                  <a:moveTo>
                    <a:pt x="8180209" y="76200"/>
                  </a:moveTo>
                  <a:lnTo>
                    <a:pt x="8165084" y="76200"/>
                  </a:lnTo>
                  <a:lnTo>
                    <a:pt x="8159902" y="63500"/>
                  </a:lnTo>
                  <a:lnTo>
                    <a:pt x="8175167" y="63500"/>
                  </a:lnTo>
                  <a:lnTo>
                    <a:pt x="8180209" y="76200"/>
                  </a:lnTo>
                  <a:close/>
                </a:path>
                <a:path w="8211184" h="3517900">
                  <a:moveTo>
                    <a:pt x="29222" y="101600"/>
                  </a:moveTo>
                  <a:lnTo>
                    <a:pt x="17843" y="101600"/>
                  </a:lnTo>
                  <a:lnTo>
                    <a:pt x="21843" y="88900"/>
                  </a:lnTo>
                  <a:lnTo>
                    <a:pt x="26200" y="76200"/>
                  </a:lnTo>
                  <a:lnTo>
                    <a:pt x="41516" y="76200"/>
                  </a:lnTo>
                  <a:lnTo>
                    <a:pt x="36982" y="88900"/>
                  </a:lnTo>
                  <a:lnTo>
                    <a:pt x="33083" y="88900"/>
                  </a:lnTo>
                  <a:lnTo>
                    <a:pt x="29222" y="101600"/>
                  </a:lnTo>
                  <a:close/>
                </a:path>
                <a:path w="8211184" h="3517900">
                  <a:moveTo>
                    <a:pt x="8193278" y="101600"/>
                  </a:moveTo>
                  <a:lnTo>
                    <a:pt x="8181898" y="101600"/>
                  </a:lnTo>
                  <a:lnTo>
                    <a:pt x="8178038" y="88900"/>
                  </a:lnTo>
                  <a:lnTo>
                    <a:pt x="8174139" y="88900"/>
                  </a:lnTo>
                  <a:lnTo>
                    <a:pt x="8169605" y="76200"/>
                  </a:lnTo>
                  <a:lnTo>
                    <a:pt x="8184921" y="76200"/>
                  </a:lnTo>
                  <a:lnTo>
                    <a:pt x="8189277" y="88900"/>
                  </a:lnTo>
                  <a:lnTo>
                    <a:pt x="8193278" y="101600"/>
                  </a:lnTo>
                  <a:close/>
                </a:path>
                <a:path w="8211184" h="3517900">
                  <a:moveTo>
                    <a:pt x="20218" y="127000"/>
                  </a:moveTo>
                  <a:lnTo>
                    <a:pt x="8140" y="127000"/>
                  </a:lnTo>
                  <a:lnTo>
                    <a:pt x="10985" y="114300"/>
                  </a:lnTo>
                  <a:lnTo>
                    <a:pt x="14224" y="101600"/>
                  </a:lnTo>
                  <a:lnTo>
                    <a:pt x="29362" y="101600"/>
                  </a:lnTo>
                  <a:lnTo>
                    <a:pt x="25857" y="114300"/>
                  </a:lnTo>
                  <a:lnTo>
                    <a:pt x="22961" y="114300"/>
                  </a:lnTo>
                  <a:lnTo>
                    <a:pt x="20218" y="127000"/>
                  </a:lnTo>
                  <a:close/>
                </a:path>
                <a:path w="8211184" h="3517900">
                  <a:moveTo>
                    <a:pt x="8202980" y="127000"/>
                  </a:moveTo>
                  <a:lnTo>
                    <a:pt x="8190903" y="127000"/>
                  </a:lnTo>
                  <a:lnTo>
                    <a:pt x="8188159" y="114300"/>
                  </a:lnTo>
                  <a:lnTo>
                    <a:pt x="8185264" y="114300"/>
                  </a:lnTo>
                  <a:lnTo>
                    <a:pt x="8181759" y="101600"/>
                  </a:lnTo>
                  <a:lnTo>
                    <a:pt x="8196897" y="101600"/>
                  </a:lnTo>
                  <a:lnTo>
                    <a:pt x="8200136" y="114300"/>
                  </a:lnTo>
                  <a:lnTo>
                    <a:pt x="8202980" y="127000"/>
                  </a:lnTo>
                  <a:close/>
                </a:path>
                <a:path w="8211184" h="3517900">
                  <a:moveTo>
                    <a:pt x="14617" y="152400"/>
                  </a:moveTo>
                  <a:lnTo>
                    <a:pt x="2082" y="152400"/>
                  </a:lnTo>
                  <a:lnTo>
                    <a:pt x="3670" y="139700"/>
                  </a:lnTo>
                  <a:lnTo>
                    <a:pt x="5702" y="127000"/>
                  </a:lnTo>
                  <a:lnTo>
                    <a:pt x="18033" y="127000"/>
                  </a:lnTo>
                  <a:lnTo>
                    <a:pt x="16090" y="139700"/>
                  </a:lnTo>
                  <a:lnTo>
                    <a:pt x="14617" y="152400"/>
                  </a:lnTo>
                  <a:close/>
                </a:path>
                <a:path w="8211184" h="3517900">
                  <a:moveTo>
                    <a:pt x="8209038" y="152400"/>
                  </a:moveTo>
                  <a:lnTo>
                    <a:pt x="8196505" y="152400"/>
                  </a:lnTo>
                  <a:lnTo>
                    <a:pt x="8194967" y="139700"/>
                  </a:lnTo>
                  <a:lnTo>
                    <a:pt x="8193087" y="127000"/>
                  </a:lnTo>
                  <a:lnTo>
                    <a:pt x="8205419" y="127000"/>
                  </a:lnTo>
                  <a:lnTo>
                    <a:pt x="8207449" y="139700"/>
                  </a:lnTo>
                  <a:lnTo>
                    <a:pt x="8209038" y="152400"/>
                  </a:lnTo>
                  <a:close/>
                </a:path>
                <a:path w="8211184" h="3517900">
                  <a:moveTo>
                    <a:pt x="13588" y="3365500"/>
                  </a:moveTo>
                  <a:lnTo>
                    <a:pt x="927" y="3365500"/>
                  </a:lnTo>
                  <a:lnTo>
                    <a:pt x="228" y="3352800"/>
                  </a:lnTo>
                  <a:lnTo>
                    <a:pt x="0" y="3340100"/>
                  </a:lnTo>
                  <a:lnTo>
                    <a:pt x="0" y="177800"/>
                  </a:lnTo>
                  <a:lnTo>
                    <a:pt x="228" y="165100"/>
                  </a:lnTo>
                  <a:lnTo>
                    <a:pt x="927" y="152400"/>
                  </a:lnTo>
                  <a:lnTo>
                    <a:pt x="13588" y="152400"/>
                  </a:lnTo>
                  <a:lnTo>
                    <a:pt x="12903" y="165100"/>
                  </a:lnTo>
                  <a:lnTo>
                    <a:pt x="12700" y="177800"/>
                  </a:lnTo>
                  <a:lnTo>
                    <a:pt x="12700" y="3340100"/>
                  </a:lnTo>
                  <a:lnTo>
                    <a:pt x="12928" y="3352800"/>
                  </a:lnTo>
                  <a:lnTo>
                    <a:pt x="13588" y="3365500"/>
                  </a:lnTo>
                  <a:close/>
                </a:path>
                <a:path w="8211184" h="3517900">
                  <a:moveTo>
                    <a:pt x="8210194" y="3365500"/>
                  </a:moveTo>
                  <a:lnTo>
                    <a:pt x="8197532" y="3365500"/>
                  </a:lnTo>
                  <a:lnTo>
                    <a:pt x="8198218" y="3352800"/>
                  </a:lnTo>
                  <a:lnTo>
                    <a:pt x="8198421" y="3340100"/>
                  </a:lnTo>
                  <a:lnTo>
                    <a:pt x="8198421" y="177800"/>
                  </a:lnTo>
                  <a:lnTo>
                    <a:pt x="8198194" y="165100"/>
                  </a:lnTo>
                  <a:lnTo>
                    <a:pt x="8197532" y="152400"/>
                  </a:lnTo>
                  <a:lnTo>
                    <a:pt x="8210194" y="152400"/>
                  </a:lnTo>
                  <a:lnTo>
                    <a:pt x="8210894" y="165100"/>
                  </a:lnTo>
                  <a:lnTo>
                    <a:pt x="8211121" y="177800"/>
                  </a:lnTo>
                  <a:lnTo>
                    <a:pt x="8211121" y="3340100"/>
                  </a:lnTo>
                  <a:lnTo>
                    <a:pt x="8210894" y="3352800"/>
                  </a:lnTo>
                  <a:lnTo>
                    <a:pt x="8210194" y="3365500"/>
                  </a:lnTo>
                  <a:close/>
                </a:path>
                <a:path w="8211184" h="3517900">
                  <a:moveTo>
                    <a:pt x="18033" y="3390900"/>
                  </a:moveTo>
                  <a:lnTo>
                    <a:pt x="5702" y="3390900"/>
                  </a:lnTo>
                  <a:lnTo>
                    <a:pt x="3670" y="3378200"/>
                  </a:lnTo>
                  <a:lnTo>
                    <a:pt x="2082" y="3365500"/>
                  </a:lnTo>
                  <a:lnTo>
                    <a:pt x="14617" y="3365500"/>
                  </a:lnTo>
                  <a:lnTo>
                    <a:pt x="16154" y="3378200"/>
                  </a:lnTo>
                  <a:lnTo>
                    <a:pt x="18033" y="3390900"/>
                  </a:lnTo>
                  <a:close/>
                </a:path>
                <a:path w="8211184" h="3517900">
                  <a:moveTo>
                    <a:pt x="8205419" y="3390900"/>
                  </a:moveTo>
                  <a:lnTo>
                    <a:pt x="8193087" y="3390900"/>
                  </a:lnTo>
                  <a:lnTo>
                    <a:pt x="8195030" y="3378200"/>
                  </a:lnTo>
                  <a:lnTo>
                    <a:pt x="8196505" y="3365500"/>
                  </a:lnTo>
                  <a:lnTo>
                    <a:pt x="8209038" y="3365500"/>
                  </a:lnTo>
                  <a:lnTo>
                    <a:pt x="8207449" y="3378200"/>
                  </a:lnTo>
                  <a:lnTo>
                    <a:pt x="8205419" y="3390900"/>
                  </a:lnTo>
                  <a:close/>
                </a:path>
                <a:path w="8211184" h="3517900">
                  <a:moveTo>
                    <a:pt x="29362" y="3416300"/>
                  </a:moveTo>
                  <a:lnTo>
                    <a:pt x="14224" y="3416300"/>
                  </a:lnTo>
                  <a:lnTo>
                    <a:pt x="10985" y="3403600"/>
                  </a:lnTo>
                  <a:lnTo>
                    <a:pt x="8140" y="3390900"/>
                  </a:lnTo>
                  <a:lnTo>
                    <a:pt x="20218" y="3390900"/>
                  </a:lnTo>
                  <a:lnTo>
                    <a:pt x="22961" y="3403600"/>
                  </a:lnTo>
                  <a:lnTo>
                    <a:pt x="25857" y="3403600"/>
                  </a:lnTo>
                  <a:lnTo>
                    <a:pt x="29362" y="3416300"/>
                  </a:lnTo>
                  <a:close/>
                </a:path>
                <a:path w="8211184" h="3517900">
                  <a:moveTo>
                    <a:pt x="8196897" y="3416300"/>
                  </a:moveTo>
                  <a:lnTo>
                    <a:pt x="8181759" y="3416300"/>
                  </a:lnTo>
                  <a:lnTo>
                    <a:pt x="8185264" y="3403600"/>
                  </a:lnTo>
                  <a:lnTo>
                    <a:pt x="8188159" y="3403600"/>
                  </a:lnTo>
                  <a:lnTo>
                    <a:pt x="8190903" y="3390900"/>
                  </a:lnTo>
                  <a:lnTo>
                    <a:pt x="8202980" y="3390900"/>
                  </a:lnTo>
                  <a:lnTo>
                    <a:pt x="8200136" y="3403600"/>
                  </a:lnTo>
                  <a:lnTo>
                    <a:pt x="8196897" y="3416300"/>
                  </a:lnTo>
                  <a:close/>
                </a:path>
                <a:path w="8211184" h="3517900">
                  <a:moveTo>
                    <a:pt x="41516" y="3441700"/>
                  </a:moveTo>
                  <a:lnTo>
                    <a:pt x="26200" y="3441700"/>
                  </a:lnTo>
                  <a:lnTo>
                    <a:pt x="21843" y="3429000"/>
                  </a:lnTo>
                  <a:lnTo>
                    <a:pt x="17843" y="3416300"/>
                  </a:lnTo>
                  <a:lnTo>
                    <a:pt x="29222" y="3416300"/>
                  </a:lnTo>
                  <a:lnTo>
                    <a:pt x="33083" y="3429000"/>
                  </a:lnTo>
                  <a:lnTo>
                    <a:pt x="36982" y="3429000"/>
                  </a:lnTo>
                  <a:lnTo>
                    <a:pt x="41516" y="3441700"/>
                  </a:lnTo>
                  <a:close/>
                </a:path>
                <a:path w="8211184" h="3517900">
                  <a:moveTo>
                    <a:pt x="8184921" y="3441700"/>
                  </a:moveTo>
                  <a:lnTo>
                    <a:pt x="8169605" y="3441700"/>
                  </a:lnTo>
                  <a:lnTo>
                    <a:pt x="8174139" y="3429000"/>
                  </a:lnTo>
                  <a:lnTo>
                    <a:pt x="8178038" y="3429000"/>
                  </a:lnTo>
                  <a:lnTo>
                    <a:pt x="8181898" y="3416300"/>
                  </a:lnTo>
                  <a:lnTo>
                    <a:pt x="8193278" y="3416300"/>
                  </a:lnTo>
                  <a:lnTo>
                    <a:pt x="8189277" y="3429000"/>
                  </a:lnTo>
                  <a:lnTo>
                    <a:pt x="8184921" y="3441700"/>
                  </a:lnTo>
                  <a:close/>
                </a:path>
                <a:path w="8211184" h="3517900">
                  <a:moveTo>
                    <a:pt x="51219" y="3454400"/>
                  </a:moveTo>
                  <a:lnTo>
                    <a:pt x="35953" y="3454400"/>
                  </a:lnTo>
                  <a:lnTo>
                    <a:pt x="30911" y="3441700"/>
                  </a:lnTo>
                  <a:lnTo>
                    <a:pt x="46037" y="3441700"/>
                  </a:lnTo>
                  <a:lnTo>
                    <a:pt x="51219" y="3454400"/>
                  </a:lnTo>
                  <a:close/>
                </a:path>
                <a:path w="8211184" h="3517900">
                  <a:moveTo>
                    <a:pt x="8175167" y="3454400"/>
                  </a:moveTo>
                  <a:lnTo>
                    <a:pt x="8159902" y="3454400"/>
                  </a:lnTo>
                  <a:lnTo>
                    <a:pt x="8165084" y="3441700"/>
                  </a:lnTo>
                  <a:lnTo>
                    <a:pt x="8180209" y="3441700"/>
                  </a:lnTo>
                  <a:lnTo>
                    <a:pt x="8175167" y="3454400"/>
                  </a:lnTo>
                  <a:close/>
                </a:path>
                <a:path w="8211184" h="3517900">
                  <a:moveTo>
                    <a:pt x="62090" y="3467100"/>
                  </a:moveTo>
                  <a:lnTo>
                    <a:pt x="47015" y="3467100"/>
                  </a:lnTo>
                  <a:lnTo>
                    <a:pt x="41325" y="3454400"/>
                  </a:lnTo>
                  <a:lnTo>
                    <a:pt x="56311" y="3454400"/>
                  </a:lnTo>
                  <a:lnTo>
                    <a:pt x="62090" y="3467100"/>
                  </a:lnTo>
                  <a:close/>
                </a:path>
                <a:path w="8211184" h="3517900">
                  <a:moveTo>
                    <a:pt x="8164106" y="3467100"/>
                  </a:moveTo>
                  <a:lnTo>
                    <a:pt x="8149018" y="3467100"/>
                  </a:lnTo>
                  <a:lnTo>
                    <a:pt x="8154809" y="3454400"/>
                  </a:lnTo>
                  <a:lnTo>
                    <a:pt x="8169795" y="3454400"/>
                  </a:lnTo>
                  <a:lnTo>
                    <a:pt x="8164106" y="3467100"/>
                  </a:lnTo>
                  <a:close/>
                </a:path>
                <a:path w="8211184" h="3517900">
                  <a:moveTo>
                    <a:pt x="80429" y="3479800"/>
                  </a:moveTo>
                  <a:lnTo>
                    <a:pt x="59296" y="3479800"/>
                  </a:lnTo>
                  <a:lnTo>
                    <a:pt x="53009" y="3467100"/>
                  </a:lnTo>
                  <a:lnTo>
                    <a:pt x="73825" y="3467100"/>
                  </a:lnTo>
                  <a:lnTo>
                    <a:pt x="80429" y="3479800"/>
                  </a:lnTo>
                  <a:close/>
                </a:path>
                <a:path w="8211184" h="3517900">
                  <a:moveTo>
                    <a:pt x="8151825" y="3479800"/>
                  </a:moveTo>
                  <a:lnTo>
                    <a:pt x="8130692" y="3479800"/>
                  </a:lnTo>
                  <a:lnTo>
                    <a:pt x="8137296" y="3467100"/>
                  </a:lnTo>
                  <a:lnTo>
                    <a:pt x="8158111" y="3467100"/>
                  </a:lnTo>
                  <a:lnTo>
                    <a:pt x="8151825" y="3479800"/>
                  </a:lnTo>
                  <a:close/>
                </a:path>
                <a:path w="8211184" h="3517900">
                  <a:moveTo>
                    <a:pt x="93852" y="3492500"/>
                  </a:moveTo>
                  <a:lnTo>
                    <a:pt x="72694" y="3492500"/>
                  </a:lnTo>
                  <a:lnTo>
                    <a:pt x="65862" y="3479800"/>
                  </a:lnTo>
                  <a:lnTo>
                    <a:pt x="86779" y="3479800"/>
                  </a:lnTo>
                  <a:lnTo>
                    <a:pt x="93852" y="3492500"/>
                  </a:lnTo>
                  <a:close/>
                </a:path>
                <a:path w="8211184" h="3517900">
                  <a:moveTo>
                    <a:pt x="8138426" y="3492500"/>
                  </a:moveTo>
                  <a:lnTo>
                    <a:pt x="8117255" y="3492500"/>
                  </a:lnTo>
                  <a:lnTo>
                    <a:pt x="8124342" y="3479800"/>
                  </a:lnTo>
                  <a:lnTo>
                    <a:pt x="8145259" y="3479800"/>
                  </a:lnTo>
                  <a:lnTo>
                    <a:pt x="8138426" y="3492500"/>
                  </a:lnTo>
                  <a:close/>
                </a:path>
                <a:path w="8211184" h="3517900">
                  <a:moveTo>
                    <a:pt x="123266" y="3505200"/>
                  </a:moveTo>
                  <a:lnTo>
                    <a:pt x="94716" y="3505200"/>
                  </a:lnTo>
                  <a:lnTo>
                    <a:pt x="87134" y="3492500"/>
                  </a:lnTo>
                  <a:lnTo>
                    <a:pt x="115341" y="3492500"/>
                  </a:lnTo>
                  <a:lnTo>
                    <a:pt x="123266" y="3505200"/>
                  </a:lnTo>
                  <a:close/>
                </a:path>
                <a:path w="8211184" h="3517900">
                  <a:moveTo>
                    <a:pt x="8116406" y="3505200"/>
                  </a:moveTo>
                  <a:lnTo>
                    <a:pt x="8087855" y="3505200"/>
                  </a:lnTo>
                  <a:lnTo>
                    <a:pt x="8095780" y="3492500"/>
                  </a:lnTo>
                  <a:lnTo>
                    <a:pt x="8123986" y="3492500"/>
                  </a:lnTo>
                  <a:lnTo>
                    <a:pt x="8116406" y="3505200"/>
                  </a:lnTo>
                  <a:close/>
                </a:path>
                <a:path w="8211184" h="3517900">
                  <a:moveTo>
                    <a:pt x="8092365" y="3517900"/>
                  </a:moveTo>
                  <a:lnTo>
                    <a:pt x="118757" y="3517900"/>
                  </a:lnTo>
                  <a:lnTo>
                    <a:pt x="110540" y="3505200"/>
                  </a:lnTo>
                  <a:lnTo>
                    <a:pt x="8100580" y="3505200"/>
                  </a:lnTo>
                  <a:lnTo>
                    <a:pt x="8092365" y="35179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74876" y="2612135"/>
              <a:ext cx="8199120" cy="2985770"/>
            </a:xfrm>
            <a:custGeom>
              <a:avLst/>
              <a:gdLst/>
              <a:ahLst/>
              <a:cxnLst/>
              <a:rect l="l" t="t" r="r" b="b"/>
              <a:pathLst>
                <a:path w="8199120" h="2985770">
                  <a:moveTo>
                    <a:pt x="780288" y="64008"/>
                  </a:moveTo>
                  <a:lnTo>
                    <a:pt x="775182" y="38874"/>
                  </a:lnTo>
                  <a:lnTo>
                    <a:pt x="761479" y="18503"/>
                  </a:lnTo>
                  <a:lnTo>
                    <a:pt x="741172" y="4876"/>
                  </a:lnTo>
                  <a:lnTo>
                    <a:pt x="716280" y="0"/>
                  </a:lnTo>
                  <a:lnTo>
                    <a:pt x="0" y="0"/>
                  </a:lnTo>
                  <a:lnTo>
                    <a:pt x="0" y="126492"/>
                  </a:lnTo>
                  <a:lnTo>
                    <a:pt x="716280" y="126492"/>
                  </a:lnTo>
                  <a:lnTo>
                    <a:pt x="741172" y="121742"/>
                  </a:lnTo>
                  <a:lnTo>
                    <a:pt x="761479" y="108318"/>
                  </a:lnTo>
                  <a:lnTo>
                    <a:pt x="775182" y="88353"/>
                  </a:lnTo>
                  <a:lnTo>
                    <a:pt x="780288" y="64008"/>
                  </a:lnTo>
                  <a:close/>
                </a:path>
                <a:path w="8199120" h="2985770">
                  <a:moveTo>
                    <a:pt x="8199120" y="2837688"/>
                  </a:moveTo>
                  <a:lnTo>
                    <a:pt x="6149340" y="2837688"/>
                  </a:lnTo>
                  <a:lnTo>
                    <a:pt x="6120511" y="2843161"/>
                  </a:lnTo>
                  <a:lnTo>
                    <a:pt x="6096914" y="2858820"/>
                  </a:lnTo>
                  <a:lnTo>
                    <a:pt x="6080861" y="2882201"/>
                  </a:lnTo>
                  <a:lnTo>
                    <a:pt x="6074664" y="2910840"/>
                  </a:lnTo>
                  <a:lnTo>
                    <a:pt x="6080861" y="2939796"/>
                  </a:lnTo>
                  <a:lnTo>
                    <a:pt x="6096914" y="2963443"/>
                  </a:lnTo>
                  <a:lnTo>
                    <a:pt x="6120511" y="2979458"/>
                  </a:lnTo>
                  <a:lnTo>
                    <a:pt x="6149340" y="2985516"/>
                  </a:lnTo>
                  <a:lnTo>
                    <a:pt x="8199120" y="2985516"/>
                  </a:lnTo>
                  <a:lnTo>
                    <a:pt x="8199120" y="2837688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36089" y="3112909"/>
            <a:ext cx="747585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30000"/>
              </a:lnSpc>
              <a:spcBef>
                <a:spcPts val="100"/>
              </a:spcBef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使用图表工具将原始活跃度数据、加权移动平均值以及预测结果进行可视化。可以绘制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折线图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，横坐标为时间，纵坐标为活跃度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指标。这样可以直观地展示项目活跃度的变化趋势以及预测情况。</a:t>
            </a:r>
            <a:r>
              <a:rPr sz="2000" spc="-5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例如，用不同颜色的线条分别表示原始数据、加权移动平均值和预</a:t>
            </a:r>
            <a:r>
              <a:rPr sz="2000" spc="-15" dirty="0">
                <a:solidFill>
                  <a:srgbClr val="1382FB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测数据，以便于对比。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2915" y="6090920"/>
            <a:ext cx="7919084" cy="767080"/>
          </a:xfrm>
          <a:custGeom>
            <a:avLst/>
            <a:gdLst/>
            <a:ahLst/>
            <a:cxnLst/>
            <a:rect l="l" t="t" r="r" b="b"/>
            <a:pathLst>
              <a:path w="7919084" h="767079">
                <a:moveTo>
                  <a:pt x="0" y="767079"/>
                </a:moveTo>
                <a:lnTo>
                  <a:pt x="7919084" y="767079"/>
                </a:lnTo>
                <a:lnTo>
                  <a:pt x="7919084" y="0"/>
                </a:lnTo>
                <a:lnTo>
                  <a:pt x="0" y="0"/>
                </a:lnTo>
                <a:lnTo>
                  <a:pt x="0" y="7670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272915" cy="6856730"/>
            <a:chOff x="0" y="0"/>
            <a:chExt cx="4272915" cy="68567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2084" y="6291072"/>
              <a:ext cx="1732787" cy="3749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272915" cy="6856730"/>
            </a:xfrm>
            <a:custGeom>
              <a:avLst/>
              <a:gdLst/>
              <a:ahLst/>
              <a:cxnLst/>
              <a:rect l="l" t="t" r="r" b="b"/>
              <a:pathLst>
                <a:path w="4272915" h="6856730">
                  <a:moveTo>
                    <a:pt x="4272915" y="6856730"/>
                  </a:moveTo>
                  <a:lnTo>
                    <a:pt x="0" y="6856730"/>
                  </a:lnTo>
                  <a:lnTo>
                    <a:pt x="0" y="0"/>
                  </a:lnTo>
                  <a:lnTo>
                    <a:pt x="4272915" y="0"/>
                  </a:lnTo>
                  <a:lnTo>
                    <a:pt x="4272915" y="685673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400800" y="3812540"/>
            <a:ext cx="5263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32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0507" y="658698"/>
            <a:ext cx="1022350" cy="4875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ts val="9590"/>
              </a:lnSpc>
              <a:spcBef>
                <a:spcPts val="75"/>
              </a:spcBef>
            </a:pP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场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endParaRPr sz="78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8475" y="1172972"/>
            <a:ext cx="2442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企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32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6432" y="1103756"/>
            <a:ext cx="536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01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9512" y="1066939"/>
            <a:ext cx="29209" cy="570230"/>
          </a:xfrm>
          <a:custGeom>
            <a:avLst/>
            <a:gdLst/>
            <a:ahLst/>
            <a:cxnLst/>
            <a:rect l="l" t="t" r="r" b="b"/>
            <a:pathLst>
              <a:path w="29210" h="570230">
                <a:moveTo>
                  <a:pt x="28663" y="570026"/>
                </a:moveTo>
                <a:lnTo>
                  <a:pt x="0" y="570026"/>
                </a:lnTo>
                <a:lnTo>
                  <a:pt x="0" y="0"/>
                </a:lnTo>
                <a:lnTo>
                  <a:pt x="28663" y="0"/>
                </a:lnTo>
                <a:lnTo>
                  <a:pt x="28663" y="5700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36410" y="2454363"/>
            <a:ext cx="3648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</a:t>
            </a:r>
            <a:r>
              <a:rPr sz="32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护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1832" y="2379446"/>
            <a:ext cx="536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02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1295" y="2413101"/>
            <a:ext cx="6383020" cy="621665"/>
            <a:chOff x="5181295" y="2413101"/>
            <a:chExt cx="6383020" cy="621665"/>
          </a:xfrm>
        </p:grpSpPr>
        <p:sp>
          <p:nvSpPr>
            <p:cNvPr id="14" name="object 14"/>
            <p:cNvSpPr/>
            <p:nvPr/>
          </p:nvSpPr>
          <p:spPr>
            <a:xfrm>
              <a:off x="6145542" y="2413101"/>
              <a:ext cx="29209" cy="570230"/>
            </a:xfrm>
            <a:custGeom>
              <a:avLst/>
              <a:gdLst/>
              <a:ahLst/>
              <a:cxnLst/>
              <a:rect l="l" t="t" r="r" b="b"/>
              <a:pathLst>
                <a:path w="29210" h="570230">
                  <a:moveTo>
                    <a:pt x="28663" y="570026"/>
                  </a:moveTo>
                  <a:lnTo>
                    <a:pt x="0" y="570026"/>
                  </a:lnTo>
                  <a:lnTo>
                    <a:pt x="0" y="0"/>
                  </a:lnTo>
                  <a:lnTo>
                    <a:pt x="28663" y="0"/>
                  </a:lnTo>
                  <a:lnTo>
                    <a:pt x="28663" y="5700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81295" y="3027121"/>
              <a:ext cx="6383020" cy="7620"/>
            </a:xfrm>
            <a:custGeom>
              <a:avLst/>
              <a:gdLst/>
              <a:ahLst/>
              <a:cxnLst/>
              <a:rect l="l" t="t" r="r" b="b"/>
              <a:pathLst>
                <a:path w="6383020" h="7619">
                  <a:moveTo>
                    <a:pt x="6382512" y="7619"/>
                  </a:moveTo>
                  <a:lnTo>
                    <a:pt x="0" y="7619"/>
                  </a:lnTo>
                  <a:lnTo>
                    <a:pt x="0" y="0"/>
                  </a:lnTo>
                  <a:lnTo>
                    <a:pt x="6382512" y="0"/>
                  </a:lnTo>
                  <a:lnTo>
                    <a:pt x="6382512" y="761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06757" y="3730688"/>
            <a:ext cx="536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03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93360" y="3788473"/>
            <a:ext cx="6506845" cy="574040"/>
            <a:chOff x="5193360" y="3788473"/>
            <a:chExt cx="6506845" cy="574040"/>
          </a:xfrm>
        </p:grpSpPr>
        <p:sp>
          <p:nvSpPr>
            <p:cNvPr id="18" name="object 18"/>
            <p:cNvSpPr/>
            <p:nvPr/>
          </p:nvSpPr>
          <p:spPr>
            <a:xfrm>
              <a:off x="6175387" y="3788473"/>
              <a:ext cx="29209" cy="570230"/>
            </a:xfrm>
            <a:custGeom>
              <a:avLst/>
              <a:gdLst/>
              <a:ahLst/>
              <a:cxnLst/>
              <a:rect l="l" t="t" r="r" b="b"/>
              <a:pathLst>
                <a:path w="29210" h="570229">
                  <a:moveTo>
                    <a:pt x="28663" y="570026"/>
                  </a:moveTo>
                  <a:lnTo>
                    <a:pt x="0" y="570026"/>
                  </a:lnTo>
                  <a:lnTo>
                    <a:pt x="0" y="0"/>
                  </a:lnTo>
                  <a:lnTo>
                    <a:pt x="28663" y="0"/>
                  </a:lnTo>
                  <a:lnTo>
                    <a:pt x="28663" y="5700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93360" y="4354868"/>
              <a:ext cx="6506845" cy="7620"/>
            </a:xfrm>
            <a:custGeom>
              <a:avLst/>
              <a:gdLst/>
              <a:ahLst/>
              <a:cxnLst/>
              <a:rect l="l" t="t" r="r" b="b"/>
              <a:pathLst>
                <a:path w="6506845" h="7620">
                  <a:moveTo>
                    <a:pt x="650633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6506338" y="0"/>
                  </a:lnTo>
                  <a:lnTo>
                    <a:pt x="6506338" y="76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5193360" y="1746364"/>
            <a:ext cx="6294755" cy="7620"/>
          </a:xfrm>
          <a:custGeom>
            <a:avLst/>
            <a:gdLst/>
            <a:ahLst/>
            <a:cxnLst/>
            <a:rect l="l" t="t" r="r" b="b"/>
            <a:pathLst>
              <a:path w="6294755" h="7619">
                <a:moveTo>
                  <a:pt x="6294260" y="7619"/>
                </a:moveTo>
                <a:lnTo>
                  <a:pt x="0" y="7619"/>
                </a:lnTo>
                <a:lnTo>
                  <a:pt x="0" y="0"/>
                </a:lnTo>
                <a:lnTo>
                  <a:pt x="6294260" y="0"/>
                </a:lnTo>
                <a:lnTo>
                  <a:pt x="6294260" y="76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9292" y="5054612"/>
            <a:ext cx="44411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9145" algn="l"/>
              </a:tabLst>
            </a:pPr>
            <a:r>
              <a:rPr sz="6000" b="1" spc="-37" baseline="-7000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04</a:t>
            </a:r>
            <a:r>
              <a:rPr sz="6000" b="1" baseline="-7000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b="1" spc="-8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开源生态研究与分析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81295" y="5178437"/>
            <a:ext cx="6518909" cy="574040"/>
            <a:chOff x="5181295" y="5178437"/>
            <a:chExt cx="6518909" cy="574040"/>
          </a:xfrm>
        </p:grpSpPr>
        <p:sp>
          <p:nvSpPr>
            <p:cNvPr id="23" name="object 23"/>
            <p:cNvSpPr/>
            <p:nvPr/>
          </p:nvSpPr>
          <p:spPr>
            <a:xfrm>
              <a:off x="6163322" y="5178437"/>
              <a:ext cx="29209" cy="570230"/>
            </a:xfrm>
            <a:custGeom>
              <a:avLst/>
              <a:gdLst/>
              <a:ahLst/>
              <a:cxnLst/>
              <a:rect l="l" t="t" r="r" b="b"/>
              <a:pathLst>
                <a:path w="29210" h="570229">
                  <a:moveTo>
                    <a:pt x="28663" y="570039"/>
                  </a:moveTo>
                  <a:lnTo>
                    <a:pt x="0" y="570039"/>
                  </a:lnTo>
                  <a:lnTo>
                    <a:pt x="0" y="0"/>
                  </a:lnTo>
                  <a:lnTo>
                    <a:pt x="28663" y="0"/>
                  </a:lnTo>
                  <a:lnTo>
                    <a:pt x="28663" y="5700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1295" y="5744845"/>
              <a:ext cx="6518909" cy="7620"/>
            </a:xfrm>
            <a:custGeom>
              <a:avLst/>
              <a:gdLst/>
              <a:ahLst/>
              <a:cxnLst/>
              <a:rect l="l" t="t" r="r" b="b"/>
              <a:pathLst>
                <a:path w="6518909" h="7620">
                  <a:moveTo>
                    <a:pt x="6518402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6518402" y="0"/>
                  </a:lnTo>
                  <a:lnTo>
                    <a:pt x="6518402" y="76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79475"/>
            <a:ext cx="12245975" cy="5280660"/>
            <a:chOff x="0" y="879728"/>
            <a:chExt cx="12153900" cy="5280660"/>
          </a:xfrm>
        </p:grpSpPr>
        <p:sp>
          <p:nvSpPr>
            <p:cNvPr id="3" name="object 3"/>
            <p:cNvSpPr/>
            <p:nvPr/>
          </p:nvSpPr>
          <p:spPr>
            <a:xfrm>
              <a:off x="560069" y="918819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4" y="12750"/>
                  </a:moveTo>
                  <a:lnTo>
                    <a:pt x="0" y="12750"/>
                  </a:lnTo>
                  <a:lnTo>
                    <a:pt x="0" y="0"/>
                  </a:lnTo>
                  <a:lnTo>
                    <a:pt x="11109034" y="0"/>
                  </a:lnTo>
                  <a:lnTo>
                    <a:pt x="11109034" y="12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0069" y="919137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4" y="12738"/>
                  </a:moveTo>
                  <a:lnTo>
                    <a:pt x="0" y="12738"/>
                  </a:lnTo>
                  <a:lnTo>
                    <a:pt x="0" y="0"/>
                  </a:lnTo>
                  <a:lnTo>
                    <a:pt x="11109034" y="0"/>
                  </a:lnTo>
                  <a:lnTo>
                    <a:pt x="11109034" y="1273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879728"/>
              <a:ext cx="12153646" cy="528046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32222" y="640367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25" dirty="0">
                <a:solidFill>
                  <a:srgbClr val="7E7E7E"/>
                </a:solidFill>
                <a:latin typeface="Microsoft JhengHei UI Light" panose="020B0304030504040204" charset="-120"/>
                <a:cs typeface="Microsoft JhengHei UI Light" panose="020B0304030504040204" charset="-120"/>
              </a:rPr>
              <a:t>24</a:t>
            </a:r>
            <a:endParaRPr sz="1200">
              <a:latin typeface="Microsoft JhengHei UI Light" panose="020B0304030504040204" charset="-120"/>
              <a:cs typeface="Microsoft JhengHei UI Light" panose="020B0304030504040204" charset="-120"/>
            </a:endParaRPr>
          </a:p>
        </p:txBody>
      </p:sp>
      <p:sp>
        <p:nvSpPr>
          <p:cNvPr id="7" name="object 7"/>
          <p:cNvSpPr txBox="1"/>
          <p:nvPr>
            <p:custDataLst>
              <p:tags r:id="rId2"/>
            </p:custDataLst>
          </p:nvPr>
        </p:nvSpPr>
        <p:spPr>
          <a:xfrm>
            <a:off x="1405889" y="1651635"/>
            <a:ext cx="4570095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企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框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产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品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评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估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性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力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支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降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低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风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险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家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金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融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科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公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司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虑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块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链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框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察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该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框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架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否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够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满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足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期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务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需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object 8"/>
          <p:cNvPicPr/>
          <p:nvPr>
            <p:custDataLst>
              <p:tags r:id="rId3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15097" y="1334134"/>
            <a:ext cx="1535049" cy="431736"/>
          </a:xfrm>
          <a:prstGeom prst="rect">
            <a:avLst/>
          </a:prstGeom>
        </p:spPr>
      </p:pic>
      <p:sp>
        <p:nvSpPr>
          <p:cNvPr id="9" name="object 9"/>
          <p:cNvSpPr txBox="1"/>
          <p:nvPr>
            <p:custDataLst>
              <p:tags r:id="rId5"/>
            </p:custDataLst>
          </p:nvPr>
        </p:nvSpPr>
        <p:spPr>
          <a:xfrm>
            <a:off x="685800" y="1201419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01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0" name="object 10"/>
          <p:cNvSpPr txBox="1"/>
          <p:nvPr>
            <p:custDataLst>
              <p:tags r:id="rId6"/>
            </p:custDataLst>
          </p:nvPr>
        </p:nvSpPr>
        <p:spPr>
          <a:xfrm>
            <a:off x="1358900" y="4080509"/>
            <a:ext cx="452183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核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心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护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团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队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利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划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线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配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织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确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保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持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续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健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康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比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护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根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果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未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重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优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哪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块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及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何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激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励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1600" b="1" spc="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特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功</a:t>
            </a:r>
            <a:r>
              <a:rPr sz="1600" b="1" spc="4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-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600" b="1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object 11"/>
          <p:cNvPicPr/>
          <p:nvPr>
            <p:custDataLst>
              <p:tags r:id="rId7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365186" y="3761739"/>
            <a:ext cx="2301836" cy="434149"/>
          </a:xfrm>
          <a:prstGeom prst="rect">
            <a:avLst/>
          </a:prstGeom>
        </p:spPr>
      </p:pic>
      <p:sp>
        <p:nvSpPr>
          <p:cNvPr id="12" name="object 12"/>
          <p:cNvSpPr txBox="1"/>
          <p:nvPr>
            <p:custDataLst>
              <p:tags r:id="rId9"/>
            </p:custDataLst>
          </p:nvPr>
        </p:nvSpPr>
        <p:spPr>
          <a:xfrm>
            <a:off x="608330" y="3631565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02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3" name="object 13"/>
          <p:cNvSpPr txBox="1"/>
          <p:nvPr>
            <p:custDataLst>
              <p:tags r:id="rId10"/>
            </p:custDataLst>
          </p:nvPr>
        </p:nvSpPr>
        <p:spPr>
          <a:xfrm>
            <a:off x="7197090" y="1651635"/>
            <a:ext cx="4399915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哪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600" b="1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，参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信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息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景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升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贡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影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响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力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积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累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经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优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先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择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获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习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他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object 14"/>
          <p:cNvPicPr/>
          <p:nvPr>
            <p:custDataLst>
              <p:tags r:id="rId1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203376" y="1332865"/>
            <a:ext cx="2309634" cy="434149"/>
          </a:xfrm>
          <a:prstGeom prst="rect">
            <a:avLst/>
          </a:prstGeom>
        </p:spPr>
      </p:pic>
      <p:sp>
        <p:nvSpPr>
          <p:cNvPr id="15" name="object 15"/>
          <p:cNvSpPr txBox="1"/>
          <p:nvPr>
            <p:custDataLst>
              <p:tags r:id="rId13"/>
            </p:custDataLst>
          </p:nvPr>
        </p:nvSpPr>
        <p:spPr>
          <a:xfrm>
            <a:off x="6400800" y="1201419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03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6" name="object 16"/>
          <p:cNvSpPr txBox="1"/>
          <p:nvPr>
            <p:custDataLst>
              <p:tags r:id="rId14"/>
            </p:custDataLst>
          </p:nvPr>
        </p:nvSpPr>
        <p:spPr>
          <a:xfrm>
            <a:off x="7165340" y="4060825"/>
            <a:ext cx="4478020" cy="1731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研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究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师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统</a:t>
            </a:r>
            <a:r>
              <a:rPr sz="1600" b="1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研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究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洞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察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整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领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域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热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门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潜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创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科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研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机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析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众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智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总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出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智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能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领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域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sz="1600" b="1" spc="5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展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趋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势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竞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争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格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b="1" spc="6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政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府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制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科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政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策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企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业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战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略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划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供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考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依</a:t>
            </a:r>
            <a:r>
              <a:rPr sz="1600" b="1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据</a:t>
            </a:r>
            <a:r>
              <a:rPr sz="1600" b="1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" name="object 17"/>
          <p:cNvPicPr/>
          <p:nvPr>
            <p:custDataLst>
              <p:tags r:id="rId1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171626" y="3743325"/>
            <a:ext cx="2309634" cy="431736"/>
          </a:xfrm>
          <a:prstGeom prst="rect">
            <a:avLst/>
          </a:prstGeom>
        </p:spPr>
      </p:pic>
      <p:sp>
        <p:nvSpPr>
          <p:cNvPr id="18" name="object 18"/>
          <p:cNvSpPr txBox="1"/>
          <p:nvPr>
            <p:custDataLst>
              <p:tags r:id="rId17"/>
            </p:custDataLst>
          </p:nvPr>
        </p:nvSpPr>
        <p:spPr>
          <a:xfrm>
            <a:off x="6400800" y="3639820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04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应</a:t>
            </a:r>
            <a:r>
              <a:rPr spc="-45" dirty="0"/>
              <a:t>用</a:t>
            </a:r>
            <a:r>
              <a:rPr spc="-45" dirty="0"/>
              <a:t>场</a:t>
            </a:r>
            <a:r>
              <a:rPr spc="-50" dirty="0"/>
              <a:t>景</a:t>
            </a:r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5380" y="286092"/>
            <a:ext cx="63836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z="4050" baseline="1000" dirty="0"/>
              <a:t>背</a:t>
            </a:r>
            <a:r>
              <a:rPr sz="4050" baseline="1000" dirty="0"/>
              <a:t>景</a:t>
            </a:r>
            <a:r>
              <a:rPr sz="4050" baseline="1000" dirty="0"/>
              <a:t>分</a:t>
            </a:r>
            <a:r>
              <a:rPr sz="4050" spc="-75" baseline="1000" dirty="0"/>
              <a:t>析</a:t>
            </a:r>
            <a:endParaRPr sz="4050" baseline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719" y="1199133"/>
            <a:ext cx="10770235" cy="5334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242424"/>
              </a:buClr>
              <a:buSzPct val="94000"/>
              <a:buFont typeface="Arial" panose="020B0604020202020204"/>
              <a:buChar char="►"/>
              <a:tabLst>
                <a:tab pos="213995" algn="l"/>
              </a:tabLst>
            </a:pP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伴随着开源软件的蓬勃发展以及社区协作模式的兴起，各平台的</a:t>
            </a: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开源项目增长迅速</a:t>
            </a:r>
            <a:r>
              <a:rPr sz="16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10" dirty="0">
                <a:solidFill>
                  <a:srgbClr val="404040"/>
                </a:solidFill>
                <a:latin typeface="黑体" panose="02010609060101010101" charset="-122"/>
                <a:cs typeface="黑体" panose="02010609060101010101" charset="-122"/>
              </a:rPr>
              <a:t>GitHub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托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平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台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天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来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自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同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地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16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互</a:t>
            </a:r>
            <a:r>
              <a:rPr sz="1600" spc="-5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rcRect b="7243"/>
          <a:stretch>
            <a:fillRect/>
          </a:stretch>
        </p:blipFill>
        <p:spPr>
          <a:xfrm>
            <a:off x="733425" y="1817370"/>
            <a:ext cx="5126990" cy="35929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984557" y="2320722"/>
            <a:ext cx="5535930" cy="173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pc="-20" dirty="0"/>
              <a:t>从图中可知：</a:t>
            </a:r>
            <a:r>
              <a:rPr spc="-20" dirty="0"/>
              <a:t>虽然</a:t>
            </a:r>
            <a:r>
              <a:rPr spc="-10" dirty="0">
                <a:latin typeface="黑体" panose="02010609060101010101" charset="-122"/>
                <a:cs typeface="黑体" panose="02010609060101010101" charset="-122"/>
              </a:rPr>
              <a:t>2020</a:t>
            </a:r>
            <a:r>
              <a:rPr spc="-25" dirty="0"/>
              <a:t>年</a:t>
            </a:r>
            <a:r>
              <a:rPr spc="-25" dirty="0"/>
              <a:t>项目</a:t>
            </a:r>
            <a:r>
              <a:rPr spc="-25" dirty="0"/>
              <a:t>数量</a:t>
            </a:r>
            <a:r>
              <a:rPr spc="-25" dirty="0"/>
              <a:t>增长</a:t>
            </a:r>
            <a:r>
              <a:rPr spc="-25" dirty="0"/>
              <a:t>率有</a:t>
            </a:r>
            <a:r>
              <a:rPr spc="-25" dirty="0"/>
              <a:t>所下</a:t>
            </a:r>
            <a:r>
              <a:rPr spc="-25" dirty="0"/>
              <a:t>降，</a:t>
            </a:r>
            <a:r>
              <a:rPr spc="-25" dirty="0"/>
              <a:t>但整</a:t>
            </a:r>
            <a:r>
              <a:rPr spc="-25" dirty="0"/>
              <a:t>体数</a:t>
            </a:r>
            <a:r>
              <a:rPr spc="-25" dirty="0"/>
              <a:t>量逐</a:t>
            </a:r>
            <a:r>
              <a:rPr spc="-25" dirty="0"/>
              <a:t>年增</a:t>
            </a:r>
            <a:r>
              <a:rPr spc="-50" dirty="0"/>
              <a:t>长</a:t>
            </a:r>
            <a:r>
              <a:rPr lang="zh-CN" spc="-50" dirty="0"/>
              <a:t>。</a:t>
            </a:r>
            <a:endParaRPr spc="-50" dirty="0"/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pc="-20" dirty="0">
                <a:solidFill>
                  <a:srgbClr val="000000"/>
                </a:solidFill>
              </a:rPr>
              <a:t>由</a:t>
            </a:r>
            <a:r>
              <a:rPr spc="-20" dirty="0">
                <a:solidFill>
                  <a:srgbClr val="000000"/>
                </a:solidFill>
              </a:rPr>
              <a:t>中</a:t>
            </a:r>
            <a:r>
              <a:rPr spc="-20" dirty="0">
                <a:solidFill>
                  <a:srgbClr val="000000"/>
                </a:solidFill>
              </a:rPr>
              <a:t>国</a:t>
            </a:r>
            <a:r>
              <a:rPr spc="-20" dirty="0">
                <a:solidFill>
                  <a:srgbClr val="000000"/>
                </a:solidFill>
              </a:rPr>
              <a:t>通</a:t>
            </a:r>
            <a:r>
              <a:rPr spc="-20" dirty="0">
                <a:solidFill>
                  <a:srgbClr val="000000"/>
                </a:solidFill>
              </a:rPr>
              <a:t>信</a:t>
            </a:r>
            <a:r>
              <a:rPr spc="-20" dirty="0">
                <a:solidFill>
                  <a:srgbClr val="000000"/>
                </a:solidFill>
              </a:rPr>
              <a:t>标</a:t>
            </a:r>
            <a:r>
              <a:rPr spc="-20" dirty="0">
                <a:solidFill>
                  <a:srgbClr val="000000"/>
                </a:solidFill>
              </a:rPr>
              <a:t>准</a:t>
            </a:r>
            <a:r>
              <a:rPr spc="-20" dirty="0">
                <a:solidFill>
                  <a:srgbClr val="000000"/>
                </a:solidFill>
              </a:rPr>
              <a:t>化</a:t>
            </a:r>
            <a:r>
              <a:rPr spc="-20" dirty="0">
                <a:solidFill>
                  <a:srgbClr val="000000"/>
                </a:solidFill>
              </a:rPr>
              <a:t>协</a:t>
            </a:r>
            <a:r>
              <a:rPr spc="-20" dirty="0">
                <a:solidFill>
                  <a:srgbClr val="000000"/>
                </a:solidFill>
              </a:rPr>
              <a:t>会</a:t>
            </a:r>
            <a:r>
              <a:rPr spc="-20" dirty="0">
                <a:solidFill>
                  <a:srgbClr val="000000"/>
                </a:solidFill>
              </a:rPr>
              <a:t>云</a:t>
            </a:r>
            <a:r>
              <a:rPr spc="-20" dirty="0">
                <a:solidFill>
                  <a:srgbClr val="000000"/>
                </a:solidFill>
              </a:rPr>
              <a:t>计</a:t>
            </a:r>
            <a:r>
              <a:rPr spc="-20" dirty="0">
                <a:solidFill>
                  <a:srgbClr val="000000"/>
                </a:solidFill>
              </a:rPr>
              <a:t>算</a:t>
            </a:r>
            <a:r>
              <a:rPr spc="-20" dirty="0">
                <a:solidFill>
                  <a:srgbClr val="000000"/>
                </a:solidFill>
              </a:rPr>
              <a:t>标</a:t>
            </a:r>
            <a:r>
              <a:rPr spc="-20" dirty="0">
                <a:solidFill>
                  <a:srgbClr val="000000"/>
                </a:solidFill>
              </a:rPr>
              <a:t>准</a:t>
            </a:r>
            <a:r>
              <a:rPr spc="-20" dirty="0">
                <a:solidFill>
                  <a:srgbClr val="000000"/>
                </a:solidFill>
              </a:rPr>
              <a:t>和</a:t>
            </a:r>
            <a:r>
              <a:rPr spc="-20" dirty="0">
                <a:solidFill>
                  <a:srgbClr val="000000"/>
                </a:solidFill>
              </a:rPr>
              <a:t>开</a:t>
            </a:r>
            <a:r>
              <a:rPr spc="-20" dirty="0">
                <a:solidFill>
                  <a:srgbClr val="000000"/>
                </a:solidFill>
              </a:rPr>
              <a:t>源</a:t>
            </a:r>
            <a:r>
              <a:rPr spc="-20" dirty="0">
                <a:solidFill>
                  <a:srgbClr val="000000"/>
                </a:solidFill>
              </a:rPr>
              <a:t>推</a:t>
            </a:r>
            <a:r>
              <a:rPr spc="-20" dirty="0">
                <a:solidFill>
                  <a:srgbClr val="000000"/>
                </a:solidFill>
              </a:rPr>
              <a:t>进</a:t>
            </a:r>
            <a:r>
              <a:rPr spc="-20" dirty="0">
                <a:solidFill>
                  <a:srgbClr val="000000"/>
                </a:solidFill>
              </a:rPr>
              <a:t>委</a:t>
            </a:r>
            <a:r>
              <a:rPr spc="-20" dirty="0">
                <a:solidFill>
                  <a:srgbClr val="000000"/>
                </a:solidFill>
              </a:rPr>
              <a:t>员</a:t>
            </a:r>
            <a:r>
              <a:rPr spc="-20" dirty="0">
                <a:solidFill>
                  <a:srgbClr val="000000"/>
                </a:solidFill>
              </a:rPr>
              <a:t>会</a:t>
            </a:r>
            <a:r>
              <a:rPr spc="-10" dirty="0">
                <a:solidFill>
                  <a:srgbClr val="000000"/>
                </a:solidFill>
              </a:rPr>
              <a:t>2024</a:t>
            </a:r>
            <a:r>
              <a:rPr spc="-50" dirty="0">
                <a:solidFill>
                  <a:srgbClr val="000000"/>
                </a:solidFill>
              </a:rPr>
              <a:t>年全</a:t>
            </a:r>
            <a:r>
              <a:rPr spc="-20" dirty="0">
                <a:solidFill>
                  <a:srgbClr val="000000"/>
                </a:solidFill>
              </a:rPr>
              <a:t>球</a:t>
            </a:r>
            <a:r>
              <a:rPr spc="-20" dirty="0">
                <a:solidFill>
                  <a:srgbClr val="000000"/>
                </a:solidFill>
              </a:rPr>
              <a:t>开</a:t>
            </a:r>
            <a:r>
              <a:rPr spc="-20" dirty="0">
                <a:solidFill>
                  <a:srgbClr val="000000"/>
                </a:solidFill>
              </a:rPr>
              <a:t>源</a:t>
            </a:r>
            <a:r>
              <a:rPr spc="-20" dirty="0">
                <a:solidFill>
                  <a:srgbClr val="000000"/>
                </a:solidFill>
              </a:rPr>
              <a:t>生</a:t>
            </a:r>
            <a:r>
              <a:rPr spc="-20" dirty="0">
                <a:solidFill>
                  <a:srgbClr val="000000"/>
                </a:solidFill>
              </a:rPr>
              <a:t>态</a:t>
            </a:r>
            <a:r>
              <a:rPr spc="-20" dirty="0">
                <a:solidFill>
                  <a:srgbClr val="000000"/>
                </a:solidFill>
              </a:rPr>
              <a:t>洞</a:t>
            </a:r>
            <a:r>
              <a:rPr spc="-20" dirty="0">
                <a:solidFill>
                  <a:srgbClr val="000000"/>
                </a:solidFill>
              </a:rPr>
              <a:t>察</a:t>
            </a:r>
            <a:r>
              <a:rPr spc="-20" dirty="0">
                <a:solidFill>
                  <a:srgbClr val="000000"/>
                </a:solidFill>
              </a:rPr>
              <a:t>报</a:t>
            </a:r>
            <a:r>
              <a:rPr spc="-20" dirty="0">
                <a:solidFill>
                  <a:srgbClr val="000000"/>
                </a:solidFill>
              </a:rPr>
              <a:t>告</a:t>
            </a:r>
            <a:r>
              <a:rPr spc="-20" dirty="0">
                <a:solidFill>
                  <a:srgbClr val="000000"/>
                </a:solidFill>
              </a:rPr>
              <a:t>给</a:t>
            </a:r>
            <a:r>
              <a:rPr spc="-20" dirty="0">
                <a:solidFill>
                  <a:srgbClr val="000000"/>
                </a:solidFill>
              </a:rPr>
              <a:t>出</a:t>
            </a:r>
            <a:r>
              <a:rPr spc="-20" dirty="0">
                <a:solidFill>
                  <a:srgbClr val="000000"/>
                </a:solidFill>
              </a:rPr>
              <a:t>的</a:t>
            </a:r>
            <a:r>
              <a:rPr spc="-20" dirty="0">
                <a:solidFill>
                  <a:srgbClr val="000000"/>
                </a:solidFill>
              </a:rPr>
              <a:t>数</a:t>
            </a:r>
            <a:r>
              <a:rPr spc="-20" dirty="0">
                <a:solidFill>
                  <a:srgbClr val="000000"/>
                </a:solidFill>
              </a:rPr>
              <a:t>据</a:t>
            </a:r>
            <a:r>
              <a:rPr spc="-20" dirty="0">
                <a:solidFill>
                  <a:srgbClr val="000000"/>
                </a:solidFill>
              </a:rPr>
              <a:t>可</a:t>
            </a:r>
            <a:r>
              <a:rPr spc="-20" dirty="0">
                <a:solidFill>
                  <a:srgbClr val="000000"/>
                </a:solidFill>
              </a:rPr>
              <a:t>知</a:t>
            </a:r>
            <a:r>
              <a:rPr spc="-20" dirty="0">
                <a:solidFill>
                  <a:srgbClr val="000000"/>
                </a:solidFill>
              </a:rPr>
              <a:t>：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全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球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源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软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件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b="1" spc="-5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稳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总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规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突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破</a:t>
            </a:r>
            <a:r>
              <a:rPr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亿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2023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b="1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github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托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仓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达</a:t>
            </a:r>
            <a:r>
              <a:rPr b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4.2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亿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新</a:t>
            </a:r>
            <a:r>
              <a:rPr b="1" spc="-5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仓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库</a:t>
            </a:r>
            <a:r>
              <a:rPr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7300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万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增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r>
              <a:rPr b="1" spc="-35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r>
              <a:rPr b="1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21%</a:t>
            </a:r>
            <a:r>
              <a:rPr b="1" spc="-5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b="1" spc="-5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5410200"/>
            <a:ext cx="4537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图为</a:t>
            </a:r>
            <a:r>
              <a:rPr lang="en-US" alt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GitHub</a:t>
            </a:r>
            <a:r>
              <a:rPr lang="zh-CN" alt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从</a:t>
            </a:r>
            <a:r>
              <a:rPr lang="en-US" alt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2017</a:t>
            </a:r>
            <a:r>
              <a:rPr lang="zh-CN" alt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至</a:t>
            </a:r>
            <a:r>
              <a:rPr lang="en-US" altLang="zh-CN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2020</a:t>
            </a:r>
            <a:r>
              <a:rPr lang="zh-CN" altLang="en-US" sz="1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四年的开源项目数量和增长率</a:t>
            </a:r>
            <a:endParaRPr lang="zh-CN" altLang="en-US" sz="1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背</a:t>
            </a:r>
            <a:r>
              <a:rPr spc="-45" dirty="0"/>
              <a:t>景</a:t>
            </a:r>
            <a:r>
              <a:rPr spc="-45" dirty="0"/>
              <a:t>分</a:t>
            </a:r>
            <a:r>
              <a:rPr spc="-50" dirty="0"/>
              <a:t>析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634580" y="1230934"/>
            <a:ext cx="10775950" cy="5334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4000"/>
              <a:buFont typeface="Arial" panose="020B0604020202020204"/>
              <a:buChar char="►"/>
              <a:tabLst>
                <a:tab pos="213995" algn="l"/>
              </a:tabLst>
            </a:pPr>
            <a:r>
              <a:rPr sz="16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目前涌现出多种不同方向的开源生态，也有多种较为火热的开源社区。</a:t>
            </a:r>
            <a:r>
              <a:rPr sz="1600" b="1" spc="-3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开发者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些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媒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介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过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贡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献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讨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论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档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撰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写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sz="16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6651" y="2199132"/>
            <a:ext cx="8688323" cy="32674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b="0" dirty="0">
                <a:latin typeface="Arial" panose="020B0604020202020204"/>
                <a:cs typeface="Arial" panose="020B0604020202020204"/>
              </a:rPr>
            </a:fld>
            <a:endParaRPr b="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5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开源项目活跃度与趋势预测——背景分析</a:t>
            </a:r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710247" y="1067019"/>
            <a:ext cx="10801350" cy="2280052"/>
          </a:xfrm>
          <a:prstGeom prst="roundRect">
            <a:avLst>
              <a:gd name="adj" fmla="val 9706"/>
            </a:avLst>
          </a:prstGeom>
          <a:solidFill>
            <a:schemeClr val="lt1">
              <a:lumMod val="100000"/>
              <a:alpha val="10000"/>
            </a:schemeClr>
          </a:solidFill>
          <a:ln>
            <a:gradFill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60000"/>
                  </a:schemeClr>
                </a:gs>
              </a:gsLst>
              <a:lin ang="10740000" scaled="1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007745" tIns="0" rIns="179705" bIns="107950" rtlCol="0" anchor="ctr">
            <a:norm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项目的可持续性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对于开源项目的维护者以及企业来说,了解项目的活跃度和预测其发展趋势具有重要意义。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活跃的项目更有可能持续得到更新和改进,即时修复漏洞和添加功能。而活跃度的降低可能面临被放弃或边缘化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例如一些企业在选择开源技术作为其服务基础时,需要评估项目的长期稳定性和发展潜力,以避免项目停止而导致的技术风险和业务中断。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14143" y="1828539"/>
            <a:ext cx="517616" cy="517616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200" dirty="0">
                <a:solidFill>
                  <a:srgbClr val="FFFFFF"/>
                </a:solidFill>
                <a:sym typeface="+mn-ea"/>
              </a:rPr>
              <a:t>1</a:t>
            </a:r>
            <a:endParaRPr lang="en-US" altLang="zh-CN" sz="22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4"/>
            </p:custDataLst>
          </p:nvPr>
        </p:nvSpPr>
        <p:spPr>
          <a:xfrm>
            <a:off x="695642" y="3657614"/>
            <a:ext cx="10801350" cy="2280052"/>
          </a:xfrm>
          <a:prstGeom prst="roundRect">
            <a:avLst>
              <a:gd name="adj" fmla="val 9706"/>
            </a:avLst>
          </a:prstGeom>
          <a:solidFill>
            <a:schemeClr val="lt1">
              <a:lumMod val="100000"/>
              <a:alpha val="10000"/>
            </a:schemeClr>
          </a:solidFill>
          <a:ln>
            <a:gradFill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60000"/>
                  </a:schemeClr>
                </a:gs>
              </a:gsLst>
              <a:lin ang="10740000" scaled="1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007745" tIns="0" rIns="179705" bIns="107950" rtlCol="0" anchor="ctr">
            <a:norm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资源分配与决策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在开源生态系统中,无论是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开发者个人决定投入时间和精力到哪个项目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,还是企业决定对哪些开源项目进行资助或合作,都需要对项目活跃度和趋势的准确判断。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此外,开源项目的管理者也需要根据项目的发展趋势合理分配资源,如确定重点开发功能,组织社区活动等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5" name="椭圆 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0343" y="4572170"/>
            <a:ext cx="517616" cy="517616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59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200" dirty="0">
                <a:solidFill>
                  <a:srgbClr val="FFFFFF"/>
                </a:solidFill>
                <a:sym typeface="+mn-ea"/>
              </a:rPr>
              <a:t>2</a:t>
            </a:r>
            <a:endParaRPr lang="en-US" altLang="zh-CN" sz="2200" dirty="0">
              <a:solidFill>
                <a:srgbClr val="FFFFFF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72915" cy="6856730"/>
          </a:xfrm>
          <a:custGeom>
            <a:avLst/>
            <a:gdLst/>
            <a:ahLst/>
            <a:cxnLst/>
            <a:rect l="l" t="t" r="r" b="b"/>
            <a:pathLst>
              <a:path w="4272915" h="6856730">
                <a:moveTo>
                  <a:pt x="4272915" y="6856730"/>
                </a:moveTo>
                <a:lnTo>
                  <a:pt x="0" y="6856730"/>
                </a:lnTo>
                <a:lnTo>
                  <a:pt x="0" y="0"/>
                </a:lnTo>
                <a:lnTo>
                  <a:pt x="4272915" y="0"/>
                </a:lnTo>
                <a:lnTo>
                  <a:pt x="4272915" y="685673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507" y="658698"/>
            <a:ext cx="1022350" cy="4875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ts val="9590"/>
              </a:lnSpc>
              <a:spcBef>
                <a:spcPts val="75"/>
              </a:spcBef>
            </a:pP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技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7850" b="1" spc="-8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endParaRPr sz="78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6851" y="1214805"/>
            <a:ext cx="1645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32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0686" y="1124813"/>
            <a:ext cx="536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01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07302" y="1066800"/>
            <a:ext cx="29209" cy="755015"/>
          </a:xfrm>
          <a:custGeom>
            <a:avLst/>
            <a:gdLst/>
            <a:ahLst/>
            <a:cxnLst/>
            <a:rect l="l" t="t" r="r" b="b"/>
            <a:pathLst>
              <a:path w="29210" h="755014">
                <a:moveTo>
                  <a:pt x="28676" y="754672"/>
                </a:moveTo>
                <a:lnTo>
                  <a:pt x="0" y="754672"/>
                </a:lnTo>
                <a:lnTo>
                  <a:pt x="0" y="0"/>
                </a:lnTo>
                <a:lnTo>
                  <a:pt x="28676" y="0"/>
                </a:lnTo>
                <a:lnTo>
                  <a:pt x="28676" y="7546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86310" y="2813710"/>
            <a:ext cx="250952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5665" algn="l"/>
              </a:tabLst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02</a:t>
            </a:r>
            <a:r>
              <a:rPr sz="4000" b="1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度量模型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7681" y="2849003"/>
            <a:ext cx="29209" cy="755015"/>
          </a:xfrm>
          <a:custGeom>
            <a:avLst/>
            <a:gdLst/>
            <a:ahLst/>
            <a:cxnLst/>
            <a:rect l="l" t="t" r="r" b="b"/>
            <a:pathLst>
              <a:path w="29210" h="755014">
                <a:moveTo>
                  <a:pt x="28676" y="754672"/>
                </a:moveTo>
                <a:lnTo>
                  <a:pt x="0" y="754672"/>
                </a:lnTo>
                <a:lnTo>
                  <a:pt x="0" y="0"/>
                </a:lnTo>
                <a:lnTo>
                  <a:pt x="28676" y="0"/>
                </a:lnTo>
                <a:lnTo>
                  <a:pt x="28676" y="7546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66851" y="4646396"/>
            <a:ext cx="1645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sz="3200" b="1" spc="-6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算</a:t>
            </a:r>
            <a:r>
              <a:rPr sz="32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5789" y="4602644"/>
            <a:ext cx="5365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4285F4"/>
                </a:solidFill>
                <a:latin typeface="Calibri" panose="020F0502020204030204"/>
                <a:cs typeface="Calibri" panose="020F0502020204030204"/>
              </a:rPr>
              <a:t>03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44871" y="4669891"/>
            <a:ext cx="6007100" cy="758825"/>
            <a:chOff x="5044871" y="4669891"/>
            <a:chExt cx="6007100" cy="758825"/>
          </a:xfrm>
        </p:grpSpPr>
        <p:sp>
          <p:nvSpPr>
            <p:cNvPr id="12" name="object 12"/>
            <p:cNvSpPr/>
            <p:nvPr/>
          </p:nvSpPr>
          <p:spPr>
            <a:xfrm>
              <a:off x="6429590" y="4669891"/>
              <a:ext cx="29209" cy="755015"/>
            </a:xfrm>
            <a:custGeom>
              <a:avLst/>
              <a:gdLst/>
              <a:ahLst/>
              <a:cxnLst/>
              <a:rect l="l" t="t" r="r" b="b"/>
              <a:pathLst>
                <a:path w="29210" h="755014">
                  <a:moveTo>
                    <a:pt x="28676" y="754672"/>
                  </a:moveTo>
                  <a:lnTo>
                    <a:pt x="0" y="754672"/>
                  </a:lnTo>
                  <a:lnTo>
                    <a:pt x="0" y="0"/>
                  </a:lnTo>
                  <a:lnTo>
                    <a:pt x="28676" y="0"/>
                  </a:lnTo>
                  <a:lnTo>
                    <a:pt x="28676" y="75467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044871" y="5420995"/>
              <a:ext cx="6007100" cy="7620"/>
            </a:xfrm>
            <a:custGeom>
              <a:avLst/>
              <a:gdLst/>
              <a:ahLst/>
              <a:cxnLst/>
              <a:rect l="l" t="t" r="r" b="b"/>
              <a:pathLst>
                <a:path w="6007100" h="7620">
                  <a:moveTo>
                    <a:pt x="6006553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6006553" y="0"/>
                  </a:lnTo>
                  <a:lnTo>
                    <a:pt x="6006553" y="76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5044871" y="1933917"/>
            <a:ext cx="6007100" cy="7620"/>
          </a:xfrm>
          <a:custGeom>
            <a:avLst/>
            <a:gdLst/>
            <a:ahLst/>
            <a:cxnLst/>
            <a:rect l="l" t="t" r="r" b="b"/>
            <a:pathLst>
              <a:path w="6007100" h="7619">
                <a:moveTo>
                  <a:pt x="6006553" y="7619"/>
                </a:moveTo>
                <a:lnTo>
                  <a:pt x="0" y="7619"/>
                </a:lnTo>
                <a:lnTo>
                  <a:pt x="0" y="0"/>
                </a:lnTo>
                <a:lnTo>
                  <a:pt x="6006553" y="0"/>
                </a:lnTo>
                <a:lnTo>
                  <a:pt x="6006553" y="76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7929" y="3619449"/>
            <a:ext cx="6007100" cy="7620"/>
          </a:xfrm>
          <a:custGeom>
            <a:avLst/>
            <a:gdLst/>
            <a:ahLst/>
            <a:cxnLst/>
            <a:rect l="l" t="t" r="r" b="b"/>
            <a:pathLst>
              <a:path w="6007100" h="7620">
                <a:moveTo>
                  <a:pt x="6006553" y="7620"/>
                </a:moveTo>
                <a:lnTo>
                  <a:pt x="0" y="7620"/>
                </a:lnTo>
                <a:lnTo>
                  <a:pt x="0" y="0"/>
                </a:lnTo>
                <a:lnTo>
                  <a:pt x="6006553" y="0"/>
                </a:lnTo>
                <a:lnTo>
                  <a:pt x="6006553" y="76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1828800" y="3004185"/>
            <a:ext cx="2649220" cy="1208405"/>
          </a:xfrm>
        </p:spPr>
        <p:txBody>
          <a:bodyPr/>
          <a:lstStyle/>
          <a:p>
            <a:r>
              <a:rPr lang="zh-CN" altLang="en-US" dirty="0"/>
              <a:t>01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005070" cy="1684020"/>
          </a:xfrm>
        </p:spPr>
        <p:txBody>
          <a:bodyPr/>
          <a:lstStyle/>
          <a:p>
            <a:r>
              <a:rPr lang="zh-CN" altLang="en-US" dirty="0"/>
              <a:t>度量指标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069" y="918819"/>
            <a:ext cx="11109325" cy="13335"/>
          </a:xfrm>
          <a:custGeom>
            <a:avLst/>
            <a:gdLst/>
            <a:ahLst/>
            <a:cxnLst/>
            <a:rect l="l" t="t" r="r" b="b"/>
            <a:pathLst>
              <a:path w="11109325" h="13334">
                <a:moveTo>
                  <a:pt x="11109034" y="12750"/>
                </a:moveTo>
                <a:lnTo>
                  <a:pt x="0" y="12750"/>
                </a:lnTo>
                <a:lnTo>
                  <a:pt x="0" y="0"/>
                </a:lnTo>
                <a:lnTo>
                  <a:pt x="11109034" y="0"/>
                </a:lnTo>
                <a:lnTo>
                  <a:pt x="11109034" y="1275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grpSp>
        <p:nvGrpSpPr>
          <p:cNvPr id="4" name="object 4"/>
          <p:cNvGrpSpPr/>
          <p:nvPr/>
        </p:nvGrpSpPr>
        <p:grpSpPr>
          <a:xfrm>
            <a:off x="938783" y="5451347"/>
            <a:ext cx="10713085" cy="212090"/>
            <a:chOff x="938783" y="5451347"/>
            <a:chExt cx="10713085" cy="2120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75415" y="5552440"/>
              <a:ext cx="76200" cy="76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9820" y="5587365"/>
              <a:ext cx="10475595" cy="6350"/>
            </a:xfrm>
            <a:custGeom>
              <a:avLst/>
              <a:gdLst/>
              <a:ahLst/>
              <a:cxnLst/>
              <a:rect l="l" t="t" r="r" b="b"/>
              <a:pathLst>
                <a:path w="10475595" h="6350">
                  <a:moveTo>
                    <a:pt x="10475595" y="6350"/>
                  </a:moveTo>
                  <a:lnTo>
                    <a:pt x="0" y="6350"/>
                  </a:lnTo>
                  <a:lnTo>
                    <a:pt x="0" y="0"/>
                  </a:lnTo>
                  <a:lnTo>
                    <a:pt x="10475595" y="0"/>
                  </a:lnTo>
                  <a:lnTo>
                    <a:pt x="10475595" y="6350"/>
                  </a:lnTo>
                  <a:close/>
                </a:path>
              </a:pathLst>
            </a:custGeom>
            <a:solidFill>
              <a:srgbClr val="5085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783" y="5451347"/>
              <a:ext cx="211835" cy="2118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22862" y="1163294"/>
            <a:ext cx="141160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活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跃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615" y="2150110"/>
            <a:ext cx="11347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0340" y="2137410"/>
            <a:ext cx="16884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参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7380" y="2137410"/>
            <a:ext cx="113474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项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7975" y="2150110"/>
            <a:ext cx="16884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题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2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指</a:t>
            </a:r>
            <a:r>
              <a:rPr sz="22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90709" y="2966720"/>
            <a:ext cx="1160780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1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issu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数量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800" b="1" spc="-3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速</a:t>
            </a:r>
            <a:r>
              <a:rPr sz="1800" b="1" spc="-2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74175" y="4051300"/>
            <a:ext cx="1610995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pull</a:t>
            </a:r>
            <a:r>
              <a:rPr sz="1800" b="1" spc="-229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z="1800" b="1" spc="-1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request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情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况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4200" y="304101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版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发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布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57040" y="2834005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贡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献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2740" y="349186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社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区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互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0340" y="4264025"/>
            <a:ext cx="1840864" cy="5308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4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星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b="1" spc="-3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star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800" b="1" spc="-45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和叉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sz="1800" b="1" spc="-3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800" b="1" spc="-30" dirty="0">
                <a:solidFill>
                  <a:srgbClr val="242424"/>
                </a:solidFill>
                <a:latin typeface="黑体" panose="02010609060101010101" charset="-122"/>
                <a:cs typeface="黑体" panose="02010609060101010101" charset="-122"/>
              </a:rPr>
              <a:t>fork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4930" y="279654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7635" y="3558540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2400" y="4415154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800" b="1" spc="-4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1800" b="1" spc="-50" dirty="0">
                <a:solidFill>
                  <a:srgbClr val="242424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3400" y="2492375"/>
            <a:ext cx="12700" cy="389255"/>
          </a:xfrm>
          <a:custGeom>
            <a:avLst/>
            <a:gdLst/>
            <a:ahLst/>
            <a:cxnLst/>
            <a:rect l="l" t="t" r="r" b="b"/>
            <a:pathLst>
              <a:path w="12700" h="389255">
                <a:moveTo>
                  <a:pt x="12700" y="388937"/>
                </a:moveTo>
                <a:lnTo>
                  <a:pt x="0" y="388937"/>
                </a:lnTo>
                <a:lnTo>
                  <a:pt x="0" y="0"/>
                </a:lnTo>
                <a:lnTo>
                  <a:pt x="12700" y="0"/>
                </a:lnTo>
                <a:lnTo>
                  <a:pt x="12700" y="3889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95145" y="3134867"/>
            <a:ext cx="20955" cy="397510"/>
          </a:xfrm>
          <a:custGeom>
            <a:avLst/>
            <a:gdLst/>
            <a:ahLst/>
            <a:cxnLst/>
            <a:rect l="l" t="t" r="r" b="b"/>
            <a:pathLst>
              <a:path w="20955" h="397510">
                <a:moveTo>
                  <a:pt x="7937" y="397128"/>
                </a:moveTo>
                <a:lnTo>
                  <a:pt x="0" y="253"/>
                </a:lnTo>
                <a:lnTo>
                  <a:pt x="12700" y="0"/>
                </a:lnTo>
                <a:lnTo>
                  <a:pt x="20637" y="396874"/>
                </a:lnTo>
                <a:lnTo>
                  <a:pt x="7937" y="397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35150" y="3873500"/>
            <a:ext cx="12700" cy="508000"/>
          </a:xfrm>
          <a:custGeom>
            <a:avLst/>
            <a:gdLst/>
            <a:ahLst/>
            <a:cxnLst/>
            <a:rect l="l" t="t" r="r" b="b"/>
            <a:pathLst>
              <a:path w="12700" h="508000">
                <a:moveTo>
                  <a:pt x="12700" y="508000"/>
                </a:moveTo>
                <a:lnTo>
                  <a:pt x="0" y="5080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06645" y="2547620"/>
            <a:ext cx="12700" cy="365125"/>
          </a:xfrm>
          <a:custGeom>
            <a:avLst/>
            <a:gdLst/>
            <a:ahLst/>
            <a:cxnLst/>
            <a:rect l="l" t="t" r="r" b="b"/>
            <a:pathLst>
              <a:path w="12700" h="365125">
                <a:moveTo>
                  <a:pt x="12700" y="365124"/>
                </a:moveTo>
                <a:lnTo>
                  <a:pt x="0" y="365124"/>
                </a:lnTo>
                <a:lnTo>
                  <a:pt x="0" y="0"/>
                </a:lnTo>
                <a:lnTo>
                  <a:pt x="12700" y="0"/>
                </a:lnTo>
                <a:lnTo>
                  <a:pt x="12700" y="3651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06645" y="3166745"/>
            <a:ext cx="12700" cy="357505"/>
          </a:xfrm>
          <a:custGeom>
            <a:avLst/>
            <a:gdLst/>
            <a:ahLst/>
            <a:cxnLst/>
            <a:rect l="l" t="t" r="r" b="b"/>
            <a:pathLst>
              <a:path w="12700" h="357504">
                <a:moveTo>
                  <a:pt x="12700" y="357187"/>
                </a:moveTo>
                <a:lnTo>
                  <a:pt x="0" y="357187"/>
                </a:lnTo>
                <a:lnTo>
                  <a:pt x="0" y="0"/>
                </a:lnTo>
                <a:lnTo>
                  <a:pt x="12700" y="0"/>
                </a:lnTo>
                <a:lnTo>
                  <a:pt x="12700" y="357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74895" y="3865245"/>
            <a:ext cx="12700" cy="373380"/>
          </a:xfrm>
          <a:custGeom>
            <a:avLst/>
            <a:gdLst/>
            <a:ahLst/>
            <a:cxnLst/>
            <a:rect l="l" t="t" r="r" b="b"/>
            <a:pathLst>
              <a:path w="12700" h="373379">
                <a:moveTo>
                  <a:pt x="12700" y="373062"/>
                </a:moveTo>
                <a:lnTo>
                  <a:pt x="0" y="373062"/>
                </a:lnTo>
                <a:lnTo>
                  <a:pt x="0" y="0"/>
                </a:lnTo>
                <a:lnTo>
                  <a:pt x="12700" y="0"/>
                </a:lnTo>
                <a:lnTo>
                  <a:pt x="12700" y="3730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40712" y="1565325"/>
            <a:ext cx="3879215" cy="638175"/>
          </a:xfrm>
          <a:custGeom>
            <a:avLst/>
            <a:gdLst/>
            <a:ahLst/>
            <a:cxnLst/>
            <a:rect l="l" t="t" r="r" b="b"/>
            <a:pathLst>
              <a:path w="3879215" h="638175">
                <a:moveTo>
                  <a:pt x="3470262" y="12598"/>
                </a:moveTo>
                <a:lnTo>
                  <a:pt x="3468674" y="0"/>
                </a:lnTo>
                <a:lnTo>
                  <a:pt x="0" y="436562"/>
                </a:lnTo>
                <a:lnTo>
                  <a:pt x="1574" y="449160"/>
                </a:lnTo>
                <a:lnTo>
                  <a:pt x="3470262" y="12598"/>
                </a:lnTo>
                <a:close/>
              </a:path>
              <a:path w="3879215" h="638175">
                <a:moveTo>
                  <a:pt x="3878745" y="58445"/>
                </a:moveTo>
                <a:lnTo>
                  <a:pt x="3869829" y="49403"/>
                </a:lnTo>
                <a:lnTo>
                  <a:pt x="3282454" y="628840"/>
                </a:lnTo>
                <a:lnTo>
                  <a:pt x="3291370" y="637882"/>
                </a:lnTo>
                <a:lnTo>
                  <a:pt x="3878745" y="584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73076" y="1422514"/>
            <a:ext cx="3734435" cy="663575"/>
          </a:xfrm>
          <a:custGeom>
            <a:avLst/>
            <a:gdLst/>
            <a:ahLst/>
            <a:cxnLst/>
            <a:rect l="l" t="t" r="r" b="b"/>
            <a:pathLst>
              <a:path w="3734434" h="663575">
                <a:moveTo>
                  <a:pt x="1147597" y="651192"/>
                </a:moveTo>
                <a:lnTo>
                  <a:pt x="4597" y="206692"/>
                </a:lnTo>
                <a:lnTo>
                  <a:pt x="0" y="218528"/>
                </a:lnTo>
                <a:lnTo>
                  <a:pt x="1143000" y="663028"/>
                </a:lnTo>
                <a:lnTo>
                  <a:pt x="1147597" y="651192"/>
                </a:lnTo>
                <a:close/>
              </a:path>
              <a:path w="3734434" h="663575">
                <a:moveTo>
                  <a:pt x="3734130" y="635000"/>
                </a:moveTo>
                <a:lnTo>
                  <a:pt x="455942" y="0"/>
                </a:lnTo>
                <a:lnTo>
                  <a:pt x="453529" y="12471"/>
                </a:lnTo>
                <a:lnTo>
                  <a:pt x="3731717" y="647471"/>
                </a:lnTo>
                <a:lnTo>
                  <a:pt x="3734130" y="635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26019" y="2499893"/>
            <a:ext cx="20955" cy="468630"/>
          </a:xfrm>
          <a:custGeom>
            <a:avLst/>
            <a:gdLst/>
            <a:ahLst/>
            <a:cxnLst/>
            <a:rect l="l" t="t" r="r" b="b"/>
            <a:pathLst>
              <a:path w="20954" h="468630">
                <a:moveTo>
                  <a:pt x="12700" y="468515"/>
                </a:moveTo>
                <a:lnTo>
                  <a:pt x="0" y="468299"/>
                </a:lnTo>
                <a:lnTo>
                  <a:pt x="7937" y="0"/>
                </a:lnTo>
                <a:lnTo>
                  <a:pt x="20637" y="203"/>
                </a:lnTo>
                <a:lnTo>
                  <a:pt x="12700" y="4685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26650" y="2540000"/>
            <a:ext cx="12700" cy="365125"/>
          </a:xfrm>
          <a:custGeom>
            <a:avLst/>
            <a:gdLst/>
            <a:ahLst/>
            <a:cxnLst/>
            <a:rect l="l" t="t" r="r" b="b"/>
            <a:pathLst>
              <a:path w="12700" h="365125">
                <a:moveTo>
                  <a:pt x="12700" y="365125"/>
                </a:moveTo>
                <a:lnTo>
                  <a:pt x="0" y="365125"/>
                </a:lnTo>
                <a:lnTo>
                  <a:pt x="0" y="0"/>
                </a:lnTo>
                <a:lnTo>
                  <a:pt x="12700" y="0"/>
                </a:lnTo>
                <a:lnTo>
                  <a:pt x="12700" y="3651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129519" y="3603625"/>
            <a:ext cx="12700" cy="428625"/>
          </a:xfrm>
          <a:custGeom>
            <a:avLst/>
            <a:gdLst/>
            <a:ahLst/>
            <a:cxnLst/>
            <a:rect l="l" t="t" r="r" b="b"/>
            <a:pathLst>
              <a:path w="12700" h="428625">
                <a:moveTo>
                  <a:pt x="12700" y="428625"/>
                </a:moveTo>
                <a:lnTo>
                  <a:pt x="0" y="428625"/>
                </a:lnTo>
                <a:lnTo>
                  <a:pt x="0" y="0"/>
                </a:lnTo>
                <a:lnTo>
                  <a:pt x="12700" y="0"/>
                </a:lnTo>
                <a:lnTo>
                  <a:pt x="12700" y="4286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95" y="980440"/>
            <a:ext cx="12181205" cy="5121910"/>
            <a:chOff x="0" y="908367"/>
            <a:chExt cx="12105005" cy="5182870"/>
          </a:xfrm>
        </p:grpSpPr>
        <p:sp>
          <p:nvSpPr>
            <p:cNvPr id="3" name="object 3"/>
            <p:cNvSpPr/>
            <p:nvPr/>
          </p:nvSpPr>
          <p:spPr>
            <a:xfrm>
              <a:off x="560069" y="918819"/>
              <a:ext cx="11109325" cy="13335"/>
            </a:xfrm>
            <a:custGeom>
              <a:avLst/>
              <a:gdLst/>
              <a:ahLst/>
              <a:cxnLst/>
              <a:rect l="l" t="t" r="r" b="b"/>
              <a:pathLst>
                <a:path w="11109325" h="13334">
                  <a:moveTo>
                    <a:pt x="11109034" y="12750"/>
                  </a:moveTo>
                  <a:lnTo>
                    <a:pt x="0" y="12750"/>
                  </a:lnTo>
                  <a:lnTo>
                    <a:pt x="0" y="0"/>
                  </a:lnTo>
                  <a:lnTo>
                    <a:pt x="11109034" y="0"/>
                  </a:lnTo>
                  <a:lnTo>
                    <a:pt x="11109034" y="12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908367"/>
              <a:ext cx="12105005" cy="5182870"/>
            </a:xfrm>
            <a:custGeom>
              <a:avLst/>
              <a:gdLst/>
              <a:ahLst/>
              <a:cxnLst/>
              <a:rect l="l" t="t" r="r" b="b"/>
              <a:pathLst>
                <a:path w="12105005" h="5182870">
                  <a:moveTo>
                    <a:pt x="12104687" y="5182552"/>
                  </a:moveTo>
                  <a:lnTo>
                    <a:pt x="0" y="5182552"/>
                  </a:lnTo>
                  <a:lnTo>
                    <a:pt x="0" y="0"/>
                  </a:lnTo>
                  <a:lnTo>
                    <a:pt x="12104687" y="0"/>
                  </a:lnTo>
                  <a:lnTo>
                    <a:pt x="12104687" y="5182552"/>
                  </a:lnTo>
                  <a:close/>
                </a:path>
              </a:pathLst>
            </a:custGeom>
            <a:solidFill>
              <a:srgbClr val="5085EB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开</a:t>
            </a:r>
            <a:r>
              <a:rPr spc="-30" dirty="0"/>
              <a:t>源</a:t>
            </a:r>
            <a:r>
              <a:rPr spc="-30" dirty="0"/>
              <a:t>项</a:t>
            </a:r>
            <a:r>
              <a:rPr spc="-30" dirty="0"/>
              <a:t>目</a:t>
            </a:r>
            <a:r>
              <a:rPr spc="-30" dirty="0"/>
              <a:t>活</a:t>
            </a:r>
            <a:r>
              <a:rPr spc="-30" dirty="0"/>
              <a:t>跃</a:t>
            </a:r>
            <a:r>
              <a:rPr spc="-30" dirty="0"/>
              <a:t>度</a:t>
            </a:r>
            <a:r>
              <a:rPr spc="-30" dirty="0"/>
              <a:t>与</a:t>
            </a:r>
            <a:r>
              <a:rPr spc="-30" dirty="0"/>
              <a:t>趋</a:t>
            </a:r>
            <a:r>
              <a:rPr spc="-30" dirty="0"/>
              <a:t>势</a:t>
            </a:r>
            <a:r>
              <a:rPr spc="-30" dirty="0"/>
              <a:t>预</a:t>
            </a:r>
            <a:r>
              <a:rPr spc="-30" dirty="0"/>
              <a:t>测</a:t>
            </a:r>
            <a:r>
              <a:rPr b="1" spc="-30" dirty="0">
                <a:latin typeface="Arial" panose="020B0604020202020204"/>
                <a:cs typeface="Arial" panose="020B0604020202020204"/>
              </a:rPr>
              <a:t>——</a:t>
            </a:r>
            <a:r>
              <a:rPr spc="-45" dirty="0"/>
              <a:t>技</a:t>
            </a:r>
            <a:r>
              <a:rPr spc="-45" dirty="0"/>
              <a:t>术</a:t>
            </a:r>
            <a:r>
              <a:rPr spc="-45" dirty="0"/>
              <a:t>实</a:t>
            </a:r>
            <a:r>
              <a:rPr spc="-50" dirty="0"/>
              <a:t>现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1219200" y="1663700"/>
            <a:ext cx="1816735" cy="401320"/>
          </a:xfrm>
          <a:prstGeom prst="rect">
            <a:avLst/>
          </a:prstGeom>
        </p:spPr>
        <p:txBody>
          <a:bodyPr vert="horz" wrap="square" lIns="0" tIns="132715" rIns="0" bIns="0" rtlCol="0">
            <a:noAutofit/>
          </a:bodyPr>
          <a:lstStyle/>
          <a:p>
            <a:pPr marL="12319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600" b="1" spc="-3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</a:t>
            </a:r>
            <a:r>
              <a:rPr sz="1600" b="1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854" y="1981149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4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01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195" y="3054286"/>
            <a:ext cx="12344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提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交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频</a:t>
            </a:r>
            <a:r>
              <a:rPr sz="16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率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705" y="3374961"/>
            <a:ext cx="450151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反映</a:t>
            </a:r>
            <a:r>
              <a:rPr sz="1400" b="0" spc="-3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开发者对项目的投入程度和项目更新的更新速度</a:t>
            </a:r>
            <a:r>
              <a:rPr sz="1400" b="0" spc="-5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b="0" spc="-1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一个项目短时间内有大量的代码提交，说明团队积极在</a:t>
            </a:r>
            <a:r>
              <a:rPr sz="1400" b="0" spc="-5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改</a:t>
            </a:r>
            <a:r>
              <a:rPr sz="1400" b="0" spc="-35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进和扩展项目，项目处于活跃状</a:t>
            </a:r>
            <a:r>
              <a:rPr sz="1400" b="0" spc="-5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态</a:t>
            </a:r>
            <a:endParaRPr sz="1400" b="0" spc="-5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246" y="3276549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02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195" y="4383722"/>
            <a:ext cx="8318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6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16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010" y="4724400"/>
            <a:ext cx="4500880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b="0" spc="-1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高质量的</a:t>
            </a:r>
            <a:r>
              <a:rPr sz="1400" b="0" spc="-1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代码提交</a:t>
            </a:r>
            <a:r>
              <a:rPr sz="1400" b="0" spc="-1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有助于项</a:t>
            </a:r>
            <a:r>
              <a:rPr sz="1400" b="0" spc="-1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目的长期</a:t>
            </a:r>
            <a:r>
              <a:rPr sz="1400" b="0" spc="-1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发展和维</a:t>
            </a:r>
            <a:r>
              <a:rPr sz="1400" b="0" spc="-60" dirty="0">
                <a:solidFill>
                  <a:srgbClr val="404040"/>
                </a:solidFill>
                <a:latin typeface="+mn-ea"/>
                <a:ea typeface="+mn-ea"/>
                <a:cs typeface="+mn-ea"/>
              </a:rPr>
              <a:t>护。</a:t>
            </a:r>
            <a:r>
              <a:rPr sz="1400" spc="-15" dirty="0">
                <a:latin typeface="+mn-ea"/>
                <a:ea typeface="+mn-ea"/>
                <a:cs typeface="+mn-ea"/>
              </a:rPr>
              <a:t>文档中未明确提及直接衡量代码质量的字段，但</a:t>
            </a:r>
            <a:r>
              <a:rPr sz="1400" spc="-50" dirty="0">
                <a:latin typeface="+mn-ea"/>
                <a:ea typeface="+mn-ea"/>
                <a:cs typeface="+mn-ea"/>
              </a:rPr>
              <a:t> </a:t>
            </a:r>
            <a:r>
              <a:rPr sz="1400" spc="-15" dirty="0">
                <a:latin typeface="+mn-ea"/>
                <a:ea typeface="+mn-ea"/>
                <a:cs typeface="+mn-ea"/>
              </a:rPr>
              <a:t>可以通过一些间接方式推断，例如”拉取请求评</a:t>
            </a:r>
            <a:r>
              <a:rPr sz="1400" spc="-50" dirty="0">
                <a:latin typeface="+mn-ea"/>
                <a:ea typeface="+mn-ea"/>
                <a:cs typeface="+mn-ea"/>
              </a:rPr>
              <a:t> </a:t>
            </a:r>
            <a:r>
              <a:rPr sz="1400" spc="-15" dirty="0">
                <a:latin typeface="+mn-ea"/>
                <a:ea typeface="+mn-ea"/>
                <a:cs typeface="+mn-ea"/>
              </a:rPr>
              <a:t>审评论数量”，较多的评审评论可能意味着对代</a:t>
            </a:r>
            <a:r>
              <a:rPr sz="1400" spc="-50" dirty="0">
                <a:latin typeface="+mn-ea"/>
                <a:ea typeface="+mn-ea"/>
                <a:cs typeface="+mn-ea"/>
              </a:rPr>
              <a:t> </a:t>
            </a:r>
            <a:r>
              <a:rPr sz="1400" spc="-15" dirty="0">
                <a:latin typeface="+mn-ea"/>
                <a:ea typeface="+mn-ea"/>
                <a:cs typeface="+mn-ea"/>
              </a:rPr>
              <a:t>码质量的关注和讨论较多</a:t>
            </a:r>
            <a:endParaRPr sz="1400">
              <a:latin typeface="+mn-ea"/>
              <a:ea typeface="+mn-ea"/>
              <a:cs typeface="+mn-e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246" y="4597654"/>
            <a:ext cx="5067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5085EB"/>
                </a:solidFill>
                <a:latin typeface="Microsoft JhengHei UI" panose="020B0604030504040204" charset="-120"/>
                <a:cs typeface="Microsoft JhengHei UI" panose="020B0604030504040204" charset="-120"/>
              </a:rPr>
              <a:t>03</a:t>
            </a:r>
            <a:endParaRPr sz="32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1219200"/>
            <a:ext cx="214249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代码相关指</a:t>
            </a:r>
            <a:r>
              <a:rPr sz="2400" b="1" spc="-5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标</a:t>
            </a:r>
            <a:endParaRPr sz="2400" b="1" spc="-50" dirty="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39967" y="1616963"/>
            <a:ext cx="5770245" cy="2832100"/>
            <a:chOff x="5839967" y="1616963"/>
            <a:chExt cx="5770245" cy="2832100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39967" y="1616963"/>
              <a:ext cx="2587751" cy="14173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94476" y="1779968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63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42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42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63" y="0"/>
                  </a:lnTo>
                  <a:lnTo>
                    <a:pt x="2051786" y="3492"/>
                  </a:lnTo>
                  <a:lnTo>
                    <a:pt x="2065947" y="13042"/>
                  </a:lnTo>
                  <a:lnTo>
                    <a:pt x="2075484" y="27190"/>
                  </a:lnTo>
                  <a:lnTo>
                    <a:pt x="2078990" y="44526"/>
                  </a:lnTo>
                  <a:lnTo>
                    <a:pt x="2078990" y="860348"/>
                  </a:lnTo>
                  <a:lnTo>
                    <a:pt x="2075484" y="877671"/>
                  </a:lnTo>
                  <a:lnTo>
                    <a:pt x="2065947" y="891832"/>
                  </a:lnTo>
                  <a:lnTo>
                    <a:pt x="2051786" y="901369"/>
                  </a:lnTo>
                  <a:lnTo>
                    <a:pt x="2034463" y="904875"/>
                  </a:lnTo>
                  <a:close/>
                </a:path>
              </a:pathLst>
            </a:custGeom>
            <a:solidFill>
              <a:srgbClr val="316D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52337" y="1645119"/>
              <a:ext cx="5358130" cy="1155065"/>
            </a:xfrm>
            <a:custGeom>
              <a:avLst/>
              <a:gdLst/>
              <a:ahLst/>
              <a:cxnLst/>
              <a:rect l="l" t="t" r="r" b="b"/>
              <a:pathLst>
                <a:path w="5358130" h="1155064">
                  <a:moveTo>
                    <a:pt x="5243944" y="1155064"/>
                  </a:moveTo>
                  <a:lnTo>
                    <a:pt x="113868" y="1155064"/>
                  </a:lnTo>
                  <a:lnTo>
                    <a:pt x="69545" y="1148689"/>
                  </a:lnTo>
                  <a:lnTo>
                    <a:pt x="33350" y="1131303"/>
                  </a:lnTo>
                  <a:lnTo>
                    <a:pt x="8940" y="1105522"/>
                  </a:lnTo>
                  <a:lnTo>
                    <a:pt x="0" y="1073950"/>
                  </a:lnTo>
                  <a:lnTo>
                    <a:pt x="0" y="81102"/>
                  </a:lnTo>
                  <a:lnTo>
                    <a:pt x="8940" y="49529"/>
                  </a:lnTo>
                  <a:lnTo>
                    <a:pt x="33350" y="23748"/>
                  </a:lnTo>
                  <a:lnTo>
                    <a:pt x="69545" y="6375"/>
                  </a:lnTo>
                  <a:lnTo>
                    <a:pt x="113868" y="0"/>
                  </a:lnTo>
                  <a:lnTo>
                    <a:pt x="5243944" y="0"/>
                  </a:lnTo>
                  <a:lnTo>
                    <a:pt x="5288267" y="6375"/>
                  </a:lnTo>
                  <a:lnTo>
                    <a:pt x="5324462" y="23748"/>
                  </a:lnTo>
                  <a:lnTo>
                    <a:pt x="5348859" y="49529"/>
                  </a:lnTo>
                  <a:lnTo>
                    <a:pt x="5357812" y="81102"/>
                  </a:lnTo>
                  <a:lnTo>
                    <a:pt x="5357812" y="1073950"/>
                  </a:lnTo>
                  <a:lnTo>
                    <a:pt x="5348859" y="1105522"/>
                  </a:lnTo>
                  <a:lnTo>
                    <a:pt x="5324462" y="1131303"/>
                  </a:lnTo>
                  <a:lnTo>
                    <a:pt x="5288267" y="1148689"/>
                  </a:lnTo>
                  <a:lnTo>
                    <a:pt x="5243944" y="1155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94476" y="1851405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77" y="68262"/>
                  </a:lnTo>
                  <a:lnTo>
                    <a:pt x="253034" y="96151"/>
                  </a:lnTo>
                  <a:lnTo>
                    <a:pt x="284848" y="127965"/>
                  </a:lnTo>
                  <a:lnTo>
                    <a:pt x="312737" y="163322"/>
                  </a:lnTo>
                  <a:lnTo>
                    <a:pt x="336359" y="201891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66" y="474814"/>
                  </a:lnTo>
                  <a:lnTo>
                    <a:pt x="355358" y="518706"/>
                  </a:lnTo>
                  <a:lnTo>
                    <a:pt x="336359" y="560108"/>
                  </a:lnTo>
                  <a:lnTo>
                    <a:pt x="312737" y="598678"/>
                  </a:lnTo>
                  <a:lnTo>
                    <a:pt x="284848" y="634034"/>
                  </a:lnTo>
                  <a:lnTo>
                    <a:pt x="253034" y="665848"/>
                  </a:lnTo>
                  <a:lnTo>
                    <a:pt x="217677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5085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4100" y="3034283"/>
              <a:ext cx="2587751" cy="14142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134544" y="3258870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30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30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492"/>
                  </a:lnTo>
                  <a:lnTo>
                    <a:pt x="2065934" y="13042"/>
                  </a:lnTo>
                  <a:lnTo>
                    <a:pt x="2075484" y="27190"/>
                  </a:lnTo>
                  <a:lnTo>
                    <a:pt x="2078978" y="44526"/>
                  </a:lnTo>
                  <a:lnTo>
                    <a:pt x="2078978" y="860348"/>
                  </a:lnTo>
                  <a:lnTo>
                    <a:pt x="2075484" y="877671"/>
                  </a:lnTo>
                  <a:lnTo>
                    <a:pt x="2065934" y="891832"/>
                  </a:lnTo>
                  <a:lnTo>
                    <a:pt x="2051786" y="901369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539E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4976" y="3149650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17"/>
                  </a:lnTo>
                  <a:lnTo>
                    <a:pt x="32956" y="1092441"/>
                  </a:lnTo>
                  <a:lnTo>
                    <a:pt x="8839" y="1067536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28"/>
                  </a:lnTo>
                  <a:lnTo>
                    <a:pt x="32956" y="22936"/>
                  </a:lnTo>
                  <a:lnTo>
                    <a:pt x="68719" y="6159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80" y="6159"/>
                  </a:lnTo>
                  <a:lnTo>
                    <a:pt x="5261342" y="22936"/>
                  </a:lnTo>
                  <a:lnTo>
                    <a:pt x="5285460" y="47828"/>
                  </a:lnTo>
                  <a:lnTo>
                    <a:pt x="5294299" y="78320"/>
                  </a:lnTo>
                  <a:lnTo>
                    <a:pt x="5294299" y="1037056"/>
                  </a:lnTo>
                  <a:lnTo>
                    <a:pt x="5285460" y="1067536"/>
                  </a:lnTo>
                  <a:lnTo>
                    <a:pt x="5261342" y="1092441"/>
                  </a:lnTo>
                  <a:lnTo>
                    <a:pt x="5225580" y="1109217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94476" y="3319906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77" y="68262"/>
                  </a:lnTo>
                  <a:lnTo>
                    <a:pt x="253034" y="96151"/>
                  </a:lnTo>
                  <a:lnTo>
                    <a:pt x="284848" y="127965"/>
                  </a:lnTo>
                  <a:lnTo>
                    <a:pt x="312737" y="163321"/>
                  </a:lnTo>
                  <a:lnTo>
                    <a:pt x="336359" y="201891"/>
                  </a:lnTo>
                  <a:lnTo>
                    <a:pt x="355358" y="243293"/>
                  </a:lnTo>
                  <a:lnTo>
                    <a:pt x="369366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66" y="474814"/>
                  </a:lnTo>
                  <a:lnTo>
                    <a:pt x="355358" y="518706"/>
                  </a:lnTo>
                  <a:lnTo>
                    <a:pt x="336359" y="560108"/>
                  </a:lnTo>
                  <a:lnTo>
                    <a:pt x="312737" y="598677"/>
                  </a:lnTo>
                  <a:lnTo>
                    <a:pt x="284848" y="634034"/>
                  </a:lnTo>
                  <a:lnTo>
                    <a:pt x="253034" y="665848"/>
                  </a:lnTo>
                  <a:lnTo>
                    <a:pt x="217677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63B8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28130" y="1752600"/>
            <a:ext cx="428307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54000"/>
              </a:lnSpc>
              <a:spcBef>
                <a:spcPts val="100"/>
              </a:spcBef>
            </a:pPr>
            <a:r>
              <a:rPr sz="1600" spc="-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code_change_lines_add（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码添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加的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行数</a:t>
            </a:r>
            <a:r>
              <a:rPr sz="1600" spc="-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 </a:t>
            </a:r>
            <a:r>
              <a:rPr sz="1600" spc="-25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code_change_lines_remove（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码减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少的</a:t>
            </a:r>
            <a:r>
              <a:rPr sz="1600" spc="-2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行数</a:t>
            </a:r>
            <a:r>
              <a:rPr sz="1600" spc="-5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35953" y="3429190"/>
            <a:ext cx="4724400" cy="478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400" spc="-10" dirty="0">
                <a:solidFill>
                  <a:srgbClr val="0D0D0D"/>
                </a:solidFill>
                <a:latin typeface="黑体" panose="02010609060101010101" charset="-122"/>
                <a:cs typeface="黑体" panose="02010609060101010101" charset="-122"/>
              </a:rPr>
              <a:t>push_id</a:t>
            </a:r>
            <a:r>
              <a:rPr sz="1400" spc="-1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spc="-15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每次推送的唯一标识，可通过统计不同时间的推送</a:t>
            </a:r>
            <a:r>
              <a:rPr sz="1400" spc="-1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次数来衡量提交频率</a:t>
            </a:r>
            <a:r>
              <a:rPr sz="1400" spc="-50" dirty="0">
                <a:solidFill>
                  <a:srgbClr val="0D0D0D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61456" y="4648466"/>
            <a:ext cx="5485130" cy="1115695"/>
            <a:chOff x="6094476" y="4426216"/>
            <a:chExt cx="5485130" cy="1115695"/>
          </a:xfrm>
        </p:grpSpPr>
        <p:sp>
          <p:nvSpPr>
            <p:cNvPr id="27" name="object 27"/>
            <p:cNvSpPr/>
            <p:nvPr/>
          </p:nvSpPr>
          <p:spPr>
            <a:xfrm>
              <a:off x="6134544" y="4550321"/>
              <a:ext cx="2078989" cy="904875"/>
            </a:xfrm>
            <a:custGeom>
              <a:avLst/>
              <a:gdLst/>
              <a:ahLst/>
              <a:cxnLst/>
              <a:rect l="l" t="t" r="r" b="b"/>
              <a:pathLst>
                <a:path w="2078990" h="904875">
                  <a:moveTo>
                    <a:pt x="2034451" y="904875"/>
                  </a:moveTo>
                  <a:lnTo>
                    <a:pt x="44526" y="904875"/>
                  </a:lnTo>
                  <a:lnTo>
                    <a:pt x="27190" y="901369"/>
                  </a:lnTo>
                  <a:lnTo>
                    <a:pt x="13030" y="891832"/>
                  </a:lnTo>
                  <a:lnTo>
                    <a:pt x="3492" y="877671"/>
                  </a:lnTo>
                  <a:lnTo>
                    <a:pt x="0" y="860348"/>
                  </a:lnTo>
                  <a:lnTo>
                    <a:pt x="0" y="44526"/>
                  </a:lnTo>
                  <a:lnTo>
                    <a:pt x="3492" y="27190"/>
                  </a:lnTo>
                  <a:lnTo>
                    <a:pt x="13030" y="13042"/>
                  </a:lnTo>
                  <a:lnTo>
                    <a:pt x="27190" y="3492"/>
                  </a:lnTo>
                  <a:lnTo>
                    <a:pt x="44526" y="0"/>
                  </a:lnTo>
                  <a:lnTo>
                    <a:pt x="2034451" y="0"/>
                  </a:lnTo>
                  <a:lnTo>
                    <a:pt x="2051786" y="3492"/>
                  </a:lnTo>
                  <a:lnTo>
                    <a:pt x="2065934" y="13042"/>
                  </a:lnTo>
                  <a:lnTo>
                    <a:pt x="2075484" y="27190"/>
                  </a:lnTo>
                  <a:lnTo>
                    <a:pt x="2078978" y="44526"/>
                  </a:lnTo>
                  <a:lnTo>
                    <a:pt x="2078978" y="860348"/>
                  </a:lnTo>
                  <a:lnTo>
                    <a:pt x="2075484" y="877671"/>
                  </a:lnTo>
                  <a:lnTo>
                    <a:pt x="2065934" y="891832"/>
                  </a:lnTo>
                  <a:lnTo>
                    <a:pt x="2051786" y="901369"/>
                  </a:lnTo>
                  <a:lnTo>
                    <a:pt x="2034451" y="904875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284976" y="4426216"/>
              <a:ext cx="5294630" cy="1115695"/>
            </a:xfrm>
            <a:custGeom>
              <a:avLst/>
              <a:gdLst/>
              <a:ahLst/>
              <a:cxnLst/>
              <a:rect l="l" t="t" r="r" b="b"/>
              <a:pathLst>
                <a:path w="5294630" h="1115695">
                  <a:moveTo>
                    <a:pt x="5181790" y="1115377"/>
                  </a:moveTo>
                  <a:lnTo>
                    <a:pt x="112522" y="1115377"/>
                  </a:lnTo>
                  <a:lnTo>
                    <a:pt x="68719" y="1109217"/>
                  </a:lnTo>
                  <a:lnTo>
                    <a:pt x="32956" y="1092441"/>
                  </a:lnTo>
                  <a:lnTo>
                    <a:pt x="8839" y="1067536"/>
                  </a:lnTo>
                  <a:lnTo>
                    <a:pt x="0" y="1037056"/>
                  </a:lnTo>
                  <a:lnTo>
                    <a:pt x="0" y="78320"/>
                  </a:lnTo>
                  <a:lnTo>
                    <a:pt x="8839" y="47828"/>
                  </a:lnTo>
                  <a:lnTo>
                    <a:pt x="32956" y="22936"/>
                  </a:lnTo>
                  <a:lnTo>
                    <a:pt x="68719" y="6146"/>
                  </a:lnTo>
                  <a:lnTo>
                    <a:pt x="112522" y="0"/>
                  </a:lnTo>
                  <a:lnTo>
                    <a:pt x="5181790" y="0"/>
                  </a:lnTo>
                  <a:lnTo>
                    <a:pt x="5225580" y="6146"/>
                  </a:lnTo>
                  <a:lnTo>
                    <a:pt x="5261342" y="22936"/>
                  </a:lnTo>
                  <a:lnTo>
                    <a:pt x="5285460" y="47828"/>
                  </a:lnTo>
                  <a:lnTo>
                    <a:pt x="5294299" y="78320"/>
                  </a:lnTo>
                  <a:lnTo>
                    <a:pt x="5294299" y="1037056"/>
                  </a:lnTo>
                  <a:lnTo>
                    <a:pt x="5285460" y="1067536"/>
                  </a:lnTo>
                  <a:lnTo>
                    <a:pt x="5261342" y="1092441"/>
                  </a:lnTo>
                  <a:lnTo>
                    <a:pt x="5225580" y="1109217"/>
                  </a:lnTo>
                  <a:lnTo>
                    <a:pt x="5181790" y="1115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94476" y="4651921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762000"/>
                  </a:moveTo>
                  <a:lnTo>
                    <a:pt x="0" y="0"/>
                  </a:lnTo>
                  <a:lnTo>
                    <a:pt x="47790" y="2971"/>
                  </a:lnTo>
                  <a:lnTo>
                    <a:pt x="93814" y="11633"/>
                  </a:lnTo>
                  <a:lnTo>
                    <a:pt x="137706" y="25641"/>
                  </a:lnTo>
                  <a:lnTo>
                    <a:pt x="179108" y="44640"/>
                  </a:lnTo>
                  <a:lnTo>
                    <a:pt x="217665" y="68262"/>
                  </a:lnTo>
                  <a:lnTo>
                    <a:pt x="253034" y="96151"/>
                  </a:lnTo>
                  <a:lnTo>
                    <a:pt x="284835" y="127965"/>
                  </a:lnTo>
                  <a:lnTo>
                    <a:pt x="312737" y="163322"/>
                  </a:lnTo>
                  <a:lnTo>
                    <a:pt x="336359" y="201891"/>
                  </a:lnTo>
                  <a:lnTo>
                    <a:pt x="355346" y="243293"/>
                  </a:lnTo>
                  <a:lnTo>
                    <a:pt x="369354" y="287185"/>
                  </a:lnTo>
                  <a:lnTo>
                    <a:pt x="378028" y="333209"/>
                  </a:lnTo>
                  <a:lnTo>
                    <a:pt x="381000" y="381000"/>
                  </a:lnTo>
                  <a:lnTo>
                    <a:pt x="378028" y="428790"/>
                  </a:lnTo>
                  <a:lnTo>
                    <a:pt x="369354" y="474814"/>
                  </a:lnTo>
                  <a:lnTo>
                    <a:pt x="355346" y="518706"/>
                  </a:lnTo>
                  <a:lnTo>
                    <a:pt x="336359" y="560108"/>
                  </a:lnTo>
                  <a:lnTo>
                    <a:pt x="312737" y="598677"/>
                  </a:lnTo>
                  <a:lnTo>
                    <a:pt x="284835" y="634034"/>
                  </a:lnTo>
                  <a:lnTo>
                    <a:pt x="253034" y="665848"/>
                  </a:lnTo>
                  <a:lnTo>
                    <a:pt x="217665" y="693737"/>
                  </a:lnTo>
                  <a:lnTo>
                    <a:pt x="179108" y="717359"/>
                  </a:lnTo>
                  <a:lnTo>
                    <a:pt x="137706" y="736358"/>
                  </a:lnTo>
                  <a:lnTo>
                    <a:pt x="93814" y="750366"/>
                  </a:lnTo>
                  <a:lnTo>
                    <a:pt x="47790" y="759028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629399" y="5105324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黑体" panose="02010609060101010101" charset="-122"/>
                <a:cs typeface="黑体" panose="02010609060101010101" charset="-122"/>
              </a:rPr>
              <a:t>pull_review_comments(</a:t>
            </a:r>
            <a:r>
              <a:rPr sz="1400" spc="-15" dirty="0">
                <a:latin typeface="黑体" panose="02010609060101010101" charset="-122"/>
                <a:cs typeface="黑体" panose="02010609060101010101" charset="-122"/>
              </a:rPr>
              <a:t>拉取请求评审评论数量)</a:t>
            </a:r>
            <a:endParaRPr sz="140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3" name="文本框 32"/>
          <p:cNvSpPr txBox="1"/>
          <p:nvPr/>
        </p:nvSpPr>
        <p:spPr>
          <a:xfrm>
            <a:off x="1143000" y="2057400"/>
            <a:ext cx="4934585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+mn-ea"/>
                <a:ea typeface="+mn-ea"/>
              </a:rPr>
              <a:t>可体现项目的规模增长或缩略趋势。代码行数持续增加，可能表示项目在不断的添加新功能；反之，若代码行数减少，可能是在进行优化或删减不必要的内容。</a:t>
            </a:r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10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4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5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6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7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8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09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11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12.xml><?xml version="1.0" encoding="utf-8"?>
<p:tagLst xmlns:p="http://schemas.openxmlformats.org/presentationml/2006/main">
  <p:tag name="KSO_WM_DIAGRAM_VIRTUALLY_FRAME" val="{&quot;height&quot;:245.83999999999997,&quot;left&quot;:372.2399212598425,&quot;top&quot;:193.1999212598425,&quot;width&quot;:524.8930708661418}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5151_11*a*1"/>
  <p:tag name="KSO_WM_TEMPLATE_CATEGORY" val="diagram"/>
  <p:tag name="KSO_WM_TEMPLATE_INDEX" val="20235151"/>
  <p:tag name="KSO_WM_UNIT_LAYERLEVEL" val="1"/>
  <p:tag name="KSO_WM_TAG_VERSION" val="3.0"/>
  <p:tag name="KSO_WM_BEAUTIFY_FLAG" val="#wm#"/>
  <p:tag name="KSO_WM_UNIT_TEXT_TYPE" val="1"/>
  <p:tag name="KSO_WM_UNIT_PRESET_TEXT" val="单击此处添加文档标题内容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151_1*l_h_f*1_1_1"/>
  <p:tag name="KSO_WM_TEMPLATE_CATEGORY" val="diagram"/>
  <p:tag name="KSO_WM_TEMPLATE_INDEX" val="20235151"/>
  <p:tag name="KSO_WM_UNIT_LAYERLEVEL" val="1_1_1"/>
  <p:tag name="KSO_WM_TAG_VERSION" val="3.0"/>
  <p:tag name="KSO_WM_BEAUTIFY_FLAG" val="#wm#"/>
  <p:tag name="KSO_WM_UNIT_TEXT_TYPE" val="1"/>
  <p:tag name="KSO_WM_DIAGRAM_MAX_ITEMCNT" val="12"/>
  <p:tag name="KSO_WM_DIAGRAM_MIN_ITEMCNT" val="2"/>
  <p:tag name="KSO_WM_DIAGRAM_VIRTUALLY_FRAME" val="{&quot;height&quot;:402.782752853754,&quot;left&quot;:54.774960629921225,&quot;top&quot;:84.01724409448818,&quot;width&quot;:851.65}"/>
  <p:tag name="KSO_WM_DIAGRAM_COLOR_MATCH_VALUE" val="{&quot;shape&quot;:{&quot;fill&quot;:{&quot;solid&quot;:{&quot;brightness&quot;:0,&quot;colorType&quot;:1,&quot;foreColorIndex&quot;:2,&quot;transparency&quot;:0.8999999761581421},&quot;type&quot;:1},&quot;glow&quot;:{&quot;colorType&quot;:0},&quot;line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82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  <p:tag name="KSO_WM_UNIT_FILL_TYPE" val="1"/>
  <p:tag name="KSO_WM_UNIT_FILL_FORE_SCHEMECOLOR_INDEX" val="2"/>
  <p:tag name="KSO_WM_UNIT_FILL_FORE_SCHEMECOLOR_INDEX_BRIGHTNESS" val="0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11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5151_1*l_h_i*1_1_1"/>
  <p:tag name="KSO_WM_TEMPLATE_CATEGORY" val="diagram"/>
  <p:tag name="KSO_WM_TEMPLATE_INDEX" val="20235151"/>
  <p:tag name="KSO_WM_UNIT_LAYERLEVEL" val="1_1_1"/>
  <p:tag name="KSO_WM_TAG_VERSION" val="3.0"/>
  <p:tag name="KSO_WM_BEAUTIFY_FLAG" val="#wm#"/>
  <p:tag name="KSO_WM_DIAGRAM_MAX_ITEMCNT" val="12"/>
  <p:tag name="KSO_WM_DIAGRAM_MIN_ITEMCNT" val="2"/>
  <p:tag name="KSO_WM_DIAGRAM_VIRTUALLY_FRAME" val="{&quot;height&quot;:402.782752853754,&quot;left&quot;:54.774960629921225,&quot;top&quot;:84.01724409448818,&quot;width&quot;:851.65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99999964237213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1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5151_1*l_h_f*1_2_1"/>
  <p:tag name="KSO_WM_TEMPLATE_CATEGORY" val="diagram"/>
  <p:tag name="KSO_WM_TEMPLATE_INDEX" val="20235151"/>
  <p:tag name="KSO_WM_UNIT_LAYERLEVEL" val="1_1_1"/>
  <p:tag name="KSO_WM_TAG_VERSION" val="3.0"/>
  <p:tag name="KSO_WM_BEAUTIFY_FLAG" val="#wm#"/>
  <p:tag name="KSO_WM_UNIT_TEXT_TYPE" val="1"/>
  <p:tag name="KSO_WM_DIAGRAM_MAX_ITEMCNT" val="12"/>
  <p:tag name="KSO_WM_DIAGRAM_MIN_ITEMCNT" val="2"/>
  <p:tag name="KSO_WM_DIAGRAM_VIRTUALLY_FRAME" val="{&quot;height&quot;:402.782752853754,&quot;left&quot;:54.774960629921225,&quot;top&quot;:84.01724409448818,&quot;width&quot;:851.65}"/>
  <p:tag name="KSO_WM_DIAGRAM_COLOR_MATCH_VALUE" val="{&quot;shape&quot;:{&quot;fill&quot;:{&quot;solid&quot;:{&quot;brightness&quot;:0,&quot;colorType&quot;:1,&quot;foreColorIndex&quot;:2,&quot;transparency&quot;:0.8999999761581421},&quot;type&quot;:1},&quot;glow&quot;:{&quot;colorType&quot;:0},&quot;line&quot;:{&quot;gradient&quot;:[{&quot;brightness&quot;:0,&quot;colorType&quot;:1,&quot;foreColorIndex&quot;:5,&quot;pos&quot;:0,&quot;transparency&quot;:0.30000001192092896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82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  <p:tag name="KSO_WM_UNIT_FILL_TYPE" val="1"/>
  <p:tag name="KSO_WM_UNIT_FILL_FORE_SCHEMECOLOR_INDEX" val="2"/>
  <p:tag name="KSO_WM_UNIT_FILL_FORE_SCHEMECOLOR_INDEX_BRIGHTNESS" val="0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11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5151_1*l_h_i*1_2_1"/>
  <p:tag name="KSO_WM_TEMPLATE_CATEGORY" val="diagram"/>
  <p:tag name="KSO_WM_TEMPLATE_INDEX" val="20235151"/>
  <p:tag name="KSO_WM_UNIT_LAYERLEVEL" val="1_1_1"/>
  <p:tag name="KSO_WM_TAG_VERSION" val="3.0"/>
  <p:tag name="KSO_WM_BEAUTIFY_FLAG" val="#wm#"/>
  <p:tag name="KSO_WM_DIAGRAM_MAX_ITEMCNT" val="12"/>
  <p:tag name="KSO_WM_DIAGRAM_MIN_ITEMCNT" val="2"/>
  <p:tag name="KSO_WM_DIAGRAM_VIRTUALLY_FRAME" val="{&quot;height&quot;:402.782752853754,&quot;left&quot;:54.774960629921225,&quot;top&quot;:84.01724409448818,&quot;width&quot;:851.65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4099999964237213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USESOURCEFORMAT_APPLY" val="1"/>
</p:tagLst>
</file>

<file path=ppt/tags/tag118.xml><?xml version="1.0" encoding="utf-8"?>
<p:tagLst xmlns:p="http://schemas.openxmlformats.org/presentationml/2006/main">
  <p:tag name="KSO_WM_SLIDE_ID" val="diagram20235151_11"/>
  <p:tag name="KSO_WM_TEMPLATE_SUBCATEGORY" val="0"/>
  <p:tag name="KSO_WM_TEMPLATE_MASTER_TYPE" val="0"/>
  <p:tag name="KSO_WM_TEMPLATE_COLOR_TYPE" val="0"/>
  <p:tag name="KSO_WM_SLIDE_ITEM_CNT" val="12"/>
  <p:tag name="KSO_WM_SLIDE_INDEX" val="11"/>
  <p:tag name="KSO_WM_TAG_VERSION" val="3.0"/>
  <p:tag name="KSO_WM_BEAUTIFY_FLAG" val="#wm#"/>
  <p:tag name="KSO_WM_TEMPLATE_CATEGORY" val="diagram"/>
  <p:tag name="KSO_WM_TEMPLATE_INDEX" val="20235151"/>
  <p:tag name="KSO_WM_SLIDE_TYPE" val="text"/>
  <p:tag name="KSO_WM_SLIDE_SUBTYPE" val="diag"/>
  <p:tag name="KSO_WM_SLIDE_SIZE" val="850.4*372.15"/>
  <p:tag name="KSO_WM_SLIDE_POSITION" val="54.8*114.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21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2.xml><?xml version="1.0" encoding="utf-8"?>
<p:tagLst xmlns:p="http://schemas.openxmlformats.org/presentationml/2006/main">
  <p:tag name="KSO_WM_DIAGRAM_VIRTUALLY_FRAME" val="{&quot;height&quot;:328.52244094488185,&quot;left&quot;:32.32000000000001,&quot;top&quot;:123.0079527559055,&quot;width&quot;:871.4799999999999}"/>
</p:tagLst>
</file>

<file path=ppt/tags/tag123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4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5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6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7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8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29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30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31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32.xml><?xml version="1.0" encoding="utf-8"?>
<p:tagLst xmlns:p="http://schemas.openxmlformats.org/presentationml/2006/main">
  <p:tag name="KSO_WM_DIAGRAM_VIRTUALLY_FRAME" val="{&quot;height&quot;:283.9011023622047,&quot;left&quot;:449.87992125984255,&quot;top&quot;:167.6999212598425,&quot;width&quot;:453.9}"/>
</p:tagLst>
</file>

<file path=ppt/tags/tag13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3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3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38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39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40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1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2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3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4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5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6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7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8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49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50.xml><?xml version="1.0" encoding="utf-8"?>
<p:tagLst xmlns:p="http://schemas.openxmlformats.org/presentationml/2006/main">
  <p:tag name="KSO_WM_DIAGRAM_VIRTUALLY_FRAME" val="{&quot;height&quot;:363.0499999999999,&quot;left&quot;:47.9,&quot;top&quot;:94.59992125984252,&quot;width&quot;:868.9}"/>
</p:tagLst>
</file>

<file path=ppt/tags/tag151.xml><?xml version="1.0" encoding="utf-8"?>
<p:tagLst xmlns:p="http://schemas.openxmlformats.org/presentationml/2006/main">
  <p:tag name="resource_record_key" val="{&quot;12&quot;:[25001095,25001397]}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4852</Words>
  <Application>WPS 演示</Application>
  <PresentationFormat>On-screen Show (4:3)</PresentationFormat>
  <Paragraphs>376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Microsoft JhengHei UI Light</vt:lpstr>
      <vt:lpstr>Arial</vt:lpstr>
      <vt:lpstr>MiSans Normal</vt:lpstr>
      <vt:lpstr>Wingdings</vt:lpstr>
      <vt:lpstr>MiSans Heavy</vt:lpstr>
      <vt:lpstr>Microsoft JhengHei UI</vt:lpstr>
      <vt:lpstr>黑体</vt:lpstr>
      <vt:lpstr>Calibri</vt:lpstr>
      <vt:lpstr>微软雅黑</vt:lpstr>
      <vt:lpstr>Arial Unicode MS</vt:lpstr>
      <vt:lpstr>仿宋</vt:lpstr>
      <vt:lpstr>Office Theme</vt:lpstr>
      <vt:lpstr>Office 主题</vt:lpstr>
      <vt:lpstr>项目活跃度与趋势预测</vt:lpstr>
      <vt:lpstr>PowerPoint 演示文稿</vt:lpstr>
      <vt:lpstr>开源项目活跃度与趋势预测——背景分析</vt:lpstr>
      <vt:lpstr>开源项目活跃度与趋势预测——背景分析</vt:lpstr>
      <vt:lpstr>开源项目活跃度与趋势预测——背景分析</vt:lpstr>
      <vt:lpstr>技术实现</vt:lpstr>
      <vt:lpstr>度量指标</vt:lpstr>
      <vt:lpstr>开源项目活跃度与趋势预测——技术实现</vt:lpstr>
      <vt:lpstr>开源项目活跃度与趋势预测——技术实现</vt:lpstr>
      <vt:lpstr>开源项目活跃度与趋势预测——技术实现</vt:lpstr>
      <vt:lpstr>开源项目活跃度与趋势预测——技术实现</vt:lpstr>
      <vt:lpstr>开源项目活跃度与趋势预测——技术实现</vt:lpstr>
      <vt:lpstr>度量模型</vt:lpstr>
      <vt:lpstr>开源项目活跃度与趋势预测——技术实现</vt:lpstr>
      <vt:lpstr>开源项目活跃度与趋势预测——技术实现</vt:lpstr>
      <vt:lpstr>实现算法</vt:lpstr>
      <vt:lpstr>开源项目活跃度与趋势预测——实现算法</vt:lpstr>
      <vt:lpstr>开源项目活跃度与趋势预测——实现算法</vt:lpstr>
      <vt:lpstr>开源项目活跃度与趋势预测——实现算法</vt:lpstr>
      <vt:lpstr>开源项目活跃度与趋势预测——实现算法</vt:lpstr>
      <vt:lpstr>开源项目活跃度与趋势预测——实现算法</vt:lpstr>
      <vt:lpstr>开源项目活跃度与趋势预测——实现算法</vt:lpstr>
      <vt:lpstr>应用场景</vt:lpstr>
      <vt:lpstr>开源项目活跃度与趋势预测——应用场景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开源项目活跃度与趋势预测</dc:title>
  <dc:creator/>
  <cp:lastModifiedBy>Moon.</cp:lastModifiedBy>
  <cp:revision>3</cp:revision>
  <dcterms:created xsi:type="dcterms:W3CDTF">2024-12-15T05:01:00Z</dcterms:created>
  <dcterms:modified xsi:type="dcterms:W3CDTF">2024-12-16T11:47:34Z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https://xpdf.cn</vt:lpwstr>
  </property>
  <property fmtid="{D5CDD505-2E9C-101B-9397-08002B2CF9AE}" pid="3" name="Producer">
    <vt:lpwstr>Xpdf - https://xpdf.cn</vt:lpwstr>
  </property>
  <property fmtid="{D5CDD505-2E9C-101B-9397-08002B2CF9AE}" pid="4" name="ICV">
    <vt:lpwstr>2A361EAC0F024627990DB8D05B85436F_13</vt:lpwstr>
  </property>
  <property fmtid="{D5CDD505-2E9C-101B-9397-08002B2CF9AE}" pid="5" name="KSOProductBuildVer">
    <vt:lpwstr>2052-12.1.0.19302</vt:lpwstr>
  </property>
</Properties>
</file>