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64532176" y="0"/>
      </p:cViewPr>
      <p:guideLst>
        <p:guide pos="288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pic>
        <p:nvPicPr>
          <p:cNvPr id="5" name="Imagem 6"/>
          <p:cNvPicPr/>
          <p:nvPr/>
        </p:nvPicPr>
        <p:blipFill>
          <a:blip r:embed="rId15"/>
          <a:stretch/>
        </p:blipFill>
        <p:spPr bwMode="auto">
          <a:xfrm>
            <a:off x="2880" y="0"/>
            <a:ext cx="9134640" cy="68544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>
          <a:blip r:embed="rId14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pic>
        <p:nvPicPr>
          <p:cNvPr id="80" name="Picture 1"/>
          <p:cNvPicPr/>
          <p:nvPr/>
        </p:nvPicPr>
        <p:blipFill>
          <a:blip r:embed="rId15"/>
          <a:stretch/>
        </p:blipFill>
        <p:spPr bwMode="auto">
          <a:xfrm>
            <a:off x="0" y="0"/>
            <a:ext cx="9140400" cy="685440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image-net.org/" TargetMode="Externa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ocodataset.org/#detection-2018" TargetMode="Externa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OOT3UIXZztE" TargetMode="External"/><Relationship Id="rId3" Type="http://schemas.openxmlformats.org/officeDocument/2006/relationships/hyperlink" Target="https://arxiv.org/abs/1703.06870" TargetMode="Externa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1.bin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www.youtube.com/channel/UCdKG2JnvPu6mY1NDXYFfN0g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560636" name="Espaço Reservado para Conteúdo 1"/>
          <p:cNvSpPr>
            <a:spLocks noGrp="1"/>
          </p:cNvSpPr>
          <p:nvPr/>
        </p:nvSpPr>
        <p:spPr bwMode="auto">
          <a:xfrm>
            <a:off x="966781" y="2883072"/>
            <a:ext cx="7343772" cy="1295397"/>
          </a:xfrm>
        </p:spPr>
        <p:txBody>
          <a:bodyPr lIns="0" tIns="0" rIns="0" bIns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457200">
              <a:spcBef>
                <a:spcPts val="0"/>
              </a:spcBef>
              <a:spcAft>
                <a:spcPts val="596"/>
              </a:spcAft>
              <a:buFont typeface="Arial"/>
              <a:buNone/>
              <a:defRPr/>
            </a:pPr>
            <a:r>
              <a:rPr lang="pt-BR" sz="3600" b="1">
                <a:solidFill>
                  <a:schemeClr val="bg1"/>
                </a:solidFill>
                <a:latin typeface="Verdana"/>
                <a:cs typeface="Verdana"/>
              </a:rPr>
              <a:t>Rob</a:t>
            </a:r>
            <a:r>
              <a:rPr lang="en-US" sz="3600" b="1">
                <a:solidFill>
                  <a:schemeClr val="bg1"/>
                </a:solidFill>
                <a:latin typeface="Verdana"/>
                <a:cs typeface="Verdana"/>
              </a:rPr>
              <a:t>ótica</a:t>
            </a:r>
            <a:r>
              <a:rPr lang="en-US" sz="3600" b="1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en-US" sz="3600" b="1">
                <a:solidFill>
                  <a:schemeClr val="bg1"/>
                </a:solidFill>
                <a:latin typeface="Verdana"/>
                <a:cs typeface="Verdana"/>
              </a:rPr>
              <a:t>Computacional</a:t>
            </a:r>
            <a:endParaRPr sz="3600" b="1">
              <a:solidFill>
                <a:schemeClr val="bg1"/>
              </a:solidFill>
              <a:latin typeface="Verdana"/>
              <a:cs typeface="Verdana"/>
            </a:endParaRPr>
          </a:p>
          <a:p>
            <a:pPr marL="0" indent="0" algn="ctr">
              <a:buFont typeface="Arial"/>
              <a:buNone/>
              <a:defRPr/>
            </a:pPr>
            <a:r>
              <a:rPr lang="pt-BR" sz="2000" b="1" i="0">
                <a:solidFill>
                  <a:schemeClr val="bg1"/>
                </a:solidFill>
                <a:latin typeface="Verdana"/>
                <a:cs typeface="Verdana"/>
              </a:rPr>
              <a:t>Visão de alto nível</a:t>
            </a:r>
            <a:endParaRPr sz="2000" b="1" i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Neurais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0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0791575-C3FC-41E1-996B-1645065850A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 bwMode="auto">
          <a:xfrm>
            <a:off x="4320000" y="1368000"/>
            <a:ext cx="4462920" cy="536796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 bwMode="auto">
          <a:xfrm>
            <a:off x="504000" y="2016000"/>
            <a:ext cx="3814920" cy="340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em camadas: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Cada camada processa a saída da anterior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Camadas são compostas por nós (ou neurônios) que combinam a saída da camada anterior usando uma função não linear. 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A camada final retorna probabilidade de cada classe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 (imagens)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1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681EDA1-A872-4039-AA93-C2659EC2DC5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 bwMode="auto">
          <a:xfrm>
            <a:off x="1800000" y="2160000"/>
            <a:ext cx="5902920" cy="345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4" name="CustomShape 5"/>
          <p:cNvSpPr/>
          <p:nvPr/>
        </p:nvSpPr>
        <p:spPr bwMode="auto">
          <a:xfrm>
            <a:off x="2057400" y="5693760"/>
            <a:ext cx="3125519" cy="857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 de imagens: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Convoluções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Redimensionamentos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7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2C1A9769-CF0B-4394-A048-6C027090F95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 bwMode="auto">
          <a:xfrm>
            <a:off x="7416000" y="3024000"/>
            <a:ext cx="1150920" cy="93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0" name="CustomShape 5"/>
          <p:cNvSpPr/>
          <p:nvPr/>
        </p:nvSpPr>
        <p:spPr bwMode="auto">
          <a:xfrm>
            <a:off x="7272000" y="2454480"/>
            <a:ext cx="152244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Neural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“padrão”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1" name="Line 6"/>
          <p:cNvSpPr/>
          <p:nvPr/>
        </p:nvSpPr>
        <p:spPr bwMode="auto">
          <a:xfrm flipV="1">
            <a:off x="6984000" y="3528000"/>
            <a:ext cx="576000" cy="2523600"/>
          </a:xfrm>
          <a:prstGeom prst="line">
            <a:avLst/>
          </a:prstGeom>
          <a:ln w="19080">
            <a:solidFill>
              <a:srgbClr val="EF413D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2" name="CustomShape 7"/>
          <p:cNvSpPr/>
          <p:nvPr/>
        </p:nvSpPr>
        <p:spPr bwMode="auto">
          <a:xfrm>
            <a:off x="5235840" y="6048000"/>
            <a:ext cx="2916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Representação da imagem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neurais - desafios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 bwMode="auto">
          <a:xfrm>
            <a:off x="657360" y="1486080"/>
            <a:ext cx="8025840" cy="472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Treinamento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Lento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Instável: rodar várias vezes dá resultados diferentes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Necessita de grandes quantidades de dados</a:t>
            </a: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Como definir arquitetura?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Quantos níveis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Quantos nós em cada nível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Tamanho e quantidade de convoluções</a:t>
            </a:r>
            <a:endParaRPr lang="pt-BR" sz="1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Tamanho e quantidade de redimensionamentos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27"/>
              </a:spcBef>
              <a:spcAft>
                <a:spcPts val="567"/>
              </a:spcAft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6" name="CustomShape 4"/>
          <p:cNvSpPr/>
          <p:nvPr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69BAFBC-5D0D-485A-A9AC-959344B65F1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429144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Redes neurais - reprodutibilidade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638213253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1493"/>
              </a:spcBef>
              <a:spcAft>
                <a:spcPts val="1133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2200" b="0" strike="noStrike" spc="0">
                <a:solidFill>
                  <a:srgbClr val="000000"/>
                </a:solidFill>
                <a:latin typeface="Arial"/>
                <a:ea typeface="DejaVu Sans"/>
              </a:rPr>
              <a:t>Muitas arquiteturas testadas;</a:t>
            </a:r>
            <a:endParaRPr lang="pt-BR" sz="2200" b="0" strike="noStrike" spc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1493"/>
              </a:spcBef>
              <a:spcAft>
                <a:spcPts val="1133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2200" b="0" strike="noStrike" spc="0">
                <a:solidFill>
                  <a:srgbClr val="000000"/>
                </a:solidFill>
                <a:latin typeface="Arial"/>
                <a:ea typeface="DejaVu Sans"/>
              </a:rPr>
              <a:t>Treinamento caro, lento e não reprodutível</a:t>
            </a:r>
            <a:endParaRPr lang="pt-BR" sz="2200" b="0" strike="noStrike" spc="0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1493"/>
              </a:spcBef>
              <a:spcAft>
                <a:spcPts val="1133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lang="pt-BR" sz="2200" b="0" strike="noStrike" spc="0">
                <a:solidFill>
                  <a:srgbClr val="000000"/>
                </a:solidFill>
                <a:latin typeface="Arial"/>
                <a:ea typeface="DejaVu Sans"/>
              </a:rPr>
              <a:t>Possibilidade de aplicação em diferentes problemas</a:t>
            </a:r>
            <a:endParaRPr lang="pt-BR" sz="22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22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r>
              <a:rPr lang="pt-BR" sz="2400" b="1" strike="noStrike" spc="0">
                <a:solidFill>
                  <a:srgbClr val="ED1C24"/>
                </a:solidFill>
                <a:latin typeface="Arial"/>
                <a:ea typeface="DejaVu Sans"/>
              </a:rPr>
              <a:t>Trabalhos científicos disponibilizam redes pré-treinadas em bancos de imagens gigantes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2400" b="0" strike="noStrike" spc="0">
              <a:latin typeface="Arial"/>
            </a:endParaRPr>
          </a:p>
        </p:txBody>
      </p:sp>
      <p:sp>
        <p:nvSpPr>
          <p:cNvPr id="588924776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77105100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A301A800-703B-B358-BCFF-6082AF9509F8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687587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Classificação de Imagens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678677857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1 Milhão de imagens, 1000 classes – </a:t>
            </a:r>
            <a:r>
              <a:rPr lang="pt-BR" sz="1800" b="1" u="sng" strike="noStrike" spc="0">
                <a:solidFill>
                  <a:srgbClr val="000000"/>
                </a:solidFill>
                <a:latin typeface="Arial"/>
                <a:ea typeface="DejaVu Sans"/>
                <a:hlinkClick r:id="rId2" tooltip="http://image-net.org/"/>
              </a:rPr>
              <a:t>link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321110093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79304879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4A4AFC6F-F485-D755-C30D-F9A355BA61CB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329843060" name="Picture 174"/>
          <p:cNvPicPr/>
          <p:nvPr/>
        </p:nvPicPr>
        <p:blipFill>
          <a:blip r:embed="rId3"/>
          <a:stretch/>
        </p:blipFill>
        <p:spPr bwMode="auto">
          <a:xfrm>
            <a:off x="657720" y="1263960"/>
            <a:ext cx="7117920" cy="484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800786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Detecção de objetos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577249434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Arial"/>
                <a:ea typeface="DejaVu Sans"/>
              </a:rPr>
              <a:t>&gt;200 mil imagens, 80 classes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DejaVu Sans"/>
                <a:hlinkClick r:id="rId2" tooltip="http://cocodataset.org/#detection-2018"/>
              </a:rPr>
              <a:t>link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832511412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92241332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DE2F5DD4-39E3-9414-8076-916D95D7BAEB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1820708956" name="Picture 179"/>
          <p:cNvPicPr/>
          <p:nvPr/>
        </p:nvPicPr>
        <p:blipFill>
          <a:blip r:embed="rId3"/>
          <a:stretch/>
        </p:blipFill>
        <p:spPr bwMode="auto">
          <a:xfrm>
            <a:off x="1152000" y="1368000"/>
            <a:ext cx="6481440" cy="480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439576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Aplicações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816883972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1732969197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13083246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5E41A956-CA58-1F7A-52A7-270D5B90033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1618675990" name="TextShape 5"/>
          <p:cNvSpPr txBox="1"/>
          <p:nvPr/>
        </p:nvSpPr>
        <p:spPr bwMode="auto">
          <a:xfrm flipH="0" flipV="0">
            <a:off x="1510542" y="5905977"/>
            <a:ext cx="649676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r>
              <a:rPr lang="pt-BR" sz="1800" b="0" strike="noStrike" spc="0">
                <a:latin typeface="Arial"/>
              </a:rPr>
              <a:t>Mask RCNN - Segmentação de objetos - COCO</a:t>
            </a:r>
            <a:endParaRPr/>
          </a:p>
          <a:p>
            <a:pPr>
              <a:defRPr/>
            </a:pPr>
            <a:r>
              <a:rPr lang="pt-BR" sz="1800" b="0" u="sng" strike="noStrike" spc="0">
                <a:latin typeface="Arial"/>
                <a:hlinkClick r:id="rId2" tooltip="https://www.youtube.com/watch?v=OOT3UIXZztE"/>
              </a:rPr>
              <a:t>Video</a:t>
            </a:r>
            <a:r>
              <a:rPr lang="pt-BR" sz="1800" b="0" strike="noStrike" spc="0">
                <a:latin typeface="Arial"/>
              </a:rPr>
              <a:t> - </a:t>
            </a:r>
            <a:r>
              <a:rPr lang="pt-BR" sz="1800" b="0" u="sng" strike="noStrike" spc="0">
                <a:latin typeface="Arial"/>
                <a:hlinkClick r:id="rId3" tooltip="https://arxiv.org/abs/1703.06870"/>
              </a:rPr>
              <a:t>artigo</a:t>
            </a:r>
            <a:endParaRPr lang="pt-BR" sz="1800" b="0" strike="noStrike" spc="0">
              <a:latin typeface="Arial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 flipH="0" flipV="0">
          <a:off x="1510542" y="1791594"/>
          <a:ext cx="5640380" cy="3948266"/>
        </p:xfrm>
        <a:graphic>
          <a:graphicData uri="http://schemas.openxmlformats.org/presentationml/2006/ole">
            <p:oleObj name="oleObj" r:id="rId5" imgW="0" imgH="0" progId="asc.{38E022EA-AD92-45FC-B22B-49DF39746DB4}">
              <p:embed/>
              <p:pic>
                <p:nvPicPr>
                  <p:cNvPr id="420132892" name="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 flipH="0" flipV="0">
                    <a:off x="1510542" y="1791594"/>
                    <a:ext cx="5640380" cy="3948266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632730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APS 03 – Parte 2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344446924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59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Usaremos redes pré-treinadas para detectar objetos em imagens. 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359"/>
              </a:spcBef>
              <a:defRPr/>
            </a:pP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MobileNet é o nome da rede que usaremos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Caffe é um formato de dados para redes pré-treinadas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O módulo </a:t>
            </a:r>
            <a:r>
              <a:rPr lang="pt-BR" sz="1800" b="0" strike="noStrike" spc="0">
                <a:solidFill>
                  <a:srgbClr val="000000"/>
                </a:solidFill>
                <a:latin typeface="DejaVu Sans Mono"/>
                <a:ea typeface="DejaVu Sans"/>
                <a:cs typeface="DejaVu Sans Mono"/>
              </a:rPr>
              <a:t>cv2.dnn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tem funções para trabalhar com redes neurais aplicadas a visão. Buscar em sua documentação é muito útil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3879" indent="-283879">
              <a:lnSpc>
                <a:spcPct val="150000"/>
              </a:lnSpc>
              <a:spcBef>
                <a:spcPts val="359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Ler recursos apontados no página do módulo atual</a:t>
            </a:r>
            <a:endParaRPr lang="pt-BR" sz="1800" b="0" strike="noStrike" spc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1490809276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90068637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87BF2E57-CB76-F4F6-60F9-C4BC61126F97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Fontes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 bwMode="auto">
          <a:xfrm>
            <a:off x="657360" y="1486080"/>
            <a:ext cx="8025840" cy="4720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Convolucional – By Aphex34 [CC BY-SA 4.0  (https://creativecommons.org/licenses/by-sa/4.0)], from Wikimedia Commons</a:t>
            </a: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neural – By Glosser.ca [CC BY-SA 3.0  (https://creativecommons.org/licenses/by-sa/3.0)], from Wikimedia Commons</a:t>
            </a:r>
            <a:endParaRPr lang="pt-BR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Outras imagens nos outros slides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4" name="CustomShape 4"/>
          <p:cNvSpPr/>
          <p:nvPr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1528F13-84E2-4398-8F33-2C427530B35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Visão de alto nível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4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68D9FBC-7A35-48FF-9E2B-B1D9346FDDA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9996899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60280" y="1967900"/>
            <a:ext cx="7620919" cy="3215075"/>
          </a:xfrm>
          <a:prstGeom prst="rect">
            <a:avLst/>
          </a:prstGeom>
        </p:spPr>
      </p:pic>
      <p:sp>
        <p:nvSpPr>
          <p:cNvPr id="2077760775" name=""/>
          <p:cNvSpPr/>
          <p:nvPr/>
        </p:nvSpPr>
        <p:spPr bwMode="auto">
          <a:xfrm flipH="0" flipV="0">
            <a:off x="822858" y="6272519"/>
            <a:ext cx="7495763" cy="2594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100"/>
              <a:t>Fonte: </a:t>
            </a:r>
            <a:r>
              <a:rPr sz="1100" u="sng">
                <a:hlinkClick r:id="rId3" tooltip="https://www.youtube.com/channel/UCdKG2JnvPu6mY1NDXYFfN0g"/>
              </a:rPr>
              <a:t>Stanford University School of Engineering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 bwMode="auto">
          <a:xfrm>
            <a:off x="0" y="0"/>
            <a:ext cx="9140400" cy="685440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 bwMode="auto">
          <a:xfrm>
            <a:off x="3026880" y="3636000"/>
            <a:ext cx="308268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27" name="Picture 2"/>
          <p:cNvPicPr/>
          <p:nvPr/>
        </p:nvPicPr>
        <p:blipFill>
          <a:blip r:embed="rId2"/>
          <a:stretch/>
        </p:blipFill>
        <p:spPr bwMode="auto">
          <a:xfrm>
            <a:off x="3703320" y="2844720"/>
            <a:ext cx="1729440" cy="60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999601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Classificação binária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1531689162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27446660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0663B89-9C61-60E6-9F0C-C3019E57126F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90014347" name="Imagem 4"/>
          <p:cNvPicPr/>
          <p:nvPr/>
        </p:nvPicPr>
        <p:blipFill>
          <a:blip r:embed="rId2"/>
          <a:stretch/>
        </p:blipFill>
        <p:spPr bwMode="auto">
          <a:xfrm>
            <a:off x="792000" y="1871280"/>
            <a:ext cx="2184120" cy="2879280"/>
          </a:xfrm>
          <a:prstGeom prst="rect">
            <a:avLst/>
          </a:prstGeom>
          <a:ln>
            <a:noFill/>
          </a:ln>
        </p:spPr>
      </p:pic>
      <p:sp>
        <p:nvSpPr>
          <p:cNvPr id="731160630" name="CustomShape 4"/>
          <p:cNvSpPr/>
          <p:nvPr/>
        </p:nvSpPr>
        <p:spPr bwMode="auto">
          <a:xfrm>
            <a:off x="1008720" y="4883039"/>
            <a:ext cx="164268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ED1C24"/>
                </a:solidFill>
                <a:latin typeface="Arial"/>
                <a:ea typeface="DejaVu Sans"/>
              </a:rPr>
              <a:t>1</a:t>
            </a:r>
            <a:endParaRPr lang="pt-BR" sz="2800" b="0" strike="noStrike" spc="0">
              <a:latin typeface="Arial"/>
            </a:endParaRPr>
          </a:p>
        </p:txBody>
      </p:sp>
      <p:pic>
        <p:nvPicPr>
          <p:cNvPr id="366905559" name="Picture 136"/>
          <p:cNvPicPr/>
          <p:nvPr/>
        </p:nvPicPr>
        <p:blipFill>
          <a:blip r:embed="rId3"/>
          <a:stretch/>
        </p:blipFill>
        <p:spPr bwMode="auto">
          <a:xfrm>
            <a:off x="4104000" y="2160000"/>
            <a:ext cx="4243680" cy="2230560"/>
          </a:xfrm>
          <a:prstGeom prst="rect">
            <a:avLst/>
          </a:prstGeom>
          <a:ln>
            <a:noFill/>
          </a:ln>
        </p:spPr>
      </p:pic>
      <p:sp>
        <p:nvSpPr>
          <p:cNvPr id="53161236" name="CustomShape 5"/>
          <p:cNvSpPr/>
          <p:nvPr/>
        </p:nvSpPr>
        <p:spPr bwMode="auto">
          <a:xfrm>
            <a:off x="4992480" y="4883039"/>
            <a:ext cx="23162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Não cachorro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CE181E"/>
                </a:solidFill>
                <a:latin typeface="Arial"/>
                <a:ea typeface="DejaVu Sans"/>
              </a:rPr>
              <a:t>-1</a:t>
            </a:r>
            <a:endParaRPr lang="pt-BR" sz="2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binária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Entrada:</a:t>
            </a:r>
            <a:endParaRPr lang="pt-BR" sz="2300" b="0" strike="noStrike" spc="-1"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Conjunto de imagens, cada uma identificada como pertencendo ou não a uma classe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Saída:</a:t>
            </a:r>
            <a:endParaRPr lang="pt-BR" sz="2300" b="0" strike="noStrike" spc="-1">
              <a:latin typeface="Arial"/>
            </a:endParaRPr>
          </a:p>
          <a:p>
            <a:pPr marL="432000" lvl="1" indent="-2145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Critério de decisão baseado na representação das imagens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1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4E676E8-792F-4377-918A-003248A6CC5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 bwMode="auto">
          <a:xfrm>
            <a:off x="2368800" y="3960000"/>
            <a:ext cx="3245760" cy="280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binária (probabilidades)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12EE173-B93B-4124-9C4C-83194B2D60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46" name="Imagem 4"/>
          <p:cNvPicPr/>
          <p:nvPr/>
        </p:nvPicPr>
        <p:blipFill>
          <a:blip r:embed="rId2"/>
          <a:stretch/>
        </p:blipFill>
        <p:spPr bwMode="auto">
          <a:xfrm>
            <a:off x="1260000" y="1907280"/>
            <a:ext cx="2184120" cy="28792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 bwMode="auto">
          <a:xfrm>
            <a:off x="72720" y="4883039"/>
            <a:ext cx="424692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&gt;= P(pessoa)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 bwMode="auto">
          <a:xfrm>
            <a:off x="4428000" y="2160000"/>
            <a:ext cx="4243680" cy="223056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 bwMode="auto">
          <a:xfrm>
            <a:off x="4668480" y="4883039"/>
            <a:ext cx="411516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&lt; P(pessoa)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5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02CEE00-C3C5-42C5-9D31-228B890896C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56" name="Imagem 4"/>
          <p:cNvPicPr/>
          <p:nvPr/>
        </p:nvPicPr>
        <p:blipFill>
          <a:blip r:embed="rId2"/>
          <a:stretch/>
        </p:blipFill>
        <p:spPr bwMode="auto">
          <a:xfrm>
            <a:off x="792000" y="3023280"/>
            <a:ext cx="1419840" cy="187164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 bwMode="auto">
          <a:xfrm>
            <a:off x="720000" y="4968000"/>
            <a:ext cx="164268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/>
          <a:stretch/>
        </p:blipFill>
        <p:spPr bwMode="auto">
          <a:xfrm>
            <a:off x="2448000" y="3240360"/>
            <a:ext cx="2874240" cy="1510560"/>
          </a:xfrm>
          <a:prstGeom prst="rect">
            <a:avLst/>
          </a:prstGeom>
          <a:ln>
            <a:noFill/>
          </a:ln>
        </p:spPr>
      </p:pic>
      <p:sp>
        <p:nvSpPr>
          <p:cNvPr id="159" name="CustomShape 5"/>
          <p:cNvSpPr/>
          <p:nvPr/>
        </p:nvSpPr>
        <p:spPr bwMode="auto">
          <a:xfrm>
            <a:off x="2506680" y="4997520"/>
            <a:ext cx="23162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Pessoa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4"/>
          <a:stretch/>
        </p:blipFill>
        <p:spPr bwMode="auto">
          <a:xfrm>
            <a:off x="5857200" y="3276000"/>
            <a:ext cx="2493720" cy="166032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 bwMode="auto">
          <a:xfrm>
            <a:off x="6264000" y="5103000"/>
            <a:ext cx="1510920" cy="65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Cavalo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4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4FF9F30-6C38-40D6-AE0D-95125951BDE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65" name="Imagem 4"/>
          <p:cNvPicPr/>
          <p:nvPr/>
        </p:nvPicPr>
        <p:blipFill>
          <a:blip r:embed="rId2"/>
          <a:stretch/>
        </p:blipFill>
        <p:spPr bwMode="auto">
          <a:xfrm>
            <a:off x="2880000" y="1656000"/>
            <a:ext cx="1995840" cy="263088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 bwMode="auto">
          <a:xfrm>
            <a:off x="1764000" y="4464000"/>
            <a:ext cx="3886920" cy="2302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P(Cachorro) = 1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P(Pessoa) = 0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P(Cavalo) = 0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E181E"/>
                </a:solidFill>
                <a:latin typeface="Arial"/>
                <a:ea typeface="DejaVu Sans"/>
              </a:rPr>
              <a:t>Imagem conhecida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9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49BC019-8175-44A6-AA81-97FBACE8087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 bwMode="auto">
          <a:xfrm>
            <a:off x="1764000" y="4464000"/>
            <a:ext cx="3886920" cy="2302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P(Cachorro) = 0.7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P(Pessoa) = 0.0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P(Cavalo) = 0.3</a:t>
            </a: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E181E"/>
                </a:solidFill>
                <a:latin typeface="Arial"/>
                <a:ea typeface="DejaVu Sans"/>
              </a:rPr>
              <a:t>Imagem nova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 bwMode="auto">
          <a:xfrm>
            <a:off x="2448000" y="1545840"/>
            <a:ext cx="3695040" cy="277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Entrada:</a:t>
            </a:r>
            <a:endParaRPr lang="pt-BR" sz="2300" b="0" strike="noStrike" spc="-1">
              <a:latin typeface="Arial"/>
            </a:endParaRPr>
          </a:p>
          <a:p>
            <a:pPr marL="763108" lvl="1" indent="-305908">
              <a:lnSpc>
                <a:spcPct val="100000"/>
              </a:lnSpc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Conjunto de imagens, cada uma identificada como um número correspondente a sua classe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Saída:</a:t>
            </a:r>
            <a:endParaRPr lang="pt-BR" sz="2300" b="0" strike="noStrike" spc="-1">
              <a:latin typeface="Arial"/>
            </a:endParaRPr>
          </a:p>
          <a:p>
            <a:pPr marL="763108" lvl="1" indent="-305908">
              <a:lnSpc>
                <a:spcPct val="100000"/>
              </a:lnSpc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Função densidade de probabilidade → atribui a cada objeto probabilidades de pertencer a cada classe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300" b="0" i="0" u="sng" strike="noStrike" cap="none" spc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Interpretação:</a:t>
            </a:r>
            <a:endParaRPr sz="2000" b="0" strike="noStrike" spc="0">
              <a:latin typeface="Arial"/>
            </a:endParaRPr>
          </a:p>
          <a:p>
            <a:pPr marL="705958" lvl="1" indent="-305908">
              <a:lnSpc>
                <a:spcPct val="100000"/>
              </a:lnSpc>
              <a:buFont typeface="Arial"/>
              <a:buChar char="•"/>
              <a:defRPr/>
            </a:pPr>
            <a:r>
              <a:rPr lang="pt-BR" sz="2000" b="0" i="0" u="none" strike="noStrike" cap="none" spc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Objeto pertence à classe com maior probabilidade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4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F1DCC12-4117-45C6-8543-51A20A57FEE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1078</cp:revision>
  <dcterms:created xsi:type="dcterms:W3CDTF">2014-04-17T20:05:08Z</dcterms:created>
  <dcterms:modified xsi:type="dcterms:W3CDTF">2023-03-20T18:48:50Z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