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9144000" cy="6858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 snapToObjects="1">
      <p:cViewPr varScale="1">
        <p:scale>
          <a:sx n="67" d="100"/>
          <a:sy n="67" d="100"/>
        </p:scale>
        <p:origin x="77" y="288"/>
      </p:cViewPr>
      <p:guideLst>
        <p:guide pos="2382" orient="horz"/>
        <p:guide pos="2249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 /><Relationship Id="rId18" Type="http://schemas.openxmlformats.org/officeDocument/2006/relationships/tableStyles" Target="tableStyles.xml" /><Relationship Id="rId1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F2B7900D-0734-4F15-9F08-6F03FB6F6514}" type="datetimeFigureOut">
              <a:rPr lang="pt-BR"/>
              <a:t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7FFE5E5C-C80A-4D8D-A711-3102A7BA9258}" type="slidenum">
              <a:rPr lang="pt-BR"/>
              <a:t/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2856" y="0"/>
            <a:ext cx="9138285" cy="685800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 bwMode="auto">
          <a:xfrm>
            <a:off x="966786" y="2714625"/>
            <a:ext cx="7343775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3600" b="1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título</a:t>
            </a:r>
            <a:endParaRPr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 bwMode="auto">
          <a:xfrm>
            <a:off x="966786" y="3429001"/>
            <a:ext cx="7343775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subtítulo</a:t>
            </a:r>
            <a:endParaRPr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 bwMode="auto">
          <a:xfrm>
            <a:off x="900111" y="6356349"/>
            <a:ext cx="7343775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a data e o nome da área ou disciplina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1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</a:t>
            </a:r>
            <a:r>
              <a:rPr lang="pt-BR"/>
              <a:t>para</a:t>
            </a:r>
            <a:r>
              <a:rPr lang="pt-BR"/>
              <a:t> editar o título mestre</a:t>
            </a:r>
            <a:endParaRPr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85900"/>
            <a:ext cx="8029575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5" name="Rectangle 1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714875" y="1484313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0" name="Espaço Reservado para Texto 4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5" y="1487488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2181225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2190750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1" name="Rectangle 1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1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76375"/>
            <a:ext cx="3971925" cy="466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0" name="Rectangle 1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3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76374"/>
            <a:ext cx="3971925" cy="2428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0" name="Espaço Reservado para Imagem 2"/>
          <p:cNvSpPr>
            <a:spLocks noGrp="1"/>
          </p:cNvSpPr>
          <p:nvPr>
            <p:ph type="pic" idx="15"/>
          </p:nvPr>
        </p:nvSpPr>
        <p:spPr bwMode="auto">
          <a:xfrm>
            <a:off x="657224" y="4086225"/>
            <a:ext cx="3971925" cy="170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5" y="5791200"/>
            <a:ext cx="3971924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0" i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a legenda mestre</a:t>
            </a:r>
            <a:endParaRPr/>
          </a:p>
        </p:txBody>
      </p:sp>
      <p:sp>
        <p:nvSpPr>
          <p:cNvPr id="12" name="Rectangle 1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Imagem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 bwMode="auto">
          <a:xfrm>
            <a:off x="4924424" y="0"/>
            <a:ext cx="421957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 bwMode="auto">
          <a:xfrm>
            <a:off x="457200" y="781050"/>
            <a:ext cx="4363508" cy="619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Edite o título mestre</a:t>
            </a:r>
            <a:endParaRPr/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/>
          </p:nvPr>
        </p:nvSpPr>
        <p:spPr bwMode="auto">
          <a:xfrm>
            <a:off x="657225" y="1485900"/>
            <a:ext cx="4163483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0" name="Rectangle 1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Soment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0"/>
          </p:nvPr>
        </p:nvSpPr>
        <p:spPr bwMode="auto">
          <a:xfrm>
            <a:off x="7244861" y="6324600"/>
            <a:ext cx="1820008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 </a:t>
            </a:r>
            <a:fld id="{1A8CD93B-F2AD-460E-A850-3E2E5D3DAAB3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Em branc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 noGrp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9"/>
          <p:cNvSpPr>
            <a:spLocks noChangeArrowheads="1"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Aula 21av</a:t>
            </a:r>
            <a:endParaRPr/>
          </a:p>
        </p:txBody>
      </p:sp>
      <p:sp>
        <p:nvSpPr>
          <p:cNvPr id="4" name="Rectangle 10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FFD9D-68F8-41EF-8AE9-4502476C65BD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1_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Aula 8</a:t>
            </a: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CB42A-61CB-482A-B975-8E309D7446E5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 userDrawn="1"/>
        </p:nvPicPr>
        <p:blipFill>
          <a:blip r:embed="rId11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fld id="{F2B7900D-0734-4F15-9F08-6F03FB6F6514}" type="datetimeFigureOut">
              <a:rPr lang="pt-BR"/>
              <a:t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3"/>
          <p:cNvSpPr>
            <a:spLocks noChangeArrowheads="1" noGrp="1"/>
          </p:cNvSpPr>
          <p:nvPr>
            <p:ph type="sldNum" sz="quarter" idx="4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000"/>
            </a:lvl1pPr>
          </a:lstStyle>
          <a:p>
            <a:pPr>
              <a:defRPr/>
            </a:pPr>
            <a:fld id="{A33A0801-BB33-4F6A-ADD2-35B07A2D74D7}" type="slidenum">
              <a:rPr lang="pt-BR"/>
              <a:t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>
        <a:spcBef>
          <a:spcPts val="0"/>
        </a:spcBef>
        <a:buNone/>
        <a:defRPr sz="3200">
          <a:solidFill>
            <a:srgbClr val="C00026"/>
          </a:solidFill>
          <a:latin typeface="Verdana"/>
          <a:ea typeface="Verdana"/>
          <a:cs typeface="Verdana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1800" b="0">
          <a:solidFill>
            <a:schemeClr val="tx1"/>
          </a:solidFill>
          <a:latin typeface="Verdana"/>
          <a:ea typeface="Verdana"/>
          <a:cs typeface="Verdana"/>
        </a:defRPr>
      </a:lvl1pPr>
      <a:lvl2pPr marL="742950" indent="-28575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Verdana"/>
          <a:ea typeface="Verdana"/>
          <a:cs typeface="Verdana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Verdana"/>
          <a:ea typeface="Verdana"/>
          <a:cs typeface="Verdana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Verdana"/>
          <a:ea typeface="Verdana"/>
          <a:cs typeface="Verdana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Verdana"/>
          <a:ea typeface="Verdana"/>
          <a:cs typeface="Verdana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jp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2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_iZ3Q7VXiGI" TargetMode="Externa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7166106" name="Espaço Reservado para Conteúdo 1"/>
          <p:cNvSpPr>
            <a:spLocks noGrp="1"/>
          </p:cNvSpPr>
          <p:nvPr>
            <p:ph idx="1"/>
          </p:nvPr>
        </p:nvSpPr>
        <p:spPr bwMode="auto">
          <a:xfrm>
            <a:off x="966782" y="2838143"/>
            <a:ext cx="7343773" cy="1295397"/>
          </a:xfrm>
        </p:spPr>
        <p:txBody>
          <a:bodyPr>
            <a:normAutofit/>
          </a:bodyPr>
          <a:lstStyle/>
          <a:p>
            <a:pPr lvl="0" defTabSz="457200">
              <a:spcBef>
                <a:spcPts val="0"/>
              </a:spcBef>
              <a:spcAft>
                <a:spcPts val="597"/>
              </a:spcAft>
              <a:defRPr/>
            </a:pPr>
            <a:r>
              <a:rPr lang="pt-BR">
                <a:latin typeface="Verdana"/>
                <a:cs typeface="Verdana"/>
              </a:rPr>
              <a:t>Rob</a:t>
            </a:r>
            <a:r>
              <a:rPr lang="en-US">
                <a:latin typeface="Verdana"/>
                <a:cs typeface="Verdana"/>
              </a:rPr>
              <a:t>ótica</a:t>
            </a:r>
            <a:r>
              <a:rPr lang="en-US">
                <a:latin typeface="Verdana"/>
                <a:cs typeface="Verdana"/>
              </a:rPr>
              <a:t> </a:t>
            </a:r>
            <a:r>
              <a:rPr lang="en-US">
                <a:latin typeface="Verdana"/>
                <a:cs typeface="Verdana"/>
              </a:rPr>
              <a:t>Computacional</a:t>
            </a:r>
            <a:endParaRPr lang="pt-BR">
              <a:latin typeface="Verdana"/>
              <a:cs typeface="Verdana"/>
            </a:endParaRPr>
          </a:p>
          <a:p>
            <a:pPr>
              <a:defRPr/>
            </a:pPr>
            <a:r>
              <a:rPr lang="pt-BR" sz="2000"/>
              <a:t>Detecção de retas e circunferências</a:t>
            </a:r>
            <a:endParaRPr lang="pt-B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pt-BR"/>
              <a:t>Exemplo de aplicação da detecção de retas</a:t>
            </a:r>
            <a:endParaRPr/>
          </a:p>
        </p:txBody>
      </p:sp>
      <p:pic>
        <p:nvPicPr>
          <p:cNvPr id="15362" name="Picture 2" descr="Resultado de imagem"/>
          <p:cNvPicPr>
            <a:picLocks noChangeAspect="1" noChangeArrowheads="1"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657225" y="1581536"/>
            <a:ext cx="8029575" cy="4533128"/>
          </a:xfrm>
          <a:prstGeom prst="rect">
            <a:avLst/>
          </a:prstGeom>
          <a:noFill/>
        </p:spPr>
      </p:pic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Retângulo 4"/>
          <p:cNvSpPr/>
          <p:nvPr/>
        </p:nvSpPr>
        <p:spPr bwMode="auto">
          <a:xfrm>
            <a:off x="308558" y="5658492"/>
            <a:ext cx="8340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400"/>
              <a:t>https://www.mathworks.com/matlabcentral/answers/88166-how-can-i-find-the-intersection-point-of-hough-lines-for-vision-based-navigation?requestedDomain=www.mathworks.com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pt-BR"/>
              <a:t>Exemplo de detecção de circunferências</a:t>
            </a:r>
            <a:endParaRPr/>
          </a:p>
        </p:txBody>
      </p:sp>
      <p:pic>
        <p:nvPicPr>
          <p:cNvPr id="16394" name="Picture 10" descr="This is what I have so far. LEFT: masked pupil RIGHT: canny result"/>
          <p:cNvPicPr>
            <a:picLocks noChangeAspect="1" noChangeArrowheads="1"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657225" y="1921498"/>
            <a:ext cx="8029575" cy="3853201"/>
          </a:xfrm>
          <a:prstGeom prst="rect">
            <a:avLst/>
          </a:prstGeom>
          <a:noFill/>
        </p:spPr>
      </p:pic>
      <p:sp>
        <p:nvSpPr>
          <p:cNvPr id="5" name="Espaço Reservado para Texto 4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290945" y="5774964"/>
            <a:ext cx="85621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200"/>
              <a:t>http://stackoverflow.com/questions/10716464/what-are-the-correct-usage-parameter-values-for-houghcircles-in-opencv-for-iris</a:t>
            </a:r>
            <a:endParaRPr/>
          </a:p>
        </p:txBody>
      </p:sp>
      <p:sp>
        <p:nvSpPr>
          <p:cNvPr id="3" name="Elipse 2"/>
          <p:cNvSpPr/>
          <p:nvPr/>
        </p:nvSpPr>
        <p:spPr bwMode="auto">
          <a:xfrm>
            <a:off x="5922375" y="3252245"/>
            <a:ext cx="1169089" cy="1219272"/>
          </a:xfrm>
          <a:prstGeom prst="ellipse">
            <a:avLst/>
          </a:prstGeom>
          <a:noFill/>
          <a:ln w="38100">
            <a:solidFill>
              <a:srgbClr val="F0265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 flipH="0" flipV="0">
            <a:off x="0" y="0"/>
            <a:ext cx="11466518" cy="1422461"/>
          </a:xfrm>
        </p:spPr>
        <p:txBody>
          <a:bodyPr/>
          <a:lstStyle/>
          <a:p>
            <a:pPr>
              <a:defRPr/>
            </a:pPr>
            <a:r>
              <a:rPr lang="pt-BR"/>
              <a:t>Comparação entre modelos</a:t>
            </a:r>
            <a:endParaRPr/>
          </a:p>
        </p:txBody>
      </p:sp>
      <p:cxnSp>
        <p:nvCxnSpPr>
          <p:cNvPr id="6" name="Conector de seta reta 5"/>
          <p:cNvCxnSpPr>
            <a:cxnSpLocks/>
          </p:cNvCxnSpPr>
          <p:nvPr/>
        </p:nvCxnSpPr>
        <p:spPr bwMode="auto">
          <a:xfrm flipV="1">
            <a:off x="1953491" y="1565564"/>
            <a:ext cx="0" cy="3934691"/>
          </a:xfrm>
          <a:prstGeom prst="straightConnector1">
            <a:avLst/>
          </a:prstGeom>
          <a:ln w="28575">
            <a:solidFill>
              <a:srgbClr val="30303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cxnSpLocks/>
          </p:cNvCxnSpPr>
          <p:nvPr/>
        </p:nvCxnSpPr>
        <p:spPr bwMode="auto">
          <a:xfrm>
            <a:off x="1953491" y="5500255"/>
            <a:ext cx="5818909" cy="0"/>
          </a:xfrm>
          <a:prstGeom prst="straightConnector1">
            <a:avLst/>
          </a:prstGeom>
          <a:ln w="28575">
            <a:solidFill>
              <a:srgbClr val="30303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cxnSpLocks/>
          </p:cNvCxnSpPr>
          <p:nvPr/>
        </p:nvCxnSpPr>
        <p:spPr bwMode="auto">
          <a:xfrm>
            <a:off x="1953491" y="2064327"/>
            <a:ext cx="4530436" cy="34359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cxnSpLocks/>
          </p:cNvCxnSpPr>
          <p:nvPr/>
        </p:nvCxnSpPr>
        <p:spPr bwMode="auto">
          <a:xfrm flipV="1">
            <a:off x="1953491" y="3352800"/>
            <a:ext cx="1704109" cy="2147455"/>
          </a:xfrm>
          <a:prstGeom prst="straightConnector1">
            <a:avLst/>
          </a:prstGeom>
          <a:ln w="6350">
            <a:solidFill>
              <a:srgbClr val="0200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rco 14"/>
          <p:cNvSpPr/>
          <p:nvPr/>
        </p:nvSpPr>
        <p:spPr bwMode="auto">
          <a:xfrm rot="831530">
            <a:off x="1939634" y="5216234"/>
            <a:ext cx="401782" cy="346364"/>
          </a:xfrm>
          <a:prstGeom prst="arc">
            <a:avLst>
              <a:gd name="adj1" fmla="val 16200000"/>
              <a:gd name="adj2" fmla="val 657242"/>
            </a:avLst>
          </a:prstGeom>
          <a:ln w="6350">
            <a:solidFill>
              <a:srgbClr val="02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6" name="CaixaDeTexto 15"/>
          <p:cNvSpPr txBox="1"/>
          <p:nvPr/>
        </p:nvSpPr>
        <p:spPr bwMode="auto">
          <a:xfrm>
            <a:off x="2377052" y="4239491"/>
            <a:ext cx="35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pt-BR" b="0" i="1">
                          <a:latin typeface="Cambria Math"/>
                        </a:rPr>
                        <m:t>𝑟</m:t>
                      </m:r>
                    </m:oMath>
                  </m:oMathPara>
                </a14:m>
              </mc:Choice>
              <mc:Fallback/>
            </mc:AlternateContent>
            <a:endParaRPr lang="pt-BR" b="0"/>
          </a:p>
        </p:txBody>
      </p:sp>
      <p:sp>
        <p:nvSpPr>
          <p:cNvPr id="17" name="CaixaDeTexto 16"/>
          <p:cNvSpPr txBox="1"/>
          <p:nvPr/>
        </p:nvSpPr>
        <p:spPr bwMode="auto">
          <a:xfrm>
            <a:off x="2353634" y="5043052"/>
            <a:ext cx="37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pt-BR" b="0" i="1">
                          <a:latin typeface="Cambria Math"/>
                        </a:rPr>
                        <m:t>𝜃</m:t>
                      </m:r>
                    </m:oMath>
                  </m:oMathPara>
                </a14:m>
              </mc:Choice>
              <mc:Fallback/>
            </mc:AlternateContent>
            <a:endParaRPr lang="pt-BR" b="0"/>
          </a:p>
        </p:txBody>
      </p:sp>
      <p:sp>
        <p:nvSpPr>
          <p:cNvPr id="18" name="CaixaDeTexto 17"/>
          <p:cNvSpPr txBox="1"/>
          <p:nvPr/>
        </p:nvSpPr>
        <p:spPr bwMode="auto">
          <a:xfrm>
            <a:off x="1529860" y="1879661"/>
            <a:ext cx="36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pt-BR" b="0" i="1">
                          <a:latin typeface="Cambria Math"/>
                        </a:rPr>
                        <m:t>𝑏</m:t>
                      </m:r>
                    </m:oMath>
                  </m:oMathPara>
                </a14:m>
              </mc:Choice>
              <mc:Fallback/>
            </mc:AlternateContent>
            <a:endParaRPr lang="pt-BR" b="0"/>
          </a:p>
        </p:txBody>
      </p:sp>
      <p:sp>
        <p:nvSpPr>
          <p:cNvPr id="19" name="CaixaDeTexto 18"/>
          <p:cNvSpPr txBox="1"/>
          <p:nvPr/>
        </p:nvSpPr>
        <p:spPr bwMode="auto">
          <a:xfrm>
            <a:off x="6192404" y="5600260"/>
            <a:ext cx="583045" cy="618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pt-BR" b="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pt-BR" b="0" i="1"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m:rPr/>
                            <a:rPr lang="pt-BR" b="0" i="1">
                              <a:latin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pt-BR" b="0"/>
          </a:p>
        </p:txBody>
      </p:sp>
      <p:sp>
        <p:nvSpPr>
          <p:cNvPr id="20" name="CaixaDeTexto 19"/>
          <p:cNvSpPr txBox="1"/>
          <p:nvPr/>
        </p:nvSpPr>
        <p:spPr bwMode="auto">
          <a:xfrm>
            <a:off x="4123127" y="1879661"/>
            <a:ext cx="1479636" cy="1641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pt-BR" b="0" i="1">
                          <a:latin typeface="Cambria Math"/>
                        </a:rPr>
                        <m:t>𝑎</m:t>
                      </m:r>
                      <m:r>
                        <m:rPr/>
                        <a:rPr lang="pt-BR" b="0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pt-BR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pt-BR" b="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pt-BR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>
                                  <a:latin typeface="Cambria Math"/>
                                </a:rPr>
                                <m:t>tan</m:t>
                              </m:r>
                            </m:fName>
                            <m:e>
                              <m:r>
                                <m:rPr/>
                                <a:rPr lang="pt-BR" b="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</mc:Choice>
              <mc:Fallback/>
            </mc:AlternateContent>
            <a:endParaRPr lang="pt-BR" b="0"/>
          </a:p>
          <a:p>
            <a:pPr>
              <a:defRPr/>
            </a:pPr>
            <a:endParaRPr lang="pt-BR" b="0"/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pt-BR" b="0" i="1">
                          <a:latin typeface="Cambria Math"/>
                        </a:rPr>
                        <m:t>𝑏</m:t>
                      </m:r>
                      <m:r>
                        <m:rPr/>
                        <a:rPr lang="pt-B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pt-BR" b="0" i="1">
                              <a:latin typeface="Cambria Math"/>
                            </a:rPr>
                            <m:t>𝑟</m:t>
                          </m:r>
                        </m:num>
                        <m:den>
                          <m:func>
                            <m:funcPr>
                              <m:ctrlPr>
                                <a:rPr lang="pt-BR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m:rPr/>
                                <a:rPr lang="pt-BR" b="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</mc:Choice>
              <mc:Fallback/>
            </mc:AlternateContent>
            <a:endParaRPr lang="pt-BR"/>
          </a:p>
          <a:p>
            <a:pPr>
              <a:defRPr/>
            </a:pPr>
            <a:endParaRPr lang="pt-BR" b="0"/>
          </a:p>
        </p:txBody>
      </p:sp>
      <p:sp>
        <p:nvSpPr>
          <p:cNvPr id="3" name="CaixaDeTexto 2"/>
          <p:cNvSpPr txBox="1"/>
          <p:nvPr/>
        </p:nvSpPr>
        <p:spPr bwMode="auto">
          <a:xfrm>
            <a:off x="1623468" y="14224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pt-BR" b="1">
                <a:latin typeface="Times New Roman"/>
                <a:cs typeface="Times New Roman"/>
              </a:rPr>
              <a:t>y</a:t>
            </a:r>
            <a:endParaRPr/>
          </a:p>
        </p:txBody>
      </p:sp>
      <p:sp>
        <p:nvSpPr>
          <p:cNvPr id="21" name="CaixaDeTexto 20"/>
          <p:cNvSpPr txBox="1"/>
          <p:nvPr/>
        </p:nvSpPr>
        <p:spPr bwMode="auto">
          <a:xfrm>
            <a:off x="7472318" y="57247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pt-BR" b="1">
                <a:latin typeface="Times New Roman"/>
                <a:cs typeface="Times New Roman"/>
              </a:rPr>
              <a:t>x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 flipH="0" flipV="0">
            <a:off x="0" y="0"/>
            <a:ext cx="11128247" cy="176257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pt-BR"/>
              <a:t>Parâmetros das retas para apenas um </a:t>
            </a:r>
            <a:br>
              <a:rPr lang="pt-BR"/>
            </a:br>
            <a:r>
              <a:rPr lang="pt-BR"/>
              <a:t>ponto na imagem</a:t>
            </a:r>
            <a:endParaRPr/>
          </a:p>
        </p:txBody>
      </p:sp>
      <p:pic>
        <p:nvPicPr>
          <p:cNvPr id="13314" name="Picture 2" descr="Polar plot of a the family of lines of a point"/>
          <p:cNvPicPr>
            <a:picLocks noChangeAspect="1" noChangeArrowheads="1"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1435326" y="1662545"/>
            <a:ext cx="6080983" cy="4114799"/>
          </a:xfrm>
          <a:prstGeom prst="rect">
            <a:avLst/>
          </a:prstGeom>
          <a:noFill/>
        </p:spPr>
      </p:pic>
      <p:cxnSp>
        <p:nvCxnSpPr>
          <p:cNvPr id="6" name="Conector reto 5"/>
          <p:cNvCxnSpPr>
            <a:cxnSpLocks/>
          </p:cNvCxnSpPr>
          <p:nvPr/>
        </p:nvCxnSpPr>
        <p:spPr bwMode="auto">
          <a:xfrm flipH="1" flipV="1">
            <a:off x="4793662" y="2576946"/>
            <a:ext cx="13854" cy="27432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>
            <a:cxnSpLocks/>
          </p:cNvCxnSpPr>
          <p:nvPr/>
        </p:nvCxnSpPr>
        <p:spPr bwMode="auto">
          <a:xfrm flipV="1">
            <a:off x="1911927" y="2590785"/>
            <a:ext cx="2881733" cy="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 bwMode="auto">
          <a:xfrm>
            <a:off x="4350315" y="5592839"/>
            <a:ext cx="1547668" cy="562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pt-BR" b="0" i="1">
                          <a:latin typeface="Cambria Math"/>
                        </a:rPr>
                        <m:t>𝜃</m:t>
                      </m:r>
                      <m:r>
                        <m:rPr/>
                        <a:rPr lang="pt-BR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pt-BR" b="0" i="1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m:rPr/>
                            <a:rPr lang="pt-BR" b="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m:rPr/>
                        <a:rPr lang="pt-BR" b="0" i="1">
                          <a:latin typeface="Cambria Math"/>
                        </a:rPr>
                        <m:t>≈1.57</m:t>
                      </m:r>
                    </m:oMath>
                  </m:oMathPara>
                </a14:m>
              </mc:Choice>
              <mc:Fallback/>
            </mc:AlternateContent>
            <a:endParaRPr lang="pt-BR"/>
          </a:p>
        </p:txBody>
      </p:sp>
      <p:sp>
        <p:nvSpPr>
          <p:cNvPr id="14" name="CaixaDeTexto 13"/>
          <p:cNvSpPr txBox="1"/>
          <p:nvPr/>
        </p:nvSpPr>
        <p:spPr bwMode="auto">
          <a:xfrm>
            <a:off x="817406" y="1930615"/>
            <a:ext cx="800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pt-BR" b="0" i="1">
                          <a:latin typeface="Cambria Math"/>
                        </a:rPr>
                        <m:t>𝑥</m:t>
                      </m:r>
                      <m:r>
                        <m:rPr/>
                        <a:rPr lang="pt-BR" b="0" i="1">
                          <a:latin typeface="Cambria Math"/>
                        </a:rPr>
                        <m:t>=8</m:t>
                      </m:r>
                    </m:oMath>
                  </m:oMathPara>
                </a14:m>
              </mc:Choice>
              <mc:Fallback/>
            </mc:AlternateContent>
            <a:endParaRPr lang="pt-BR"/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pt-BR" b="0" i="1">
                          <a:latin typeface="Cambria Math"/>
                        </a:rPr>
                        <m:t>𝑦</m:t>
                      </m:r>
                      <m:r>
                        <m:rPr/>
                        <a:rPr lang="pt-BR" i="1">
                          <a:latin typeface="Cambria Math"/>
                        </a:rPr>
                        <m:t>=</m:t>
                      </m:r>
                      <m:r>
                        <m:rPr/>
                        <a:rPr lang="pt-BR" b="0" i="1">
                          <a:latin typeface="Cambria Math"/>
                        </a:rPr>
                        <m:t>6</m:t>
                      </m:r>
                    </m:oMath>
                  </m:oMathPara>
                </a14:m>
              </mc:Choice>
              <mc:Fallback/>
            </mc:AlternateContent>
            <a:endParaRPr lang="pt-BR"/>
          </a:p>
        </p:txBody>
      </p:sp>
      <p:sp>
        <p:nvSpPr>
          <p:cNvPr id="13" name="Retângulo 12"/>
          <p:cNvSpPr/>
          <p:nvPr/>
        </p:nvSpPr>
        <p:spPr bwMode="auto">
          <a:xfrm>
            <a:off x="69272" y="6419393"/>
            <a:ext cx="9047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/>
              <a:t>http://docs.opencv.org/2.4.13/doc/tutorials/imgproc/imgtrans/hough_lines/hough_lines.html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 flipH="0" flipV="0">
            <a:off x="0" y="0"/>
            <a:ext cx="11902710" cy="186049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pt-BR"/>
              <a:t>Parâmetros das retas em três pontos</a:t>
            </a:r>
            <a:br>
              <a:rPr lang="pt-BR"/>
            </a:br>
            <a:r>
              <a:rPr lang="pt-BR"/>
              <a:t>colineares</a:t>
            </a:r>
            <a:endParaRPr/>
          </a:p>
        </p:txBody>
      </p:sp>
      <p:pic>
        <p:nvPicPr>
          <p:cNvPr id="14338" name="Picture 2" descr="Polar plot of the family of lines for three points"/>
          <p:cNvPicPr>
            <a:picLocks noChangeAspect="1" noChangeArrowheads="1"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1426995" y="1607131"/>
            <a:ext cx="5800762" cy="3770495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 bwMode="auto">
          <a:xfrm>
            <a:off x="4903750" y="3796101"/>
            <a:ext cx="814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pt-BR" b="1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𝒙</m:t>
                      </m:r>
                      <m:r>
                        <m:rPr/>
                        <a:rPr lang="pt-BR" b="1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</mc:Choice>
              <mc:Fallback/>
            </mc:AlternateContent>
            <a:r>
              <a:rPr lang="pt-BR" b="1">
                <a:solidFill>
                  <a:schemeClr val="accent5">
                    <a:lumMod val="60000"/>
                    <a:lumOff val="40000"/>
                  </a:schemeClr>
                </a:solidFill>
              </a:rPr>
              <a:t>12</a:t>
            </a:r>
            <a:endParaRPr/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left"/>
                    </m:oMathParaPr>
                    <m:oMath>
                      <m:r>
                        <m:rPr/>
                        <a:rPr lang="pt-BR" b="1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𝒚</m:t>
                      </m:r>
                      <m:r>
                        <m:rPr/>
                        <a:rPr lang="pt-BR" b="1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m:rPr/>
                        <a:rPr lang="pt-BR" b="1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</mc:Choice>
              <mc:Fallback/>
            </mc:AlternateContent>
            <a:endParaRPr lang="pt-BR" b="1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 bwMode="auto">
          <a:xfrm>
            <a:off x="975217" y="2091622"/>
            <a:ext cx="814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pt-BR" b="1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</a:rPr>
                        <m:t>𝒙</m:t>
                      </m:r>
                      <m:r>
                        <m:rPr/>
                        <a:rPr lang="pt-BR" b="1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m:rPr/>
                        <a:rPr lang="pt-BR" b="1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</a:rPr>
                        <m:t>𝟖</m:t>
                      </m:r>
                    </m:oMath>
                  </m:oMathPara>
                </a14:m>
              </mc:Choice>
              <mc:Fallback/>
            </mc:AlternateContent>
            <a:endParaRPr lang="pt-BR" b="1">
              <a:solidFill>
                <a:schemeClr val="accent1">
                  <a:lumMod val="50000"/>
                </a:schemeClr>
              </a:solidFill>
            </a:endParaRPr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pt-BR" b="1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</a:rPr>
                        <m:t>𝒚</m:t>
                      </m:r>
                      <m:r>
                        <m:rPr/>
                        <a:rPr lang="pt-BR" b="1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m:rPr/>
                        <a:rPr lang="pt-BR" b="1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</mc:Choice>
              <mc:Fallback/>
            </mc:AlternateContent>
            <a:endParaRPr lang="pt-BR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 bwMode="auto">
          <a:xfrm>
            <a:off x="5061646" y="1920856"/>
            <a:ext cx="672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pt-BR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𝒙</m:t>
                      </m:r>
                      <m:r>
                        <m:rPr/>
                        <a:rPr lang="pt-BR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</mc:Choice>
              <mc:Fallback/>
            </mc:AlternateContent>
            <a:r>
              <a:rPr lang="pt-BR" b="1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/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pt-BR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𝒚</m:t>
                      </m:r>
                      <m:r>
                        <m:rPr/>
                        <a:rPr lang="pt-BR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</mc:Choice>
              <mc:Fallback/>
            </mc:AlternateContent>
            <a:r>
              <a:rPr lang="pt-BR" b="1">
                <a:solidFill>
                  <a:schemeClr val="accent2">
                    <a:lumMod val="75000"/>
                  </a:schemeClr>
                </a:solidFill>
              </a:rPr>
              <a:t>9</a:t>
            </a:r>
            <a:endParaRPr/>
          </a:p>
        </p:txBody>
      </p:sp>
      <p:sp>
        <p:nvSpPr>
          <p:cNvPr id="9" name="CaixaDeTexto 8"/>
          <p:cNvSpPr txBox="1"/>
          <p:nvPr/>
        </p:nvSpPr>
        <p:spPr bwMode="auto">
          <a:xfrm>
            <a:off x="2521529" y="2732286"/>
            <a:ext cx="19963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pt-BR" b="1"/>
              <a:t>Intersecção:</a:t>
            </a:r>
            <a:endParaRPr/>
          </a:p>
          <a:p>
            <a:pPr>
              <a:defRPr/>
            </a:pPr>
            <a:r>
              <a:rPr lang="pt-BR" b="0"/>
              <a:t> 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pt-BR" b="0" i="1">
                          <a:latin typeface="Cambria Math"/>
                        </a:rPr>
                        <m:t>𝜃</m:t>
                      </m:r>
                      <m:r>
                        <m:rPr/>
                        <a:rPr lang="pt-BR" b="0" i="1">
                          <a:latin typeface="Cambria Math"/>
                        </a:rPr>
                        <m:t>=0,925≈53º</m:t>
                      </m:r>
                    </m:oMath>
                  </m:oMathPara>
                </a14:m>
              </mc:Choice>
              <mc:Fallback/>
            </mc:AlternateContent>
            <a:endParaRPr lang="pt-BR" b="0"/>
          </a:p>
          <a:p>
            <a:pPr>
              <a:defRPr/>
            </a:pPr>
            <a:r>
              <a:rPr lang="pt-BR" b="0"/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pt-BR" b="0" i="0">
                          <a:latin typeface="Cambria Math"/>
                        </a:rPr>
                        <m:t>  </m:t>
                      </m:r>
                      <m:r>
                        <m:rPr/>
                        <a:rPr lang="pt-BR" b="0" i="1">
                          <a:latin typeface="Cambria Math"/>
                        </a:rPr>
                        <m:t>𝑟</m:t>
                      </m:r>
                      <m:r>
                        <m:rPr/>
                        <a:rPr lang="pt-BR" i="1">
                          <a:latin typeface="Cambria Math"/>
                        </a:rPr>
                        <m:t>=9</m:t>
                      </m:r>
                      <m:r>
                        <m:rPr/>
                        <a:rPr lang="pt-BR" b="0" i="1">
                          <a:latin typeface="Cambria Math"/>
                        </a:rPr>
                        <m:t>,6</m:t>
                      </m:r>
                    </m:oMath>
                  </m:oMathPara>
                </a14:m>
              </mc:Choice>
              <mc:Fallback/>
            </mc:AlternateContent>
            <a:r>
              <a:rPr lang="pt-BR"/>
              <a:t> pixels</a:t>
            </a:r>
            <a:endParaRPr/>
          </a:p>
        </p:txBody>
      </p:sp>
      <p:sp>
        <p:nvSpPr>
          <p:cNvPr id="11" name="Retângulo 10"/>
          <p:cNvSpPr/>
          <p:nvPr/>
        </p:nvSpPr>
        <p:spPr bwMode="auto">
          <a:xfrm>
            <a:off x="69272" y="6419393"/>
            <a:ext cx="9047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/>
              <a:t>http://docs.opencv.org/2.4.13/doc/tutorials/imgproc/imgtrans/hough_lines/hough_lines.html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Filtro de Convolução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Convolução 1D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CaixaDeTexto 6"/>
          <p:cNvSpPr txBox="1"/>
          <p:nvPr/>
        </p:nvSpPr>
        <p:spPr bwMode="auto">
          <a:xfrm>
            <a:off x="2167530" y="570761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/>
              <a:t>https://en.wikipedia.org/wiki/Convolution</a:t>
            </a:r>
            <a:endParaRPr/>
          </a:p>
        </p:txBody>
      </p:sp>
      <p:pic>
        <p:nvPicPr>
          <p:cNvPr id="24759641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57224" y="2225467"/>
            <a:ext cx="7747314" cy="2430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Convolução em 2D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pic>
        <p:nvPicPr>
          <p:cNvPr id="1028" name="Picture 4"/>
          <p:cNvPicPr>
            <a:picLocks noChangeAspect="1" noChangeArrowheads="1"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2790824" y="1709737"/>
            <a:ext cx="3762375" cy="42767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457200" y="622115"/>
            <a:ext cx="8229600" cy="619125"/>
          </a:xfrm>
        </p:spPr>
        <p:txBody>
          <a:bodyPr/>
          <a:lstStyle/>
          <a:p>
            <a:pPr>
              <a:defRPr/>
            </a:pPr>
            <a:r>
              <a:rPr lang="pt-BR"/>
              <a:t>Aplicações – Efeitos especiais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pic>
        <p:nvPicPr>
          <p:cNvPr id="9220" name="Picture 4" descr="Image embossing - Wikipedia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815681" y="1282885"/>
            <a:ext cx="7679409" cy="511960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pt-BR"/>
              <a:t>Aplicações - redução ou remoção de ruído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pic>
        <p:nvPicPr>
          <p:cNvPr id="11266" name="Picture 2" descr="Median Filtering with Python and OpenCV | by Tony Flores | Medium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1569285" y="2151357"/>
            <a:ext cx="5800017" cy="27926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Aplicações – Recuperação da imagem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84320" y="1751308"/>
            <a:ext cx="8018824" cy="30841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Realce de padrões específicos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pic>
        <p:nvPicPr>
          <p:cNvPr id="10242" name="Picture 2" descr="Fingerprint algorithm recognition | by Manuel Cuevas | Medium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1098846" y="1282885"/>
            <a:ext cx="6791325" cy="5257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rma livre 1"/>
          <p:cNvSpPr/>
          <p:nvPr/>
        </p:nvSpPr>
        <p:spPr bwMode="auto">
          <a:xfrm>
            <a:off x="611280" y="3429000"/>
            <a:ext cx="2952720" cy="2160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 fill="norm" stroke="1" extrusionOk="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648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8" algn="l"/>
                <a:tab pos="898199" algn="l"/>
                <a:tab pos="1347480" algn="l"/>
                <a:tab pos="1796759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endParaRPr lang="pt-BR" sz="1800" b="0" i="0" u="none" strike="noStrike" cap="none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" name="Título 2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defPPr lvl="0">
              <a:buNone/>
            </a:defPPr>
            <a:lvl1pPr algn="l" defTabSz="457200"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Gotham Black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pt-BR"/>
              <a:t>Convolução em imagem</a:t>
            </a:r>
            <a:endParaRPr/>
          </a:p>
        </p:txBody>
      </p:sp>
      <p:sp>
        <p:nvSpPr>
          <p:cNvPr id="53" name="Espaço Reservado para Texto 52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grpSp>
        <p:nvGrpSpPr>
          <p:cNvPr id="4" name="Grupo 3"/>
          <p:cNvGrpSpPr/>
          <p:nvPr/>
        </p:nvGrpSpPr>
        <p:grpSpPr bwMode="auto">
          <a:xfrm>
            <a:off x="971640" y="3789360"/>
            <a:ext cx="2160359" cy="1441439"/>
            <a:chOff x="971640" y="3789360"/>
            <a:chExt cx="2160359" cy="1441439"/>
          </a:xfrm>
        </p:grpSpPr>
        <p:sp>
          <p:nvSpPr>
            <p:cNvPr id="5" name="Forma livre 4"/>
            <p:cNvSpPr/>
            <p:nvPr/>
          </p:nvSpPr>
          <p:spPr bwMode="auto">
            <a:xfrm>
              <a:off x="97164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186</a:t>
              </a:r>
              <a:endParaRPr/>
            </a:p>
          </p:txBody>
        </p:sp>
        <p:sp>
          <p:nvSpPr>
            <p:cNvPr id="6" name="Forma livre 5"/>
            <p:cNvSpPr/>
            <p:nvPr/>
          </p:nvSpPr>
          <p:spPr bwMode="auto">
            <a:xfrm>
              <a:off x="133200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167</a:t>
              </a:r>
              <a:endParaRPr/>
            </a:p>
          </p:txBody>
        </p:sp>
        <p:sp>
          <p:nvSpPr>
            <p:cNvPr id="7" name="Forma livre 6"/>
            <p:cNvSpPr/>
            <p:nvPr/>
          </p:nvSpPr>
          <p:spPr bwMode="auto">
            <a:xfrm>
              <a:off x="169056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150</a:t>
              </a:r>
              <a:endParaRPr/>
            </a:p>
          </p:txBody>
        </p:sp>
        <p:sp>
          <p:nvSpPr>
            <p:cNvPr id="8" name="Forma livre 7"/>
            <p:cNvSpPr/>
            <p:nvPr/>
          </p:nvSpPr>
          <p:spPr bwMode="auto">
            <a:xfrm>
              <a:off x="2050919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154</a:t>
              </a:r>
              <a:endParaRPr/>
            </a:p>
          </p:txBody>
        </p:sp>
        <p:sp>
          <p:nvSpPr>
            <p:cNvPr id="9" name="Forma livre 8"/>
            <p:cNvSpPr/>
            <p:nvPr/>
          </p:nvSpPr>
          <p:spPr bwMode="auto">
            <a:xfrm>
              <a:off x="241128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152</a:t>
              </a:r>
              <a:endParaRPr/>
            </a:p>
          </p:txBody>
        </p:sp>
        <p:sp>
          <p:nvSpPr>
            <p:cNvPr id="10" name="Forma livre 9"/>
            <p:cNvSpPr/>
            <p:nvPr/>
          </p:nvSpPr>
          <p:spPr bwMode="auto">
            <a:xfrm>
              <a:off x="277164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182</a:t>
              </a:r>
              <a:endParaRPr/>
            </a:p>
          </p:txBody>
        </p:sp>
        <p:sp>
          <p:nvSpPr>
            <p:cNvPr id="11" name="Forma livre 10"/>
            <p:cNvSpPr/>
            <p:nvPr/>
          </p:nvSpPr>
          <p:spPr bwMode="auto">
            <a:xfrm>
              <a:off x="97164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210</a:t>
              </a:r>
              <a:endParaRPr/>
            </a:p>
          </p:txBody>
        </p:sp>
        <p:sp>
          <p:nvSpPr>
            <p:cNvPr id="12" name="Forma livre 11"/>
            <p:cNvSpPr/>
            <p:nvPr/>
          </p:nvSpPr>
          <p:spPr bwMode="auto">
            <a:xfrm>
              <a:off x="133200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190</a:t>
              </a:r>
              <a:endParaRPr/>
            </a:p>
          </p:txBody>
        </p:sp>
        <p:sp>
          <p:nvSpPr>
            <p:cNvPr id="13" name="Forma livre 12"/>
            <p:cNvSpPr/>
            <p:nvPr/>
          </p:nvSpPr>
          <p:spPr bwMode="auto">
            <a:xfrm>
              <a:off x="169056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186</a:t>
              </a:r>
              <a:endParaRPr/>
            </a:p>
          </p:txBody>
        </p:sp>
        <p:sp>
          <p:nvSpPr>
            <p:cNvPr id="14" name="Forma livre 13"/>
            <p:cNvSpPr/>
            <p:nvPr/>
          </p:nvSpPr>
          <p:spPr bwMode="auto">
            <a:xfrm>
              <a:off x="241128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150</a:t>
              </a:r>
              <a:endParaRPr/>
            </a:p>
          </p:txBody>
        </p:sp>
        <p:sp>
          <p:nvSpPr>
            <p:cNvPr id="15" name="Forma livre 14"/>
            <p:cNvSpPr/>
            <p:nvPr/>
          </p:nvSpPr>
          <p:spPr bwMode="auto">
            <a:xfrm>
              <a:off x="2050919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162</a:t>
              </a:r>
              <a:endParaRPr/>
            </a:p>
          </p:txBody>
        </p:sp>
        <p:sp>
          <p:nvSpPr>
            <p:cNvPr id="16" name="Forma livre 15"/>
            <p:cNvSpPr/>
            <p:nvPr/>
          </p:nvSpPr>
          <p:spPr bwMode="auto">
            <a:xfrm>
              <a:off x="277164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145</a:t>
              </a:r>
              <a:endParaRPr/>
            </a:p>
          </p:txBody>
        </p:sp>
        <p:sp>
          <p:nvSpPr>
            <p:cNvPr id="17" name="Forma livre 16"/>
            <p:cNvSpPr/>
            <p:nvPr/>
          </p:nvSpPr>
          <p:spPr bwMode="auto">
            <a:xfrm>
              <a:off x="97164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222</a:t>
              </a:r>
              <a:endParaRPr/>
            </a:p>
          </p:txBody>
        </p:sp>
        <p:sp>
          <p:nvSpPr>
            <p:cNvPr id="18" name="Forma livre 17"/>
            <p:cNvSpPr/>
            <p:nvPr/>
          </p:nvSpPr>
          <p:spPr bwMode="auto">
            <a:xfrm>
              <a:off x="133200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201</a:t>
              </a:r>
              <a:endParaRPr/>
            </a:p>
          </p:txBody>
        </p:sp>
        <p:sp>
          <p:nvSpPr>
            <p:cNvPr id="19" name="Forma livre 18"/>
            <p:cNvSpPr/>
            <p:nvPr/>
          </p:nvSpPr>
          <p:spPr bwMode="auto">
            <a:xfrm>
              <a:off x="169056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186</a:t>
              </a:r>
              <a:endParaRPr/>
            </a:p>
          </p:txBody>
        </p:sp>
        <p:sp>
          <p:nvSpPr>
            <p:cNvPr id="20" name="Forma livre 19"/>
            <p:cNvSpPr/>
            <p:nvPr/>
          </p:nvSpPr>
          <p:spPr bwMode="auto">
            <a:xfrm>
              <a:off x="2050919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179</a:t>
              </a:r>
              <a:endParaRPr/>
            </a:p>
          </p:txBody>
        </p:sp>
        <p:sp>
          <p:nvSpPr>
            <p:cNvPr id="21" name="Forma livre 20"/>
            <p:cNvSpPr/>
            <p:nvPr/>
          </p:nvSpPr>
          <p:spPr bwMode="auto">
            <a:xfrm>
              <a:off x="241128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140</a:t>
              </a:r>
              <a:endParaRPr/>
            </a:p>
          </p:txBody>
        </p:sp>
        <p:sp>
          <p:nvSpPr>
            <p:cNvPr id="22" name="Forma livre 21"/>
            <p:cNvSpPr/>
            <p:nvPr/>
          </p:nvSpPr>
          <p:spPr bwMode="auto">
            <a:xfrm>
              <a:off x="277164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133</a:t>
              </a:r>
              <a:endParaRPr/>
            </a:p>
          </p:txBody>
        </p:sp>
        <p:sp>
          <p:nvSpPr>
            <p:cNvPr id="23" name="Forma livre 22"/>
            <p:cNvSpPr/>
            <p:nvPr/>
          </p:nvSpPr>
          <p:spPr bwMode="auto">
            <a:xfrm>
              <a:off x="97164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215</a:t>
              </a:r>
              <a:endParaRPr/>
            </a:p>
          </p:txBody>
        </p:sp>
        <p:sp>
          <p:nvSpPr>
            <p:cNvPr id="24" name="Forma livre 23"/>
            <p:cNvSpPr/>
            <p:nvPr/>
          </p:nvSpPr>
          <p:spPr bwMode="auto">
            <a:xfrm>
              <a:off x="133200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199</a:t>
              </a:r>
              <a:endParaRPr/>
            </a:p>
          </p:txBody>
        </p:sp>
        <p:sp>
          <p:nvSpPr>
            <p:cNvPr id="25" name="Forma livre 24"/>
            <p:cNvSpPr/>
            <p:nvPr/>
          </p:nvSpPr>
          <p:spPr bwMode="auto">
            <a:xfrm>
              <a:off x="169056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190</a:t>
              </a:r>
              <a:endParaRPr/>
            </a:p>
          </p:txBody>
        </p:sp>
        <p:sp>
          <p:nvSpPr>
            <p:cNvPr id="26" name="Forma livre 25"/>
            <p:cNvSpPr/>
            <p:nvPr/>
          </p:nvSpPr>
          <p:spPr bwMode="auto">
            <a:xfrm>
              <a:off x="241128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186</a:t>
              </a:r>
              <a:endParaRPr/>
            </a:p>
          </p:txBody>
        </p:sp>
        <p:sp>
          <p:nvSpPr>
            <p:cNvPr id="27" name="Forma livre 26"/>
            <p:cNvSpPr/>
            <p:nvPr/>
          </p:nvSpPr>
          <p:spPr bwMode="auto">
            <a:xfrm>
              <a:off x="2050919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188</a:t>
              </a:r>
              <a:endParaRPr/>
            </a:p>
          </p:txBody>
        </p:sp>
        <p:sp>
          <p:nvSpPr>
            <p:cNvPr id="28" name="Forma livre 27"/>
            <p:cNvSpPr/>
            <p:nvPr/>
          </p:nvSpPr>
          <p:spPr bwMode="auto">
            <a:xfrm>
              <a:off x="277164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150</a:t>
              </a:r>
              <a:endParaRPr/>
            </a:p>
          </p:txBody>
        </p:sp>
      </p:grpSp>
      <p:grpSp>
        <p:nvGrpSpPr>
          <p:cNvPr id="29" name="Grupo 28"/>
          <p:cNvGrpSpPr/>
          <p:nvPr/>
        </p:nvGrpSpPr>
        <p:grpSpPr bwMode="auto">
          <a:xfrm>
            <a:off x="826920" y="1773360"/>
            <a:ext cx="1079639" cy="1081079"/>
            <a:chOff x="826920" y="1773360"/>
            <a:chExt cx="1079639" cy="1081079"/>
          </a:xfrm>
        </p:grpSpPr>
        <p:sp>
          <p:nvSpPr>
            <p:cNvPr id="30" name="Forma livre 29"/>
            <p:cNvSpPr/>
            <p:nvPr/>
          </p:nvSpPr>
          <p:spPr bwMode="auto">
            <a:xfrm>
              <a:off x="826920" y="1773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0</a:t>
              </a:r>
              <a:endParaRPr lang="pt-BR" sz="14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" name="Forma livre 30"/>
            <p:cNvSpPr/>
            <p:nvPr/>
          </p:nvSpPr>
          <p:spPr bwMode="auto">
            <a:xfrm>
              <a:off x="1187280" y="1773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</a:t>
              </a:r>
              <a:endParaRPr/>
            </a:p>
          </p:txBody>
        </p:sp>
        <p:sp>
          <p:nvSpPr>
            <p:cNvPr id="32" name="Forma livre 31"/>
            <p:cNvSpPr/>
            <p:nvPr/>
          </p:nvSpPr>
          <p:spPr bwMode="auto">
            <a:xfrm>
              <a:off x="1546200" y="1773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0</a:t>
              </a:r>
              <a:endParaRPr lang="pt-BR" sz="14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" name="Forma livre 32"/>
            <p:cNvSpPr/>
            <p:nvPr/>
          </p:nvSpPr>
          <p:spPr bwMode="auto">
            <a:xfrm>
              <a:off x="826920" y="213372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</a:t>
              </a:r>
              <a:endParaRPr/>
            </a:p>
          </p:txBody>
        </p:sp>
        <p:sp>
          <p:nvSpPr>
            <p:cNvPr id="34" name="Forma livre 33"/>
            <p:cNvSpPr/>
            <p:nvPr/>
          </p:nvSpPr>
          <p:spPr bwMode="auto">
            <a:xfrm>
              <a:off x="1187280" y="213372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3300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-4</a:t>
              </a:r>
              <a:endParaRPr/>
            </a:p>
          </p:txBody>
        </p:sp>
        <p:sp>
          <p:nvSpPr>
            <p:cNvPr id="35" name="Forma livre 34"/>
            <p:cNvSpPr/>
            <p:nvPr/>
          </p:nvSpPr>
          <p:spPr bwMode="auto">
            <a:xfrm>
              <a:off x="1546200" y="213372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</a:t>
              </a:r>
              <a:endParaRPr lang="pt-BR" sz="14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6" name="Forma livre 35"/>
            <p:cNvSpPr/>
            <p:nvPr/>
          </p:nvSpPr>
          <p:spPr bwMode="auto">
            <a:xfrm>
              <a:off x="826920" y="249408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0</a:t>
              </a:r>
              <a:endParaRPr lang="pt-BR" sz="14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7" name="Forma livre 36"/>
            <p:cNvSpPr/>
            <p:nvPr/>
          </p:nvSpPr>
          <p:spPr bwMode="auto">
            <a:xfrm>
              <a:off x="1187280" y="249408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</a:t>
              </a:r>
              <a:endParaRPr lang="pt-BR" sz="14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8" name="Forma livre 37"/>
            <p:cNvSpPr/>
            <p:nvPr/>
          </p:nvSpPr>
          <p:spPr bwMode="auto">
            <a:xfrm>
              <a:off x="1546200" y="249408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0</a:t>
              </a:r>
              <a:endParaRPr lang="pt-BR" sz="14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39" name="Forma livre 38"/>
          <p:cNvSpPr/>
          <p:nvPr/>
        </p:nvSpPr>
        <p:spPr bwMode="auto">
          <a:xfrm>
            <a:off x="1619280" y="2133720"/>
            <a:ext cx="1655640" cy="368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 fill="norm" stroke="1" extrusionOk="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1123"/>
              </a:spcBef>
              <a:spcAft>
                <a:spcPts val="0"/>
              </a:spcAft>
              <a:buNone/>
              <a:tabLst>
                <a:tab pos="0" algn="l"/>
                <a:tab pos="448918" algn="l"/>
                <a:tab pos="898199" algn="l"/>
                <a:tab pos="1347480" algn="l"/>
                <a:tab pos="1796759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r>
              <a:rPr lang="pt-BR" sz="1800" b="0" i="1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rPr>
              <a:t>h(x,y)</a:t>
            </a:r>
            <a:endParaRPr/>
          </a:p>
        </p:txBody>
      </p:sp>
      <p:sp>
        <p:nvSpPr>
          <p:cNvPr id="40" name="Forma livre 39"/>
          <p:cNvSpPr/>
          <p:nvPr/>
        </p:nvSpPr>
        <p:spPr bwMode="auto">
          <a:xfrm>
            <a:off x="3348000" y="4221000"/>
            <a:ext cx="1655640" cy="405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 fill="norm" stroke="1" extrusionOk="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1123"/>
              </a:spcBef>
              <a:spcAft>
                <a:spcPts val="0"/>
              </a:spcAft>
              <a:buNone/>
              <a:tabLst>
                <a:tab pos="0" algn="l"/>
                <a:tab pos="448918" algn="l"/>
                <a:tab pos="898199" algn="l"/>
                <a:tab pos="1347480" algn="l"/>
                <a:tab pos="1796759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r>
              <a:rPr lang="pt-BR" sz="1800" b="0" i="1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rPr>
              <a:t>I</a:t>
            </a:r>
            <a:r>
              <a:rPr lang="pt-BR" sz="1800" b="0" i="1" u="none" strike="noStrike" cap="none" baseline="-2500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rPr>
              <a:t>1</a:t>
            </a:r>
            <a:r>
              <a:rPr lang="pt-BR" sz="1800" b="0" i="1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rPr>
              <a:t>(x,y)</a:t>
            </a:r>
            <a:endParaRPr/>
          </a:p>
        </p:txBody>
      </p:sp>
      <p:grpSp>
        <p:nvGrpSpPr>
          <p:cNvPr id="41" name="Grupo 40"/>
          <p:cNvGrpSpPr/>
          <p:nvPr/>
        </p:nvGrpSpPr>
        <p:grpSpPr bwMode="auto">
          <a:xfrm>
            <a:off x="611280" y="3429000"/>
            <a:ext cx="1079279" cy="1081078"/>
            <a:chOff x="611280" y="3429000"/>
            <a:chExt cx="1079279" cy="1081078"/>
          </a:xfrm>
        </p:grpSpPr>
        <p:sp>
          <p:nvSpPr>
            <p:cNvPr id="42" name="Forma livre 41"/>
            <p:cNvSpPr/>
            <p:nvPr/>
          </p:nvSpPr>
          <p:spPr bwMode="auto">
            <a:xfrm>
              <a:off x="611280" y="342900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3" name="Forma livre 42"/>
            <p:cNvSpPr/>
            <p:nvPr/>
          </p:nvSpPr>
          <p:spPr bwMode="auto">
            <a:xfrm>
              <a:off x="971640" y="342900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4" name="Forma livre 43"/>
            <p:cNvSpPr/>
            <p:nvPr/>
          </p:nvSpPr>
          <p:spPr bwMode="auto">
            <a:xfrm>
              <a:off x="1330200" y="342900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" name="Forma livre 44"/>
            <p:cNvSpPr/>
            <p:nvPr/>
          </p:nvSpPr>
          <p:spPr bwMode="auto">
            <a:xfrm>
              <a:off x="61128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6" name="Forma livre 45"/>
            <p:cNvSpPr/>
            <p:nvPr/>
          </p:nvSpPr>
          <p:spPr bwMode="auto">
            <a:xfrm>
              <a:off x="97164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3300">
                <a:alpha val="37000"/>
              </a:srgbClr>
            </a:solidFill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7" name="Forma livre 46"/>
            <p:cNvSpPr/>
            <p:nvPr/>
          </p:nvSpPr>
          <p:spPr bwMode="auto">
            <a:xfrm>
              <a:off x="133020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8" name="Forma livre 47"/>
            <p:cNvSpPr/>
            <p:nvPr/>
          </p:nvSpPr>
          <p:spPr bwMode="auto">
            <a:xfrm>
              <a:off x="61128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9" name="Forma livre 48"/>
            <p:cNvSpPr/>
            <p:nvPr/>
          </p:nvSpPr>
          <p:spPr bwMode="auto">
            <a:xfrm>
              <a:off x="97164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0" name="Forma livre 49"/>
            <p:cNvSpPr/>
            <p:nvPr/>
          </p:nvSpPr>
          <p:spPr bwMode="auto">
            <a:xfrm>
              <a:off x="133020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fill="norm" stroke="1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51" name="Retângulo 50"/>
          <p:cNvSpPr/>
          <p:nvPr/>
        </p:nvSpPr>
        <p:spPr bwMode="auto">
          <a:xfrm>
            <a:off x="3706921" y="1487389"/>
            <a:ext cx="48974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/>
              <a:t>Exemplo de realização de convolução:</a:t>
            </a:r>
            <a:endParaRPr lang="pt-BR"/>
          </a:p>
          <a:p>
            <a:pPr>
              <a:defRPr/>
            </a:pPr>
            <a:r>
              <a:rPr lang="pt-BR" u="sng">
                <a:hlinkClick r:id="rId2" tooltip="https://www.youtube.com/watch?v=_iZ3Q7VXiGI"/>
              </a:rPr>
              <a:t>https://www.youtube.com/watch?v=_iZ3Q7VXiGI</a:t>
            </a:r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Transformada de </a:t>
            </a:r>
            <a:r>
              <a:rPr lang="pt-BR"/>
              <a:t>Hough</a:t>
            </a:r>
            <a:br>
              <a:rPr lang="pt-BR"/>
            </a:br>
            <a:endParaRPr sz="180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956192845" name=""/>
          <p:cNvSpPr txBox="1"/>
          <p:nvPr/>
        </p:nvSpPr>
        <p:spPr bwMode="auto">
          <a:xfrm flipH="0" flipV="0">
            <a:off x="472710" y="1575630"/>
            <a:ext cx="8339315" cy="39322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AutoNum type="arabicPeriod"/>
              <a:defRPr/>
            </a:pPr>
            <a:r>
              <a:rPr/>
              <a:t>Detecta formas em uma imagem</a:t>
            </a:r>
            <a:endParaRPr/>
          </a:p>
          <a:p>
            <a:pPr marL="283879" indent="-283879">
              <a:buAutoNum type="arabicPeriod"/>
              <a:defRPr/>
            </a:pPr>
            <a:endParaRPr/>
          </a:p>
          <a:p>
            <a:pPr marL="283879" indent="-283879">
              <a:buAutoNum type="arabicPeriod"/>
              <a:defRPr/>
            </a:pPr>
            <a:r>
              <a:rPr/>
              <a:t>Muito usada para círculos e retas</a:t>
            </a:r>
            <a:endParaRPr/>
          </a:p>
          <a:p>
            <a:pPr marL="283879" indent="-283879">
              <a:buAutoNum type="arabicPeriod"/>
              <a:defRPr/>
            </a:pPr>
            <a:endParaRPr/>
          </a:p>
          <a:p>
            <a:pPr marL="283879" indent="-283879">
              <a:buAutoNum type="arabicPeriod"/>
              <a:defRPr/>
            </a:pPr>
            <a:r>
              <a:rPr/>
              <a:t>Exige pós-processamento dos dados obtidos</a:t>
            </a:r>
            <a:endParaRPr/>
          </a:p>
          <a:p>
            <a:pPr marL="283879" indent="-283879">
              <a:buAutoNum type="arabicPeriod"/>
              <a:defRPr/>
            </a:pPr>
            <a:endParaRPr/>
          </a:p>
          <a:p>
            <a:pPr marL="683929" lvl="1" indent="-283879">
              <a:buFont typeface="Arial"/>
              <a:buChar char="•"/>
              <a:defRPr/>
            </a:pPr>
            <a:r>
              <a:rPr/>
              <a:t>Problemas comuns: muitas retas/círculos parecidos (quase mesma posição, orientação ou raio)</a:t>
            </a:r>
            <a:endParaRPr/>
          </a:p>
          <a:p>
            <a:pPr marL="683929" lvl="1" indent="-283879">
              <a:buFont typeface="Arial"/>
              <a:buChar char="•"/>
              <a:defRPr/>
            </a:pPr>
            <a:endParaRPr/>
          </a:p>
          <a:p>
            <a:pPr marL="683929" lvl="1" indent="-283879">
              <a:buFont typeface="Arial"/>
              <a:buChar char="•"/>
              <a:defRPr/>
            </a:pPr>
            <a:r>
              <a:rPr/>
              <a:t>Falamos em elementos de mais alto nível, não em pixels</a:t>
            </a:r>
            <a:endParaRPr/>
          </a:p>
          <a:p>
            <a:pPr marL="683929" lvl="1" indent="-283879">
              <a:buFont typeface="Arial"/>
              <a:buChar char="•"/>
              <a:defRPr/>
            </a:pPr>
            <a:endParaRPr/>
          </a:p>
          <a:p>
            <a:pPr marL="683929" lvl="1" indent="-283879">
              <a:buFont typeface="Arial"/>
              <a:buChar char="•"/>
              <a:defRPr/>
            </a:pPr>
            <a:r>
              <a:rPr/>
              <a:t>Filtragem: eliminar retas/círculos “parecidos” com algum já selecionado</a:t>
            </a:r>
            <a:endParaRPr/>
          </a:p>
          <a:p>
            <a:pPr marL="683929" lvl="1" indent="-283879">
              <a:buFont typeface="Arial"/>
              <a:buChar char="•"/>
              <a:defRPr/>
            </a:pPr>
            <a:endParaRPr/>
          </a:p>
          <a:p>
            <a:pPr marL="683929" lvl="1" indent="-283879">
              <a:buFont typeface="Arial"/>
              <a:buChar char="•"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Escritório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ONLYOFFICE/7.3.0.184</Application>
  <DocSecurity>0</DocSecurity>
  <PresentationFormat>On-screen Show (4:3)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Manager/>
  <Company>Insper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Ciência dos Dados</dc:title>
  <dc:subject/>
  <dc:creator>Kelly</dc:creator>
  <cp:keywords/>
  <dc:description/>
  <dc:identifier/>
  <dc:language/>
  <cp:lastModifiedBy/>
  <cp:revision>338</cp:revision>
  <dcterms:created xsi:type="dcterms:W3CDTF">2014-04-17T20:05:08Z</dcterms:created>
  <dcterms:modified xsi:type="dcterms:W3CDTF">2023-03-13T16:53:52Z</dcterms:modified>
  <cp:category/>
  <cp:contentStatus/>
  <cp:version/>
</cp:coreProperties>
</file>