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 snapToObjects="1">
      <p:cViewPr varScale="1">
        <p:scale>
          <a:sx n="67" d="100"/>
          <a:sy n="67" d="100"/>
        </p:scale>
        <p:origin x="77" y="288"/>
      </p:cViewPr>
      <p:guideLst>
        <p:guide pos="2382" orient="horz"/>
        <p:guide pos="2249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</a:t>
            </a:r>
            <a:r>
              <a:rPr lang="pt-BR"/>
              <a:t>para</a:t>
            </a:r>
            <a:r>
              <a:rPr lang="pt-BR"/>
              <a:t>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 bwMode="auto">
          <a:xfrm>
            <a:off x="7244861" y="6324600"/>
            <a:ext cx="182000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  <a:fld id="{1A8CD93B-F2AD-460E-A850-3E2E5D3DAAB3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21av</a:t>
            </a:r>
            <a:endParaRPr/>
          </a:p>
        </p:txBody>
      </p:sp>
      <p:sp>
        <p:nvSpPr>
          <p:cNvPr id="4" name="Rectangle 10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FD9D-68F8-41EF-8AE9-4502476C65BD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8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CB42A-61CB-482A-B975-8E309D7446E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iZ3Q7VXiGI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</a:t>
            </a:r>
            <a:r>
              <a:rPr lang="en-US">
                <a:latin typeface="Verdana"/>
                <a:cs typeface="Verdana"/>
              </a:rPr>
              <a:t> </a:t>
            </a:r>
            <a:r>
              <a:rPr lang="en-US">
                <a:latin typeface="Verdana"/>
                <a:cs typeface="Verdana"/>
              </a:rPr>
              <a:t>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Detecção de retas e circunferências</a:t>
            </a:r>
            <a:endParaRPr lang="pt-B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aplicação da detecção de retas</a:t>
            </a:r>
            <a:endParaRPr/>
          </a:p>
        </p:txBody>
      </p:sp>
      <p:pic>
        <p:nvPicPr>
          <p:cNvPr id="15362" name="Picture 2" descr="Resultado de imagem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581536"/>
            <a:ext cx="8029575" cy="4533128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 bwMode="auto">
          <a:xfrm>
            <a:off x="308558" y="5658492"/>
            <a:ext cx="8340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/>
              <a:t>https://www.mathworks.com/matlabcentral/answers/88166-how-can-i-find-the-intersection-point-of-hough-lines-for-vision-based-navigation?requestedDomain=www.mathworks.com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detecção de circunferências</a:t>
            </a:r>
            <a:endParaRPr/>
          </a:p>
        </p:txBody>
      </p:sp>
      <p:pic>
        <p:nvPicPr>
          <p:cNvPr id="16394" name="Picture 10" descr="This is what I have so far. LEFT: masked pupil RIGHT: canny result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921498"/>
            <a:ext cx="8029575" cy="3853201"/>
          </a:xfrm>
          <a:prstGeom prst="rect">
            <a:avLst/>
          </a:prstGeom>
          <a:noFill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0945" y="5774964"/>
            <a:ext cx="856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/>
              <a:t>http://stackoverflow.com/questions/10716464/what-are-the-correct-usage-parameter-values-for-houghcircles-in-opencv-for-iris</a:t>
            </a:r>
            <a:endParaRPr/>
          </a:p>
        </p:txBody>
      </p:sp>
      <p:sp>
        <p:nvSpPr>
          <p:cNvPr id="3" name="Elipse 2"/>
          <p:cNvSpPr/>
          <p:nvPr/>
        </p:nvSpPr>
        <p:spPr bwMode="auto">
          <a:xfrm>
            <a:off x="5922375" y="3252245"/>
            <a:ext cx="1169089" cy="1219272"/>
          </a:xfrm>
          <a:prstGeom prst="ellipse">
            <a:avLst/>
          </a:prstGeom>
          <a:noFill/>
          <a:ln w="38100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466518" cy="1422461"/>
          </a:xfrm>
        </p:spPr>
        <p:txBody>
          <a:bodyPr/>
          <a:lstStyle/>
          <a:p>
            <a:pPr>
              <a:defRPr/>
            </a:pPr>
            <a:r>
              <a:rPr lang="pt-BR"/>
              <a:t>Comparação entre modelos</a:t>
            </a:r>
            <a:endParaRPr/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 bwMode="auto">
          <a:xfrm flipV="1">
            <a:off x="1953491" y="1565564"/>
            <a:ext cx="0" cy="3934691"/>
          </a:xfrm>
          <a:prstGeom prst="straightConnector1">
            <a:avLst/>
          </a:prstGeom>
          <a:ln w="28575">
            <a:solidFill>
              <a:srgbClr val="30303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</p:cNvCxnSpPr>
          <p:nvPr/>
        </p:nvCxnSpPr>
        <p:spPr bwMode="auto">
          <a:xfrm>
            <a:off x="1953491" y="5500255"/>
            <a:ext cx="5818909" cy="0"/>
          </a:xfrm>
          <a:prstGeom prst="straightConnector1">
            <a:avLst/>
          </a:prstGeom>
          <a:ln w="28575">
            <a:solidFill>
              <a:srgbClr val="30303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953491" y="2064327"/>
            <a:ext cx="4530436" cy="34359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cxnSpLocks/>
          </p:cNvCxnSpPr>
          <p:nvPr/>
        </p:nvCxnSpPr>
        <p:spPr bwMode="auto">
          <a:xfrm flipV="1">
            <a:off x="1953491" y="3352800"/>
            <a:ext cx="1704109" cy="2147455"/>
          </a:xfrm>
          <a:prstGeom prst="straightConnector1">
            <a:avLst/>
          </a:prstGeom>
          <a:ln w="6350">
            <a:solidFill>
              <a:srgbClr val="02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o 14"/>
          <p:cNvSpPr/>
          <p:nvPr/>
        </p:nvSpPr>
        <p:spPr bwMode="auto">
          <a:xfrm rot="831530">
            <a:off x="1939634" y="5216234"/>
            <a:ext cx="401782" cy="346364"/>
          </a:xfrm>
          <a:prstGeom prst="arc">
            <a:avLst>
              <a:gd name="adj1" fmla="val 16200000"/>
              <a:gd name="adj2" fmla="val 657242"/>
            </a:avLst>
          </a:prstGeom>
          <a:ln w="6350">
            <a:solidFill>
              <a:srgbClr val="02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/>
          <p:nvPr/>
        </p:nvSpPr>
        <p:spPr bwMode="auto">
          <a:xfrm>
            <a:off x="2377052" y="4239491"/>
            <a:ext cx="3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𝑟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7" name="CaixaDeTexto 16"/>
          <p:cNvSpPr txBox="1"/>
          <p:nvPr/>
        </p:nvSpPr>
        <p:spPr bwMode="auto">
          <a:xfrm>
            <a:off x="2353634" y="5043052"/>
            <a:ext cx="3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8" name="CaixaDeTexto 17"/>
          <p:cNvSpPr txBox="1"/>
          <p:nvPr/>
        </p:nvSpPr>
        <p:spPr bwMode="auto">
          <a:xfrm>
            <a:off x="1529860" y="1879661"/>
            <a:ext cx="3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𝑏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9" name="CaixaDeTexto 18"/>
          <p:cNvSpPr txBox="1"/>
          <p:nvPr/>
        </p:nvSpPr>
        <p:spPr bwMode="auto">
          <a:xfrm>
            <a:off x="6192404" y="5600260"/>
            <a:ext cx="583045" cy="618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m:rPr/>
                            <a:rPr lang="pt-BR" b="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20" name="CaixaDeTexto 19"/>
          <p:cNvSpPr txBox="1"/>
          <p:nvPr/>
        </p:nvSpPr>
        <p:spPr bwMode="auto">
          <a:xfrm>
            <a:off x="4123127" y="1879661"/>
            <a:ext cx="1479636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𝑎</m:t>
                      </m:r>
                      <m:r>
                        <m:rPr/>
                        <a:rPr lang="pt-BR" b="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m:rPr/>
                                <a:rPr lang="pt-BR" b="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b="0"/>
          </a:p>
          <a:p>
            <a:pPr>
              <a:defRPr/>
            </a:pPr>
            <a:endParaRPr lang="pt-BR" b="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𝑏</m:t>
                      </m:r>
                      <m:r>
                        <m:rPr/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func>
                            <m:funcPr>
                              <m:ctrlPr>
                                <a:rPr lang="pt-B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m:rPr/>
                                <a:rPr lang="pt-BR" b="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/>
          </a:p>
          <a:p>
            <a:pPr>
              <a:defRPr/>
            </a:pPr>
            <a:endParaRPr lang="pt-BR" b="0"/>
          </a:p>
        </p:txBody>
      </p:sp>
      <p:sp>
        <p:nvSpPr>
          <p:cNvPr id="3" name="CaixaDeTexto 2"/>
          <p:cNvSpPr txBox="1"/>
          <p:nvPr/>
        </p:nvSpPr>
        <p:spPr bwMode="auto">
          <a:xfrm>
            <a:off x="1623468" y="1422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>
                <a:latin typeface="Times New Roman"/>
                <a:cs typeface="Times New Roman"/>
              </a:rPr>
              <a:t>y</a:t>
            </a:r>
            <a:endParaRPr/>
          </a:p>
        </p:txBody>
      </p:sp>
      <p:sp>
        <p:nvSpPr>
          <p:cNvPr id="21" name="CaixaDeTexto 20"/>
          <p:cNvSpPr txBox="1"/>
          <p:nvPr/>
        </p:nvSpPr>
        <p:spPr bwMode="auto">
          <a:xfrm>
            <a:off x="7472318" y="5724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>
                <a:latin typeface="Times New Roman"/>
                <a:cs typeface="Times New Roman"/>
              </a:rPr>
              <a:t>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128247" cy="176257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/>
              <a:t>Parâmetros das retas para apenas um </a:t>
            </a:r>
            <a:br>
              <a:rPr lang="pt-BR"/>
            </a:br>
            <a:r>
              <a:rPr lang="pt-BR"/>
              <a:t>ponto na imagem</a:t>
            </a:r>
            <a:endParaRPr/>
          </a:p>
        </p:txBody>
      </p:sp>
      <p:pic>
        <p:nvPicPr>
          <p:cNvPr id="13314" name="Picture 2" descr="Polar plot of a the family of lines of a point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435326" y="1662545"/>
            <a:ext cx="6080983" cy="4114799"/>
          </a:xfrm>
          <a:prstGeom prst="rect">
            <a:avLst/>
          </a:prstGeom>
          <a:noFill/>
        </p:spPr>
      </p:pic>
      <p:cxnSp>
        <p:nvCxnSpPr>
          <p:cNvPr id="6" name="Conector reto 5"/>
          <p:cNvCxnSpPr>
            <a:cxnSpLocks/>
          </p:cNvCxnSpPr>
          <p:nvPr/>
        </p:nvCxnSpPr>
        <p:spPr bwMode="auto">
          <a:xfrm flipH="1" flipV="1">
            <a:off x="4793662" y="2576946"/>
            <a:ext cx="13854" cy="27432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 bwMode="auto">
          <a:xfrm flipV="1">
            <a:off x="1911927" y="2590785"/>
            <a:ext cx="2881733" cy="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 bwMode="auto">
          <a:xfrm>
            <a:off x="4350315" y="5592839"/>
            <a:ext cx="1547668" cy="562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  <m:r>
                        <m:rPr/>
                        <a:rPr lang="pt-BR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m:rPr/>
                            <a:rPr lang="pt-BR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/>
                        <a:rPr lang="pt-BR" b="0" i="1">
                          <a:latin typeface="Cambria Math"/>
                        </a:rPr>
                        <m:t>≈1.57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14" name="CaixaDeTexto 13"/>
          <p:cNvSpPr txBox="1"/>
          <p:nvPr/>
        </p:nvSpPr>
        <p:spPr bwMode="auto">
          <a:xfrm>
            <a:off x="817406" y="1930615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𝑥</m:t>
                      </m:r>
                      <m:r>
                        <m:rPr/>
                        <a:rPr lang="pt-BR" b="0" i="1">
                          <a:latin typeface="Cambria Math"/>
                        </a:rPr>
                        <m:t>=8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𝑦</m:t>
                      </m:r>
                      <m:r>
                        <m:rPr/>
                        <a:rPr lang="pt-BR" i="1">
                          <a:latin typeface="Cambria Math"/>
                        </a:rPr>
                        <m:t>=</m:t>
                      </m:r>
                      <m:r>
                        <m:rPr/>
                        <a:rPr lang="pt-BR" b="0" i="1">
                          <a:latin typeface="Cambria Math"/>
                        </a:rPr>
                        <m:t>6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13" name="Retângulo 12"/>
          <p:cNvSpPr/>
          <p:nvPr/>
        </p:nvSpPr>
        <p:spPr bwMode="auto">
          <a:xfrm>
            <a:off x="69272" y="6419393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http://docs.opencv.org/2.4.13/doc/tutorials/imgproc/imgtrans/hough_lines/hough_lines.html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902710" cy="18604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/>
              <a:t>Parâmetros das retas em três pontos</a:t>
            </a:r>
            <a:br>
              <a:rPr lang="pt-BR"/>
            </a:br>
            <a:r>
              <a:rPr lang="pt-BR"/>
              <a:t>colineares</a:t>
            </a:r>
            <a:endParaRPr/>
          </a:p>
        </p:txBody>
      </p:sp>
      <p:pic>
        <p:nvPicPr>
          <p:cNvPr id="14338" name="Picture 2" descr="Polar plot of the family of lines for three points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426995" y="1607131"/>
            <a:ext cx="5800762" cy="377049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 bwMode="auto">
          <a:xfrm>
            <a:off x="4903750" y="3796101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975217" y="2091622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5061646" y="1920856"/>
            <a:ext cx="67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/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2521529" y="2732286"/>
            <a:ext cx="199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/>
              <a:t>Intersecção:</a:t>
            </a:r>
            <a:endParaRPr/>
          </a:p>
          <a:p>
            <a:pPr>
              <a:defRPr/>
            </a:pPr>
            <a:r>
              <a:rPr lang="pt-BR" b="0"/>
              <a:t>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  <m:r>
                        <m:rPr/>
                        <a:rPr lang="pt-BR" b="0" i="1">
                          <a:latin typeface="Cambria Math"/>
                        </a:rPr>
                        <m:t>=0,925≈53º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  <a:p>
            <a:pPr>
              <a:defRPr/>
            </a:pPr>
            <a:r>
              <a:rPr lang="pt-BR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0" i="0">
                          <a:latin typeface="Cambria Math"/>
                        </a:rPr>
                        <m:t>  </m:t>
                      </m:r>
                      <m:r>
                        <m:rPr/>
                        <a:rPr lang="pt-BR" b="0" i="1">
                          <a:latin typeface="Cambria Math"/>
                        </a:rPr>
                        <m:t>𝑟</m:t>
                      </m:r>
                      <m:r>
                        <m:rPr/>
                        <a:rPr lang="pt-BR" i="1">
                          <a:latin typeface="Cambria Math"/>
                        </a:rPr>
                        <m:t>=9</m:t>
                      </m:r>
                      <m:r>
                        <m:rPr/>
                        <a:rPr lang="pt-BR" b="0" i="1">
                          <a:latin typeface="Cambria Math"/>
                        </a:rPr>
                        <m:t>,6</m:t>
                      </m:r>
                    </m:oMath>
                  </m:oMathPara>
                </a14:m>
              </mc:Choice>
              <mc:Fallback/>
            </mc:AlternateContent>
            <a:r>
              <a:rPr lang="pt-BR"/>
              <a:t> pixels</a:t>
            </a:r>
            <a:endParaRPr/>
          </a:p>
        </p:txBody>
      </p:sp>
      <p:sp>
        <p:nvSpPr>
          <p:cNvPr id="11" name="Retângulo 10"/>
          <p:cNvSpPr/>
          <p:nvPr/>
        </p:nvSpPr>
        <p:spPr bwMode="auto">
          <a:xfrm>
            <a:off x="69272" y="6419393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http://docs.opencv.org/2.4.13/doc/tutorials/imgproc/imgtrans/hough_lines/hough_lines.html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31343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Regressão Linear</a:t>
            </a:r>
            <a:endParaRPr sz="1800"/>
          </a:p>
        </p:txBody>
      </p:sp>
      <p:sp>
        <p:nvSpPr>
          <p:cNvPr id="1694353913" name="Espaço Reservado para Texto 6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42420994" name=""/>
          <p:cNvSpPr txBox="1"/>
          <p:nvPr/>
        </p:nvSpPr>
        <p:spPr bwMode="auto">
          <a:xfrm flipH="0" flipV="0">
            <a:off x="472709" y="1575630"/>
            <a:ext cx="8442994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AutoNum type="arabicPeriod"/>
              <a:defRPr/>
            </a:pPr>
            <a:r>
              <a:rPr/>
              <a:t>Encontrar reta (ou qualquer outra função) que melhor “encaixa” em um conjunto de pontos</a:t>
            </a: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r>
              <a:rPr/>
              <a:t>Útil para encontrar “direção” em uma coleção de objetos</a:t>
            </a: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283878" indent="-283878">
              <a:buAutoNum type="arabicPeriod"/>
              <a:defRPr/>
            </a:pPr>
            <a:r>
              <a:rPr/>
              <a:t>“Resumindo” a posição de um conjunto de objetos em uma reta</a:t>
            </a:r>
            <a:endParaRPr/>
          </a:p>
        </p:txBody>
      </p:sp>
      <p:pic>
        <p:nvPicPr>
          <p:cNvPr id="10169299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3391" y="2465817"/>
            <a:ext cx="3228975" cy="2400300"/>
          </a:xfrm>
          <a:prstGeom prst="rect">
            <a:avLst/>
          </a:prstGeom>
        </p:spPr>
      </p:pic>
      <p:pic>
        <p:nvPicPr>
          <p:cNvPr id="1912982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20653" y="2465817"/>
            <a:ext cx="3228975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Filtro de Convolução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Convolução 1D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2167530" y="5707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https://en.wikipedia.org/wiki/Convolution</a:t>
            </a:r>
            <a:endParaRPr/>
          </a:p>
        </p:txBody>
      </p:sp>
      <p:pic>
        <p:nvPicPr>
          <p:cNvPr id="2475964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7224" y="2225467"/>
            <a:ext cx="7747314" cy="243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Convolução em 2D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8" name="Picture 4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790824" y="1709737"/>
            <a:ext cx="3762375" cy="4276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622115"/>
            <a:ext cx="8229600" cy="619125"/>
          </a:xfrm>
        </p:spPr>
        <p:txBody>
          <a:bodyPr/>
          <a:lstStyle/>
          <a:p>
            <a:pPr>
              <a:defRPr/>
            </a:pPr>
            <a:r>
              <a:rPr lang="pt-BR"/>
              <a:t>Aplicações – Efeitos especiais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9220" name="Picture 4" descr="Image embossing - Wikipedia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815681" y="1282885"/>
            <a:ext cx="7679409" cy="51196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Aplicações - redução ou remoção de ruído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1266" name="Picture 2" descr="Median Filtering with Python and OpenCV | by Tony Flore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569285" y="2151357"/>
            <a:ext cx="5800017" cy="2792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Aplicações – Recuperação da imagem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4320" y="1751308"/>
            <a:ext cx="8018824" cy="3084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Realce de padrões específicos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42" name="Picture 2" descr="Fingerprint algorithm recognition | by Manuel Cueva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98846" y="1282885"/>
            <a:ext cx="6791325" cy="525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 lvl="0">
              <a:buNone/>
            </a:defPPr>
            <a:lvl1pPr algn="l" defTabSz="457200"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Gotham Black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pt-BR"/>
              <a:t>Convolução em imagem</a:t>
            </a:r>
            <a:endParaRPr/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h(x,y)</a:t>
            </a:r>
            <a:endParaRPr/>
          </a:p>
        </p:txBody>
      </p:sp>
      <p:sp>
        <p:nvSpPr>
          <p:cNvPr id="40" name="Forma livre 39"/>
          <p:cNvSpPr/>
          <p:nvPr/>
        </p:nvSpPr>
        <p:spPr bwMode="auto">
          <a:xfrm>
            <a:off x="3348000" y="4221000"/>
            <a:ext cx="1655640" cy="405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pt-BR" sz="1800" b="0" i="1" u="none" strike="noStrike" cap="none" baseline="-2500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(x,y)</a:t>
            </a:r>
            <a:endParaRPr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706921" y="1487389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Exemplo de realização de convolução:</a:t>
            </a:r>
            <a:endParaRPr lang="pt-BR"/>
          </a:p>
          <a:p>
            <a:pPr>
              <a:defRPr/>
            </a:pPr>
            <a:r>
              <a:rPr lang="pt-BR" u="sng">
                <a:hlinkClick r:id="rId2" tooltip="https://www.youtube.com/watch?v=_iZ3Q7VXiGI"/>
              </a:rPr>
              <a:t>https://www.youtube.com/watch?v=_iZ3Q7VXiGI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Transformada de </a:t>
            </a:r>
            <a:r>
              <a:rPr lang="pt-BR"/>
              <a:t>Hough</a:t>
            </a:r>
            <a:br>
              <a:rPr lang="pt-BR"/>
            </a:br>
            <a:endParaRPr sz="1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56192845" name=""/>
          <p:cNvSpPr txBox="1"/>
          <p:nvPr/>
        </p:nvSpPr>
        <p:spPr bwMode="auto">
          <a:xfrm flipH="0" flipV="0">
            <a:off x="472710" y="1575630"/>
            <a:ext cx="8339315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Detecta formas em uma imagem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rPr/>
              <a:t>Muito usada para círculos e retas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rPr/>
              <a:t>Exige pós-processamento dos dados obtidos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Problemas comuns: muitas retas/círculos parecidos (quase mesma posição, orientação ou raio)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Falamos em elementos de mais alto nível, não em pixels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Filtragem: eliminar retas/círculos “parecidos” com algum já selecionado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>Insper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dc:identifier/>
  <dc:language/>
  <cp:lastModifiedBy/>
  <cp:revision>338</cp:revision>
  <dcterms:created xsi:type="dcterms:W3CDTF">2014-04-17T20:05:08Z</dcterms:created>
  <dcterms:modified xsi:type="dcterms:W3CDTF">2023-03-13T17:37:06Z</dcterms:modified>
  <cp:category/>
  <cp:contentStatus/>
  <cp:version/>
</cp:coreProperties>
</file>