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5" r:id="rId3"/>
    <p:sldId id="287" r:id="rId4"/>
    <p:sldId id="257" r:id="rId5"/>
    <p:sldId id="284" r:id="rId6"/>
    <p:sldId id="280" r:id="rId7"/>
    <p:sldId id="258" r:id="rId8"/>
    <p:sldId id="259" r:id="rId9"/>
    <p:sldId id="286" r:id="rId10"/>
    <p:sldId id="261" r:id="rId11"/>
    <p:sldId id="274" r:id="rId12"/>
    <p:sldId id="264" r:id="rId13"/>
    <p:sldId id="265" r:id="rId14"/>
    <p:sldId id="272" r:id="rId15"/>
    <p:sldId id="262" r:id="rId16"/>
    <p:sldId id="263" r:id="rId17"/>
    <p:sldId id="275" r:id="rId18"/>
    <p:sldId id="267" r:id="rId19"/>
    <p:sldId id="268" r:id="rId20"/>
    <p:sldId id="278" r:id="rId21"/>
    <p:sldId id="279" r:id="rId22"/>
    <p:sldId id="281" r:id="rId23"/>
    <p:sldId id="282" r:id="rId24"/>
    <p:sldId id="270" r:id="rId25"/>
    <p:sldId id="271" r:id="rId26"/>
    <p:sldId id="276" r:id="rId27"/>
    <p:sldId id="277" r:id="rId28"/>
    <p:sldId id="283" r:id="rId29"/>
    <p:sldId id="27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FB5F31-B048-5312-9F06-6FE1C1122A3B}" v="13" dt="2025-01-13T06:06:55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7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2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95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988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13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04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88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97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0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3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5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9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0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0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1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5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18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Grafika, embléma, Betűtípus, szöveg látható&#10;&#10;Automatikusan generált leírás">
            <a:extLst>
              <a:ext uri="{FF2B5EF4-FFF2-40B4-BE49-F238E27FC236}">
                <a16:creationId xmlns:a16="http://schemas.microsoft.com/office/drawing/2014/main" id="{4CCC6A47-3366-97F1-E5A9-1D7E52010C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246" b="126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7AF77-30B3-248C-B6AF-3DA775291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Tacos KFT.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4C20F-123D-D2B9-9177-1765761C4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Lajka Kristóf, Váradi Ádám és Enyedi Sándor Projektmunkája</a:t>
            </a:r>
          </a:p>
        </p:txBody>
      </p:sp>
    </p:spTree>
    <p:extLst>
      <p:ext uri="{BB962C8B-B14F-4D97-AF65-F5344CB8AC3E}">
        <p14:creationId xmlns:p14="http://schemas.microsoft.com/office/powerpoint/2010/main" val="2767495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18EB-3032-0D46-4020-753157B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Etherchannel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D286FC-C965-9CB9-D4A6-DA0B276C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403971"/>
              </p:ext>
            </p:extLst>
          </p:nvPr>
        </p:nvGraphicFramePr>
        <p:xfrm>
          <a:off x="2005330" y="2465132"/>
          <a:ext cx="8045504" cy="1991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2086">
                  <a:extLst>
                    <a:ext uri="{9D8B030D-6E8A-4147-A177-3AD203B41FA5}">
                      <a16:colId xmlns:a16="http://schemas.microsoft.com/office/drawing/2014/main" val="2656015426"/>
                    </a:ext>
                  </a:extLst>
                </a:gridCol>
                <a:gridCol w="4023418">
                  <a:extLst>
                    <a:ext uri="{9D8B030D-6E8A-4147-A177-3AD203B41FA5}">
                      <a16:colId xmlns:a16="http://schemas.microsoft.com/office/drawing/2014/main" val="2308245871"/>
                    </a:ext>
                  </a:extLst>
                </a:gridCol>
              </a:tblGrid>
              <a:tr h="583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Protokoll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Port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3189927381"/>
                  </a:ext>
                </a:extLst>
              </a:tr>
              <a:tr h="584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smtClean="0">
                          <a:effectLst/>
                        </a:rPr>
                        <a:t>G1/0/1</a:t>
                      </a:r>
                      <a:r>
                        <a:rPr lang="hu-HU" sz="3800" dirty="0">
                          <a:effectLst/>
                        </a:rPr>
                        <a:t>, </a:t>
                      </a:r>
                      <a:r>
                        <a:rPr lang="hu-HU" sz="3800" dirty="0" smtClean="0">
                          <a:effectLst/>
                        </a:rPr>
                        <a:t>G1/0/2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1493643814"/>
                  </a:ext>
                </a:extLst>
              </a:tr>
              <a:tr h="752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smtClean="0">
                          <a:effectLst/>
                        </a:rPr>
                        <a:t>G1/0/1</a:t>
                      </a:r>
                      <a:r>
                        <a:rPr lang="hu-HU" sz="3800" dirty="0">
                          <a:effectLst/>
                        </a:rPr>
                        <a:t>, </a:t>
                      </a:r>
                      <a:r>
                        <a:rPr lang="hu-HU" sz="3800" dirty="0" smtClean="0">
                          <a:effectLst/>
                        </a:rPr>
                        <a:t>G1/0/2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437402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25B64F-9242-7D0B-8230-B1CC4076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3540" y="-714972"/>
            <a:ext cx="25570880" cy="9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3191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16CBBC-1215-839B-C529-40AFF1DB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Etherchannel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61CDD4A-897E-440E-CB45-70C89985EE10}"/>
              </a:ext>
            </a:extLst>
          </p:cNvPr>
          <p:cNvSpPr txBox="1"/>
          <p:nvPr/>
        </p:nvSpPr>
        <p:spPr>
          <a:xfrm>
            <a:off x="1254578" y="46863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Delivery</a:t>
            </a:r>
            <a:r>
              <a:rPr lang="hu-HU" dirty="0"/>
              <a:t> SW1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6F60A54-300A-ACA9-6AC4-80133601EA2C}"/>
              </a:ext>
            </a:extLst>
          </p:cNvPr>
          <p:cNvSpPr txBox="1"/>
          <p:nvPr/>
        </p:nvSpPr>
        <p:spPr>
          <a:xfrm>
            <a:off x="8012431" y="468357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DeliverySW2</a:t>
            </a:r>
          </a:p>
        </p:txBody>
      </p:sp>
      <p:pic>
        <p:nvPicPr>
          <p:cNvPr id="3" name="Kép 2" descr="A képen szöveg, képernyőkép, Betűtípus, Párhuzamos látható&#10;&#10;Automatikusan generált leírás">
            <a:extLst>
              <a:ext uri="{FF2B5EF4-FFF2-40B4-BE49-F238E27FC236}">
                <a16:creationId xmlns:a16="http://schemas.microsoft.com/office/drawing/2014/main" id="{769B80BB-E0EE-4FA4-6557-A59E5830C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112" y="1371600"/>
            <a:ext cx="1485387" cy="4114800"/>
          </a:xfrm>
          <a:prstGeom prst="rect">
            <a:avLst/>
          </a:prstGeom>
        </p:spPr>
      </p:pic>
      <p:pic>
        <p:nvPicPr>
          <p:cNvPr id="9" name="Tartalom helye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509" y="1387384"/>
            <a:ext cx="5301491" cy="3102836"/>
          </a:xfr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16" y="1462344"/>
            <a:ext cx="4878923" cy="276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1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B4F6-0164-4591-912F-1669F941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Route Table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01" y="1690095"/>
            <a:ext cx="6530987" cy="3500214"/>
          </a:xfrm>
        </p:spPr>
      </p:pic>
    </p:spTree>
    <p:extLst>
      <p:ext uri="{BB962C8B-B14F-4D97-AF65-F5344CB8AC3E}">
        <p14:creationId xmlns:p14="http://schemas.microsoft.com/office/powerpoint/2010/main" val="1164550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B882-08BF-D1D2-91B2-742A3C6D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SSH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20" y="765182"/>
            <a:ext cx="3636474" cy="2866530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482" y="4569048"/>
            <a:ext cx="4571323" cy="1455546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785" y="3244930"/>
            <a:ext cx="4671465" cy="1181469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37" y="207371"/>
            <a:ext cx="4232631" cy="2735337"/>
          </a:xfrm>
          <a:prstGeom prst="rect">
            <a:avLst/>
          </a:prstGeom>
        </p:spPr>
      </p:pic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396" y="3835664"/>
            <a:ext cx="4248130" cy="2669958"/>
          </a:xfrm>
        </p:spPr>
      </p:pic>
    </p:spTree>
    <p:extLst>
      <p:ext uri="{BB962C8B-B14F-4D97-AF65-F5344CB8AC3E}">
        <p14:creationId xmlns:p14="http://schemas.microsoft.com/office/powerpoint/2010/main" val="2015113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DA17D0-AE6D-499C-599E-38D6F63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Pingelések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5552F42-51B1-EB6C-EFB5-C91C770312BE}"/>
              </a:ext>
            </a:extLst>
          </p:cNvPr>
          <p:cNvSpPr txBox="1"/>
          <p:nvPr/>
        </p:nvSpPr>
        <p:spPr>
          <a:xfrm>
            <a:off x="8392885" y="22479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Belső </a:t>
            </a:r>
            <a:r>
              <a:rPr lang="hu-HU" dirty="0" err="1"/>
              <a:t>ping</a:t>
            </a: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9C922F4-7BCB-B0E1-B623-7AD1C3EC51F1}"/>
              </a:ext>
            </a:extLst>
          </p:cNvPr>
          <p:cNvSpPr txBox="1"/>
          <p:nvPr/>
        </p:nvSpPr>
        <p:spPr>
          <a:xfrm>
            <a:off x="310242" y="418555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Külső </a:t>
            </a:r>
            <a:r>
              <a:rPr lang="hu-HU" dirty="0" err="1"/>
              <a:t>ping</a:t>
            </a:r>
          </a:p>
        </p:txBody>
      </p:sp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047AAA7C-B3CF-3A1C-3D4C-98D2E83A7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801" y="4189639"/>
            <a:ext cx="4924425" cy="211455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F85E2508-6E72-60A8-E687-155C9A0D1C24}"/>
              </a:ext>
            </a:extLst>
          </p:cNvPr>
          <p:cNvSpPr txBox="1"/>
          <p:nvPr/>
        </p:nvSpPr>
        <p:spPr>
          <a:xfrm>
            <a:off x="8191500" y="630010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Szerver </a:t>
            </a:r>
            <a:r>
              <a:rPr lang="hu-HU" dirty="0" err="1"/>
              <a:t>ping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581" y="50158"/>
            <a:ext cx="4016088" cy="2171888"/>
          </a:xfrm>
          <a:prstGeom prst="rect">
            <a:avLst/>
          </a:prstGeom>
        </p:spPr>
      </p:pic>
      <p:pic>
        <p:nvPicPr>
          <p:cNvPr id="11" name="Tartalom helye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6" y="1483127"/>
            <a:ext cx="5099031" cy="2573279"/>
          </a:xfrm>
        </p:spPr>
      </p:pic>
    </p:spTree>
    <p:extLst>
      <p:ext uri="{BB962C8B-B14F-4D97-AF65-F5344CB8AC3E}">
        <p14:creationId xmlns:p14="http://schemas.microsoft.com/office/powerpoint/2010/main" val="3092647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A4FD-5DD8-81BF-4671-6448B202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Port-Security,(BPDU Guard)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D44A4B-E27F-C00F-AB4D-DB201E684186}"/>
              </a:ext>
            </a:extLst>
          </p:cNvPr>
          <p:cNvSpPr txBox="1"/>
          <p:nvPr/>
        </p:nvSpPr>
        <p:spPr>
          <a:xfrm>
            <a:off x="2225494" y="2087126"/>
            <a:ext cx="18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D9C0F-A73A-F61E-9216-D8715154DC4D}"/>
              </a:ext>
            </a:extLst>
          </p:cNvPr>
          <p:cNvSpPr txBox="1"/>
          <p:nvPr/>
        </p:nvSpPr>
        <p:spPr>
          <a:xfrm>
            <a:off x="7763774" y="2196875"/>
            <a:ext cx="277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SW2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18" y="4307876"/>
            <a:ext cx="4828361" cy="149430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18" y="2690336"/>
            <a:ext cx="3571449" cy="1323630"/>
          </a:xfrm>
          <a:prstGeom prst="rect">
            <a:avLst/>
          </a:prstGeom>
        </p:spPr>
      </p:pic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33" y="4361873"/>
            <a:ext cx="4729930" cy="1440305"/>
          </a:xfr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900" y="2741316"/>
            <a:ext cx="3459780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70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2948-0142-3E06-0AD6-9CD0827A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87FC22-7588-E1A3-5358-3DA087A4E833}"/>
              </a:ext>
            </a:extLst>
          </p:cNvPr>
          <p:cNvSpPr txBox="1"/>
          <p:nvPr/>
        </p:nvSpPr>
        <p:spPr>
          <a:xfrm>
            <a:off x="1050012" y="1717833"/>
            <a:ext cx="335883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3200" dirty="0"/>
              <a:t>DeliveryR1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89C2-0C59-B446-197E-FE15E0A7973F}"/>
              </a:ext>
            </a:extLst>
          </p:cNvPr>
          <p:cNvSpPr txBox="1"/>
          <p:nvPr/>
        </p:nvSpPr>
        <p:spPr>
          <a:xfrm>
            <a:off x="8825576" y="1560860"/>
            <a:ext cx="293332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3200" dirty="0"/>
              <a:t>DeliveryR2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354" y="2289018"/>
            <a:ext cx="4693235" cy="4008528"/>
          </a:xfr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8" y="2289018"/>
            <a:ext cx="5238084" cy="3523347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33" y="2384812"/>
            <a:ext cx="1607959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7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C89C22-643B-7BB0-41D0-90D359C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 sz="3900"/>
              <a:t>Port-</a:t>
            </a:r>
            <a:r>
              <a:rPr lang="hu-HU" sz="3900" err="1"/>
              <a:t>security</a:t>
            </a:r>
            <a:r>
              <a:rPr lang="hu-HU" sz="3900"/>
              <a:t> a Webszerver felé</a:t>
            </a:r>
          </a:p>
        </p:txBody>
      </p:sp>
      <p:pic>
        <p:nvPicPr>
          <p:cNvPr id="4" name="Tartalom helye 3" descr="A képen szöveg, Betűtípus, képernyőkép, fehér látható&#10;&#10;Automatikusan generált leírás">
            <a:extLst>
              <a:ext uri="{FF2B5EF4-FFF2-40B4-BE49-F238E27FC236}">
                <a16:creationId xmlns:a16="http://schemas.microsoft.com/office/drawing/2014/main" id="{32ABE023-0A3A-0691-7948-21C8B62BB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81" y="3555404"/>
            <a:ext cx="5449471" cy="1811773"/>
          </a:xfrm>
          <a:prstGeom prst="rect">
            <a:avLst/>
          </a:prstGeom>
          <a:effectLst/>
        </p:spPr>
      </p:pic>
      <p:pic>
        <p:nvPicPr>
          <p:cNvPr id="5" name="Kép 4" descr="A képen szöveg, diagram, kör, képernyőkép látható&#10;&#10;Automatikusan generált leírás">
            <a:extLst>
              <a:ext uri="{FF2B5EF4-FFF2-40B4-BE49-F238E27FC236}">
                <a16:creationId xmlns:a16="http://schemas.microsoft.com/office/drawing/2014/main" id="{F01AC7D0-DE81-52AA-0978-02F26BECB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702" y="2527226"/>
            <a:ext cx="4503058" cy="32422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54097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30">
            <a:extLst>
              <a:ext uri="{FF2B5EF4-FFF2-40B4-BE49-F238E27FC236}">
                <a16:creationId xmlns:a16="http://schemas.microsoft.com/office/drawing/2014/main" id="{43D1E811-F82C-4FC0-8611-6CFC73FD96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55" name="Picture 32">
            <a:extLst>
              <a:ext uri="{FF2B5EF4-FFF2-40B4-BE49-F238E27FC236}">
                <a16:creationId xmlns:a16="http://schemas.microsoft.com/office/drawing/2014/main" id="{AAC6183A-13DD-465B-9338-4D7F5D523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34">
            <a:extLst>
              <a:ext uri="{FF2B5EF4-FFF2-40B4-BE49-F238E27FC236}">
                <a16:creationId xmlns:a16="http://schemas.microsoft.com/office/drawing/2014/main" id="{15BF20A1-7C3A-4BEC-BE35-8AA3E9F011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7" name="Picture 36">
            <a:extLst>
              <a:ext uri="{FF2B5EF4-FFF2-40B4-BE49-F238E27FC236}">
                <a16:creationId xmlns:a16="http://schemas.microsoft.com/office/drawing/2014/main" id="{46D3BD4A-EBCB-4B8A-BA9C-A6927EB621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8" name="Picture 38">
            <a:extLst>
              <a:ext uri="{FF2B5EF4-FFF2-40B4-BE49-F238E27FC236}">
                <a16:creationId xmlns:a16="http://schemas.microsoft.com/office/drawing/2014/main" id="{F483E078-4237-4FFA-8437-F7E6C799F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angle 40">
            <a:extLst>
              <a:ext uri="{FF2B5EF4-FFF2-40B4-BE49-F238E27FC236}">
                <a16:creationId xmlns:a16="http://schemas.microsoft.com/office/drawing/2014/main" id="{7FDEDC12-69DE-40B2-9801-E7FFEC7C17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63DA1-BE40-126F-1A78-CA6ECA80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6063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/>
              <a:t>WIFI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3D181-D9C4-120F-9C58-E2ABE5F43CE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42" r="1" b="1"/>
          <a:stretch/>
        </p:blipFill>
        <p:spPr>
          <a:xfrm>
            <a:off x="6389320" y="585652"/>
            <a:ext cx="5348086" cy="56710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4" name="Kép 3" descr="A képen szöveg, kör, képernyőkép, Acélkék látható&#10;&#10;Automatikusan generált leírás">
            <a:extLst>
              <a:ext uri="{FF2B5EF4-FFF2-40B4-BE49-F238E27FC236}">
                <a16:creationId xmlns:a16="http://schemas.microsoft.com/office/drawing/2014/main" id="{47E229D1-A975-7C67-59C7-A4A82D811D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087" y="636814"/>
            <a:ext cx="46958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96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ED7-7549-BBFB-049A-392EEF9F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/>
              <a:t>WIFI Security</a:t>
            </a:r>
            <a:endParaRPr lang="hu-H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D6A60-A25E-EB94-20D5-FD9416AA7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589" y="758647"/>
            <a:ext cx="4710739" cy="2162555"/>
          </a:xfrm>
          <a:prstGeom prst="rect">
            <a:avLst/>
          </a:prstGeom>
          <a:effectLst/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8D77B6-AE9E-A457-6F68-CDACA5FC8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00" y="3081474"/>
            <a:ext cx="5449471" cy="2765606"/>
          </a:xfrm>
          <a:prstGeom prst="rect">
            <a:avLst/>
          </a:prstGeom>
          <a:effectLst/>
        </p:spPr>
      </p:pic>
      <p:pic>
        <p:nvPicPr>
          <p:cNvPr id="3" name="Kép 2" descr="A képen szöveg, kör, képernyőkép, Acélkék látható&#10;&#10;Automatikusan generált leírás">
            <a:extLst>
              <a:ext uri="{FF2B5EF4-FFF2-40B4-BE49-F238E27FC236}">
                <a16:creationId xmlns:a16="http://schemas.microsoft.com/office/drawing/2014/main" id="{3BEA20A7-2022-2159-5F84-6E63B40AA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513" y="3086100"/>
            <a:ext cx="46958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9685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Bemutatkozás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kitalált étteremlánc, </a:t>
            </a:r>
            <a:r>
              <a:rPr lang="hu-HU" dirty="0" err="1" smtClean="0"/>
              <a:t>Tacos</a:t>
            </a:r>
            <a:r>
              <a:rPr lang="hu-HU" dirty="0" smtClean="0"/>
              <a:t> KFT. hálózatát valósítottuk meg a étterem igényeinek megfelelően.</a:t>
            </a:r>
          </a:p>
        </p:txBody>
      </p:sp>
    </p:spTree>
    <p:extLst>
      <p:ext uri="{BB962C8B-B14F-4D97-AF65-F5344CB8AC3E}">
        <p14:creationId xmlns:p14="http://schemas.microsoft.com/office/powerpoint/2010/main" val="2149205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Trello</a:t>
            </a:r>
            <a:r>
              <a:rPr lang="hu-HU" dirty="0"/>
              <a:t> használata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260157"/>
            <a:ext cx="10631489" cy="5171777"/>
          </a:xfrm>
        </p:spPr>
      </p:pic>
    </p:spTree>
    <p:extLst>
      <p:ext uri="{BB962C8B-B14F-4D97-AF65-F5344CB8AC3E}">
        <p14:creationId xmlns:p14="http://schemas.microsoft.com/office/powerpoint/2010/main" val="261349226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használata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21" y="1390787"/>
            <a:ext cx="10437079" cy="5050024"/>
          </a:xfrm>
        </p:spPr>
      </p:pic>
    </p:spTree>
    <p:extLst>
      <p:ext uri="{BB962C8B-B14F-4D97-AF65-F5344CB8AC3E}">
        <p14:creationId xmlns:p14="http://schemas.microsoft.com/office/powerpoint/2010/main" val="185464597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Segítségkérés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ChatGPT</a:t>
            </a:r>
            <a:r>
              <a:rPr lang="hu-HU" dirty="0"/>
              <a:t> Open AI</a:t>
            </a:r>
          </a:p>
          <a:p>
            <a:r>
              <a:rPr lang="hu-HU" dirty="0"/>
              <a:t>Tanárúr segítsége</a:t>
            </a:r>
          </a:p>
          <a:p>
            <a:r>
              <a:rPr lang="hu-HU" dirty="0"/>
              <a:t>Különböző weboldalak által adott hasznos információk</a:t>
            </a:r>
          </a:p>
        </p:txBody>
      </p:sp>
    </p:spTree>
    <p:extLst>
      <p:ext uri="{BB962C8B-B14F-4D97-AF65-F5344CB8AC3E}">
        <p14:creationId xmlns:p14="http://schemas.microsoft.com/office/powerpoint/2010/main" val="40947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HSRP beállítása</a:t>
            </a:r>
          </a:p>
          <a:p>
            <a:r>
              <a:rPr lang="hu-HU" dirty="0"/>
              <a:t>IPv6 beállítása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1282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04002F-AA49-383E-62E5-209DA4191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Tesztelések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47C6EC-371E-FBEB-5ABF-0010B3C7F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15356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38882-1869-61D0-EE85-ED4502E0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ACL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38940B46-06A4-6EC9-4ED3-FF44C92B2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4177" y="2486324"/>
            <a:ext cx="5302250" cy="666750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4F552DB-9DC0-0910-666C-77BC0E693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422" y="569912"/>
            <a:ext cx="6162675" cy="739775"/>
          </a:xfrm>
          <a:prstGeom prst="rect">
            <a:avLst/>
          </a:prstGeom>
        </p:spPr>
      </p:pic>
      <p:pic>
        <p:nvPicPr>
          <p:cNvPr id="8" name="Kép 7" descr="A képen szöveg, Betűtípus, fehér, nyugta látható&#10;&#10;Automatikusan generált leírás">
            <a:extLst>
              <a:ext uri="{FF2B5EF4-FFF2-40B4-BE49-F238E27FC236}">
                <a16:creationId xmlns:a16="http://schemas.microsoft.com/office/drawing/2014/main" id="{BE06EF38-B4BE-847B-F04C-86736F126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763" y="2439353"/>
            <a:ext cx="6420485" cy="74993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C4B287C-5DAC-DD05-F62D-E8D65DAC3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00" y="575310"/>
            <a:ext cx="5191760" cy="65786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B19B9E74-A0A8-D254-97E1-2B662B0A10CE}"/>
              </a:ext>
            </a:extLst>
          </p:cNvPr>
          <p:cNvSpPr txBox="1"/>
          <p:nvPr/>
        </p:nvSpPr>
        <p:spPr>
          <a:xfrm>
            <a:off x="635000" y="15748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DeliveryR1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9C616B7-823F-D0DB-AD4C-ABB881117D32}"/>
              </a:ext>
            </a:extLst>
          </p:cNvPr>
          <p:cNvSpPr txBox="1"/>
          <p:nvPr/>
        </p:nvSpPr>
        <p:spPr>
          <a:xfrm>
            <a:off x="7007860" y="155956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DeliveryR2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164443B-8AE6-626F-5D9A-0BCC4B694EA9}"/>
              </a:ext>
            </a:extLst>
          </p:cNvPr>
          <p:cNvSpPr txBox="1"/>
          <p:nvPr/>
        </p:nvSpPr>
        <p:spPr>
          <a:xfrm>
            <a:off x="1290320" y="33832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Center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9C38240-1003-C6BF-6C01-F2454510A908}"/>
              </a:ext>
            </a:extLst>
          </p:cNvPr>
          <p:cNvSpPr txBox="1"/>
          <p:nvPr/>
        </p:nvSpPr>
        <p:spPr>
          <a:xfrm>
            <a:off x="7747000" y="35052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ConR</a:t>
            </a:r>
          </a:p>
        </p:txBody>
      </p:sp>
    </p:spTree>
    <p:extLst>
      <p:ext uri="{BB962C8B-B14F-4D97-AF65-F5344CB8AC3E}">
        <p14:creationId xmlns:p14="http://schemas.microsoft.com/office/powerpoint/2010/main" val="134804658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6FD74-C76F-1565-48AF-914D398B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Trace</a:t>
            </a:r>
            <a:r>
              <a:rPr lang="hu-HU" dirty="0"/>
              <a:t> </a:t>
            </a:r>
            <a:r>
              <a:rPr lang="hu-HU" dirty="0" err="1"/>
              <a:t>route</a:t>
            </a:r>
          </a:p>
        </p:txBody>
      </p:sp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09FD592-5568-4799-4DB9-16E85A7F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79" y="2363107"/>
            <a:ext cx="6728460" cy="21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6908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03C1FDD-3EB9-4E32-AAFF-F0872E904A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0C4B3D9-75AB-4AAB-B53A-4232B752D2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1D73A963-D417-4FD9-851E-5E323F67D1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2E40AAF-9C56-4002-B55E-6A25581486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F4F217F-0736-44C0-9047-DD52FCA2F2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DCB6E42-3037-40F7-A351-6B952A8703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F70B007-F15D-4D66-48A6-F81BF60D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NAT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4C4D9B-8464-4F80-A369-88E6980D4B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D5BA1A12-370B-43EB-B7BC-87A24667AB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95DBBBEB-F8DF-4794-86A8-BD884F7E67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45EDB47D-DE5C-F772-6B54-9211FA049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r="1836" b="-2"/>
          <a:stretch/>
        </p:blipFill>
        <p:spPr>
          <a:xfrm>
            <a:off x="299112" y="364670"/>
            <a:ext cx="6960144" cy="3475094"/>
          </a:xfrm>
          <a:prstGeom prst="rect">
            <a:avLst/>
          </a:prstGeom>
          <a:effectLst/>
        </p:spPr>
      </p:pic>
      <p:pic>
        <p:nvPicPr>
          <p:cNvPr id="6" name="Kép 5" descr="A képen szöveg, Betűtípus, sor, képernyőkép látható&#10;&#10;Automatikusan generált leírás">
            <a:extLst>
              <a:ext uri="{FF2B5EF4-FFF2-40B4-BE49-F238E27FC236}">
                <a16:creationId xmlns:a16="http://schemas.microsoft.com/office/drawing/2014/main" id="{35546E5A-CE69-F7E2-FE7D-1250F6318A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511" y="5250994"/>
            <a:ext cx="9253347" cy="1097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007048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18F82C-61FD-7F62-5768-EDB93F50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PPP</a:t>
            </a:r>
          </a:p>
        </p:txBody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A7BBBC8-C573-DF2C-D39B-1A001C062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6657" y="2207559"/>
            <a:ext cx="5019675" cy="2438400"/>
          </a:xfrm>
        </p:spPr>
      </p:pic>
      <p:pic>
        <p:nvPicPr>
          <p:cNvPr id="5" name="Kép 4" descr="A képen szöveg, diagram, képernyőkép, sor látható&#10;&#10;Automatikusan generált leírás">
            <a:extLst>
              <a:ext uri="{FF2B5EF4-FFF2-40B4-BE49-F238E27FC236}">
                <a16:creationId xmlns:a16="http://schemas.microsoft.com/office/drawing/2014/main" id="{1B8E04BC-4DA6-8A22-5651-1163827E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513118"/>
            <a:ext cx="6096000" cy="40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38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83DE72-A24C-6766-2A0D-3AE12DD5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694" y="3093277"/>
            <a:ext cx="11034353" cy="933147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469542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Eszközök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Cisco 4221 </a:t>
            </a:r>
            <a:r>
              <a:rPr lang="hu-HU" dirty="0" err="1" smtClean="0"/>
              <a:t>router</a:t>
            </a:r>
            <a:r>
              <a:rPr lang="hu-HU" dirty="0" smtClean="0"/>
              <a:t> 2db</a:t>
            </a:r>
          </a:p>
          <a:p>
            <a:r>
              <a:rPr lang="hu-HU" dirty="0" smtClean="0"/>
              <a:t>Cisco 2960 kapcsoló 2db</a:t>
            </a:r>
          </a:p>
          <a:p>
            <a:r>
              <a:rPr lang="hu-HU" dirty="0" err="1" smtClean="0"/>
              <a:t>Tenda</a:t>
            </a:r>
            <a:r>
              <a:rPr lang="hu-HU" dirty="0" smtClean="0"/>
              <a:t> WIFI </a:t>
            </a:r>
            <a:r>
              <a:rPr lang="hu-HU" dirty="0" err="1" smtClean="0"/>
              <a:t>router</a:t>
            </a:r>
            <a:r>
              <a:rPr lang="hu-HU" dirty="0" smtClean="0"/>
              <a:t> 1db</a:t>
            </a:r>
          </a:p>
          <a:p>
            <a:r>
              <a:rPr lang="hu-HU" dirty="0" smtClean="0"/>
              <a:t>3db végberendezés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582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42653A-00F8-40F8-9BAA-AFDE65366F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85582E-5C24-4E50-94D0-EBDFCAF82A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D2CF7175-D926-4ED8-BF71-C9046B886D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CE21D3E3-E417-4B15-9ACE-327E9B12B4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6FE33-0449-62A0-5900-09C992BB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Topológia</a:t>
            </a:r>
          </a:p>
        </p:txBody>
      </p:sp>
      <p:pic>
        <p:nvPicPr>
          <p:cNvPr id="6" name="Tartalom helye 5" descr="A képen diagram, kör, térkép látható&#10;&#10;Automatikusan generált leírás">
            <a:extLst>
              <a:ext uri="{FF2B5EF4-FFF2-40B4-BE49-F238E27FC236}">
                <a16:creationId xmlns:a16="http://schemas.microsoft.com/office/drawing/2014/main" id="{A2AD99EF-3E5A-B136-974C-CDD6DBB0B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35458" y="640081"/>
            <a:ext cx="8778250" cy="32918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63977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Delivery</a:t>
            </a:r>
            <a:r>
              <a:rPr lang="hu-HU" dirty="0" smtClean="0"/>
              <a:t> Telephely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7"/>
            <a:ext cx="3947659" cy="4243379"/>
          </a:xfrm>
        </p:spPr>
        <p:txBody>
          <a:bodyPr/>
          <a:lstStyle/>
          <a:p>
            <a:r>
              <a:rPr lang="hu-HU" dirty="0" smtClean="0"/>
              <a:t>Alkalmazott technológia: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VLAN-ok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 smtClean="0"/>
              <a:t>Etherchannel</a:t>
            </a: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 smtClean="0"/>
              <a:t>Portbiztonság</a:t>
            </a: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HSRP(IPv4)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SSH az eszközökre</a:t>
            </a:r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06" y="1128622"/>
            <a:ext cx="5936294" cy="428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19729"/>
              </p:ext>
            </p:extLst>
          </p:nvPr>
        </p:nvGraphicFramePr>
        <p:xfrm>
          <a:off x="1027611" y="3445448"/>
          <a:ext cx="102151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051">
                  <a:extLst>
                    <a:ext uri="{9D8B030D-6E8A-4147-A177-3AD203B41FA5}">
                      <a16:colId xmlns:a16="http://schemas.microsoft.com/office/drawing/2014/main" val="813460602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116787683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670074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Lajka Kristóf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Váradi Ádám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Enyedi</a:t>
                      </a:r>
                      <a:r>
                        <a:rPr lang="hu-HU" baseline="0" dirty="0"/>
                        <a:t> Sándor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2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 topológia kialakítása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 topológia kialakítás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OSPF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2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IPv4/IPv6</a:t>
                      </a:r>
                      <a:r>
                        <a:rPr lang="hu-HU" baseline="0" dirty="0"/>
                        <a:t> címzés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Prezentáció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53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NAT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Dokumentálás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79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ACL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49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HSRP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IPv4/IPv6 címzés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9769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3500846" y="1236617"/>
            <a:ext cx="4887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/>
              <a:t>Feladat elosztások:</a:t>
            </a:r>
          </a:p>
        </p:txBody>
      </p:sp>
    </p:spTree>
    <p:extLst>
      <p:ext uri="{BB962C8B-B14F-4D97-AF65-F5344CB8AC3E}">
        <p14:creationId xmlns:p14="http://schemas.microsoft.com/office/powerpoint/2010/main" val="885574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AD40C-266C-4A97-150C-152951D1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IPv4</a:t>
            </a:r>
            <a:r>
              <a:rPr lang="en-US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/IPV6 tábla</a:t>
            </a:r>
            <a:endParaRPr lang="en-US" sz="3200" b="0" i="0" kern="120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F6BA40-39FD-AD63-6F9A-3365B3EC0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407803"/>
              </p:ext>
            </p:extLst>
          </p:nvPr>
        </p:nvGraphicFramePr>
        <p:xfrm>
          <a:off x="3418113" y="21771"/>
          <a:ext cx="8256907" cy="6792078"/>
        </p:xfrm>
        <a:graphic>
          <a:graphicData uri="http://schemas.openxmlformats.org/drawingml/2006/table">
            <a:tbl>
              <a:tblPr firstRow="1" firstCol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735876">
                  <a:extLst>
                    <a:ext uri="{9D8B030D-6E8A-4147-A177-3AD203B41FA5}">
                      <a16:colId xmlns:a16="http://schemas.microsoft.com/office/drawing/2014/main" val="87497768"/>
                    </a:ext>
                  </a:extLst>
                </a:gridCol>
                <a:gridCol w="705394">
                  <a:extLst>
                    <a:ext uri="{9D8B030D-6E8A-4147-A177-3AD203B41FA5}">
                      <a16:colId xmlns:a16="http://schemas.microsoft.com/office/drawing/2014/main" val="2728523815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1487094914"/>
                    </a:ext>
                  </a:extLst>
                </a:gridCol>
                <a:gridCol w="2770380">
                  <a:extLst>
                    <a:ext uri="{9D8B030D-6E8A-4147-A177-3AD203B41FA5}">
                      <a16:colId xmlns:a16="http://schemas.microsoft.com/office/drawing/2014/main" val="366735448"/>
                    </a:ext>
                  </a:extLst>
                </a:gridCol>
                <a:gridCol w="485442">
                  <a:extLst>
                    <a:ext uri="{9D8B030D-6E8A-4147-A177-3AD203B41FA5}">
                      <a16:colId xmlns:a16="http://schemas.microsoft.com/office/drawing/2014/main" val="1737400991"/>
                    </a:ext>
                  </a:extLst>
                </a:gridCol>
                <a:gridCol w="2810878">
                  <a:extLst>
                    <a:ext uri="{9D8B030D-6E8A-4147-A177-3AD203B41FA5}">
                      <a16:colId xmlns:a16="http://schemas.microsoft.com/office/drawing/2014/main" val="291046831"/>
                    </a:ext>
                  </a:extLst>
                </a:gridCol>
              </a:tblGrid>
              <a:tr h="314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Eszköz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Interface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IP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IPv6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Subnet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Gateway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365554"/>
                  </a:ext>
                </a:extLst>
              </a:tr>
              <a:tr h="8245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Center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 err="1" smtClean="0">
                          <a:solidFill>
                            <a:schemeClr val="bg1"/>
                          </a:solidFill>
                          <a:effectLst/>
                        </a:rPr>
                        <a:t>Gig</a:t>
                      </a:r>
                      <a:r>
                        <a:rPr lang="hu-HU" sz="900" cap="none" spc="0" dirty="0" smtClean="0">
                          <a:solidFill>
                            <a:schemeClr val="bg1"/>
                          </a:solidFill>
                          <a:effectLst/>
                        </a:rPr>
                        <a:t>/0/0/0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20.0.0.1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30.0.0.1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10606"/>
                  </a:ext>
                </a:extLst>
              </a:tr>
              <a:tr h="8245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Delivery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R1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 smtClean="0">
                          <a:solidFill>
                            <a:schemeClr val="bg1"/>
                          </a:solidFill>
                          <a:effectLst/>
                        </a:rPr>
                        <a:t>Gig0/0/0.40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20.0.0.2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2001:ACAD:DB8:5::2/64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310888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Delivery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R2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 smtClean="0">
                          <a:solidFill>
                            <a:schemeClr val="bg1"/>
                          </a:solidFill>
                          <a:effectLst/>
                        </a:rPr>
                        <a:t>Gig0/0/0.50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30.0.0.2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2001:ACAD:DB8:5::1/64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028354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ConR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 smtClean="0">
                          <a:solidFill>
                            <a:schemeClr val="bg1"/>
                          </a:solidFill>
                          <a:effectLst/>
                        </a:rPr>
                        <a:t>Gig0/0/0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 smtClean="0">
                          <a:solidFill>
                            <a:schemeClr val="bg1"/>
                          </a:solidFill>
                          <a:effectLst/>
                        </a:rPr>
                        <a:t>Gig0/0/1.60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53709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Boss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Wi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-Fi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Internet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LAN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192.168.7.33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38313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DeliverySW1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VLAN 40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55837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DeliverySW2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VLAN 50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56498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DeliveryPC1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916745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DeliveryPC2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081280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DeliveryPC3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DCHP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633130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DeliveryPC4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464747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DeliveryServer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192.168.5.85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13451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Laptop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81999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Smartphone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30935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ConPC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Stateful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5239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ConServer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2001:ACAD:DB8:6::1/64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931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63E-5A6C-C99F-38D2-6AF6083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22" y="378889"/>
            <a:ext cx="9404723" cy="1400530"/>
          </a:xfrm>
        </p:spPr>
        <p:txBody>
          <a:bodyPr/>
          <a:lstStyle/>
          <a:p>
            <a:r>
              <a:rPr lang="hu-HU" dirty="0"/>
              <a:t>Vlan tábla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BD3877-1494-77FD-5DCF-838AA6881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795680"/>
              </p:ext>
            </p:extLst>
          </p:nvPr>
        </p:nvGraphicFramePr>
        <p:xfrm>
          <a:off x="990600" y="2611845"/>
          <a:ext cx="9808110" cy="29462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0019">
                  <a:extLst>
                    <a:ext uri="{9D8B030D-6E8A-4147-A177-3AD203B41FA5}">
                      <a16:colId xmlns:a16="http://schemas.microsoft.com/office/drawing/2014/main" val="1451286995"/>
                    </a:ext>
                  </a:extLst>
                </a:gridCol>
                <a:gridCol w="1410039">
                  <a:extLst>
                    <a:ext uri="{9D8B030D-6E8A-4147-A177-3AD203B41FA5}">
                      <a16:colId xmlns:a16="http://schemas.microsoft.com/office/drawing/2014/main" val="358685322"/>
                    </a:ext>
                  </a:extLst>
                </a:gridCol>
                <a:gridCol w="1422930">
                  <a:extLst>
                    <a:ext uri="{9D8B030D-6E8A-4147-A177-3AD203B41FA5}">
                      <a16:colId xmlns:a16="http://schemas.microsoft.com/office/drawing/2014/main" val="4126258248"/>
                    </a:ext>
                  </a:extLst>
                </a:gridCol>
                <a:gridCol w="2823029">
                  <a:extLst>
                    <a:ext uri="{9D8B030D-6E8A-4147-A177-3AD203B41FA5}">
                      <a16:colId xmlns:a16="http://schemas.microsoft.com/office/drawing/2014/main" val="1746030361"/>
                    </a:ext>
                  </a:extLst>
                </a:gridCol>
                <a:gridCol w="1942093">
                  <a:extLst>
                    <a:ext uri="{9D8B030D-6E8A-4147-A177-3AD203B41FA5}">
                      <a16:colId xmlns:a16="http://schemas.microsoft.com/office/drawing/2014/main" val="1195320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Eszköz neve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Azonosító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Név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Portok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Hálózat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3414443"/>
                  </a:ext>
                </a:extLst>
              </a:tr>
              <a:tr h="8567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DeliverySW1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40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99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Delivery1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Trash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smtClean="0">
                          <a:effectLst/>
                        </a:rPr>
                        <a:t>G1/0/5,G1/0/10</a:t>
                      </a:r>
                      <a:endParaRPr lang="hu-HU" sz="1800" dirty="0">
                        <a:effectLst/>
                      </a:endParaRP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 smtClean="0">
                          <a:effectLst/>
                          <a:latin typeface="+mn-lt"/>
                        </a:rPr>
                        <a:t>G1/0/3-4,G1/0/6-9, G1/0/11-23,G1/0/25-28</a:t>
                      </a:r>
                      <a:endParaRPr lang="hu-HU" sz="1800" b="0" i="0" u="none" strike="noStrike" noProof="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192.168.5.64/27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9361162"/>
                  </a:ext>
                </a:extLst>
              </a:tr>
              <a:tr h="9397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DeliverySW2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50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99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Delivery2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Trash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smtClean="0">
                          <a:effectLst/>
                        </a:rPr>
                        <a:t>G1/0/5,G1/0/10</a:t>
                      </a:r>
                      <a:endParaRPr lang="hu-HU" sz="1800" dirty="0">
                        <a:effectLst/>
                      </a:endParaRP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 smtClean="0">
                          <a:effectLst/>
                          <a:latin typeface="+mn-lt"/>
                        </a:rPr>
                        <a:t>G1/0/3-4,G1/0/6-9, G1/0/11-23,G1/0/25-28</a:t>
                      </a:r>
                      <a:endParaRPr lang="hu-HU" sz="1800" b="0" i="0" u="none" strike="noStrike" noProof="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192.168.5.96/28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382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ConSW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60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99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ConVLAN</a:t>
                      </a:r>
                      <a:endParaRPr lang="hu-HU" sz="1100" dirty="0" err="1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Trash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smtClean="0">
                          <a:effectLst/>
                        </a:rPr>
                        <a:t>G1/0/1</a:t>
                      </a:r>
                      <a:r>
                        <a:rPr lang="hu-HU" sz="1800" dirty="0">
                          <a:effectLst/>
                        </a:rPr>
                        <a:t>, </a:t>
                      </a:r>
                      <a:r>
                        <a:rPr lang="hu-HU" sz="1800" dirty="0" smtClean="0">
                          <a:effectLst/>
                        </a:rPr>
                        <a:t>G1/0/2</a:t>
                      </a:r>
                      <a:endParaRPr lang="hu-HU" sz="1800" dirty="0">
                        <a:effectLst/>
                      </a:endParaRP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 smtClean="0">
                          <a:effectLst/>
                          <a:latin typeface="Century Gothic"/>
                        </a:rPr>
                        <a:t>G1/0/4-24,Gig0/2</a:t>
                      </a:r>
                      <a:endParaRPr lang="hu-HU" sz="1800" b="0" i="0" u="none" strike="noStrike" noProof="0" dirty="0">
                        <a:effectLst/>
                        <a:latin typeface="Century 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192.168.6.16/28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617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612E638-10F4-408A-6CE1-BA184E22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766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05" y="1103404"/>
            <a:ext cx="4554910" cy="4195762"/>
          </a:xfrm>
        </p:spPr>
      </p:pic>
      <p:sp>
        <p:nvSpPr>
          <p:cNvPr id="5" name="Szövegdoboz 4"/>
          <p:cNvSpPr txBox="1"/>
          <p:nvPr/>
        </p:nvSpPr>
        <p:spPr>
          <a:xfrm>
            <a:off x="1820092" y="5582194"/>
            <a:ext cx="24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DeliverySW1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7863840" y="5299166"/>
            <a:ext cx="186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DeliverySW2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993" y="1040432"/>
            <a:ext cx="4554419" cy="416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634</TotalTime>
  <Words>370</Words>
  <Application>Microsoft Office PowerPoint</Application>
  <PresentationFormat>Szélesvásznú</PresentationFormat>
  <Paragraphs>234</Paragraphs>
  <Slides>29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Times New Roman</vt:lpstr>
      <vt:lpstr>Wingdings 3</vt:lpstr>
      <vt:lpstr>Ion</vt:lpstr>
      <vt:lpstr>Tacos KFT.</vt:lpstr>
      <vt:lpstr>Bemutatkozás</vt:lpstr>
      <vt:lpstr>Eszközök</vt:lpstr>
      <vt:lpstr>Topológia</vt:lpstr>
      <vt:lpstr>Delivery Telephely</vt:lpstr>
      <vt:lpstr>PowerPoint-bemutató</vt:lpstr>
      <vt:lpstr>IPv4/IPV6 tábla</vt:lpstr>
      <vt:lpstr>Vlan tábla</vt:lpstr>
      <vt:lpstr>PowerPoint-bemutató</vt:lpstr>
      <vt:lpstr>Etherchannel</vt:lpstr>
      <vt:lpstr>Etherchannel</vt:lpstr>
      <vt:lpstr>Route Table</vt:lpstr>
      <vt:lpstr>SSH</vt:lpstr>
      <vt:lpstr>Pingelések</vt:lpstr>
      <vt:lpstr>Port-Security,(BPDU Guard)</vt:lpstr>
      <vt:lpstr>HSRP</vt:lpstr>
      <vt:lpstr>Port-security a Webszerver felé</vt:lpstr>
      <vt:lpstr>WIFI</vt:lpstr>
      <vt:lpstr>WIFI Security</vt:lpstr>
      <vt:lpstr>Trello használata</vt:lpstr>
      <vt:lpstr>Github használata</vt:lpstr>
      <vt:lpstr>Segítségkérés</vt:lpstr>
      <vt:lpstr>Nehézségek</vt:lpstr>
      <vt:lpstr>Tesztelések</vt:lpstr>
      <vt:lpstr>ACL</vt:lpstr>
      <vt:lpstr>Trace route</vt:lpstr>
      <vt:lpstr>NAT </vt:lpstr>
      <vt:lpstr>PPP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Tacos KFT.</dc:title>
  <dc:creator>Adam Varadi</dc:creator>
  <cp:lastModifiedBy>Tanuló</cp:lastModifiedBy>
  <cp:revision>232</cp:revision>
  <dcterms:created xsi:type="dcterms:W3CDTF">2024-10-28T13:09:53Z</dcterms:created>
  <dcterms:modified xsi:type="dcterms:W3CDTF">2025-02-10T11:04:57Z</dcterms:modified>
</cp:coreProperties>
</file>