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85" r:id="rId3"/>
    <p:sldId id="287" r:id="rId4"/>
    <p:sldId id="257" r:id="rId5"/>
    <p:sldId id="289" r:id="rId6"/>
    <p:sldId id="284" r:id="rId7"/>
    <p:sldId id="280" r:id="rId8"/>
    <p:sldId id="258" r:id="rId9"/>
    <p:sldId id="259" r:id="rId10"/>
    <p:sldId id="286" r:id="rId11"/>
    <p:sldId id="261" r:id="rId12"/>
    <p:sldId id="274" r:id="rId13"/>
    <p:sldId id="264" r:id="rId14"/>
    <p:sldId id="265" r:id="rId15"/>
    <p:sldId id="262" r:id="rId16"/>
    <p:sldId id="263" r:id="rId17"/>
    <p:sldId id="288" r:id="rId18"/>
    <p:sldId id="272" r:id="rId19"/>
    <p:sldId id="290" r:id="rId20"/>
    <p:sldId id="267" r:id="rId21"/>
    <p:sldId id="268" r:id="rId22"/>
    <p:sldId id="275" r:id="rId23"/>
    <p:sldId id="278" r:id="rId24"/>
    <p:sldId id="279" r:id="rId25"/>
    <p:sldId id="281" r:id="rId26"/>
    <p:sldId id="282" r:id="rId27"/>
    <p:sldId id="270" r:id="rId28"/>
    <p:sldId id="271" r:id="rId29"/>
    <p:sldId id="276" r:id="rId30"/>
    <p:sldId id="277" r:id="rId31"/>
    <p:sldId id="283" r:id="rId32"/>
    <p:sldId id="273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FB5F31-B048-5312-9F06-6FE1C1122A3B}" v="13" dt="2025-01-13T06:06:55.0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88" d="100"/>
          <a:sy n="88" d="100"/>
        </p:scale>
        <p:origin x="50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475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825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195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9880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213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4042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7884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7979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102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931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057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996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5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606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90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718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756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4183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.png"/><Relationship Id="rId7" Type="http://schemas.openxmlformats.org/officeDocument/2006/relationships/image" Target="../media/image3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2.png"/><Relationship Id="rId7" Type="http://schemas.openxmlformats.org/officeDocument/2006/relationships/image" Target="../media/image5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Grafika, embléma, Betűtípus, szöveg látható&#10;&#10;Automatikusan generált leírás">
            <a:extLst>
              <a:ext uri="{FF2B5EF4-FFF2-40B4-BE49-F238E27FC236}">
                <a16:creationId xmlns:a16="http://schemas.microsoft.com/office/drawing/2014/main" id="{4CCC6A47-3366-97F1-E5A9-1D7E52010C2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3246" b="1265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67AF77-30B3-248C-B6AF-3DA7752912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>
                <a:solidFill>
                  <a:schemeClr val="tx1"/>
                </a:solidFill>
              </a:rPr>
              <a:t>Tacos KFT.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D4C20F-123D-D2B9-9177-1765761C46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>
                <a:solidFill>
                  <a:schemeClr val="tx1"/>
                </a:solidFill>
              </a:rPr>
              <a:t>Lajka Kristóf, Váradi Ádám és Enyedi Sándor Projektmunkája</a:t>
            </a:r>
          </a:p>
        </p:txBody>
      </p:sp>
    </p:spTree>
    <p:extLst>
      <p:ext uri="{BB962C8B-B14F-4D97-AF65-F5344CB8AC3E}">
        <p14:creationId xmlns:p14="http://schemas.microsoft.com/office/powerpoint/2010/main" val="27674955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26" y="395226"/>
            <a:ext cx="5148807" cy="4742831"/>
          </a:xfrm>
        </p:spPr>
      </p:pic>
      <p:sp>
        <p:nvSpPr>
          <p:cNvPr id="5" name="Szövegdoboz 4"/>
          <p:cNvSpPr txBox="1"/>
          <p:nvPr/>
        </p:nvSpPr>
        <p:spPr>
          <a:xfrm>
            <a:off x="1191149" y="5294812"/>
            <a:ext cx="2455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DeliverySW1</a:t>
            </a:r>
            <a:endParaRPr lang="hu-HU" dirty="0"/>
          </a:p>
        </p:txBody>
      </p:sp>
      <p:sp>
        <p:nvSpPr>
          <p:cNvPr id="6" name="Szövegdoboz 5"/>
          <p:cNvSpPr txBox="1"/>
          <p:nvPr/>
        </p:nvSpPr>
        <p:spPr>
          <a:xfrm>
            <a:off x="7959635" y="5294812"/>
            <a:ext cx="1863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DeliverySW2</a:t>
            </a:r>
            <a:endParaRPr lang="hu-HU" dirty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905" y="395225"/>
            <a:ext cx="5183422" cy="4742831"/>
          </a:xfrm>
          <a:prstGeom prst="rect">
            <a:avLst/>
          </a:prstGeom>
        </p:spPr>
      </p:pic>
      <p:sp>
        <p:nvSpPr>
          <p:cNvPr id="2" name="Téglalap 1"/>
          <p:cNvSpPr/>
          <p:nvPr/>
        </p:nvSpPr>
        <p:spPr>
          <a:xfrm>
            <a:off x="347226" y="1062446"/>
            <a:ext cx="5086923" cy="12801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Téglalap 2"/>
          <p:cNvSpPr/>
          <p:nvPr/>
        </p:nvSpPr>
        <p:spPr>
          <a:xfrm>
            <a:off x="6132905" y="1062446"/>
            <a:ext cx="5040192" cy="12801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2538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18EB-3032-0D46-4020-753157BB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Etherchannel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BD286FC-C965-9CB9-D4A6-DA0B276CE2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1805692"/>
              </p:ext>
            </p:extLst>
          </p:nvPr>
        </p:nvGraphicFramePr>
        <p:xfrm>
          <a:off x="1628812" y="1519125"/>
          <a:ext cx="8045504" cy="19277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22086">
                  <a:extLst>
                    <a:ext uri="{9D8B030D-6E8A-4147-A177-3AD203B41FA5}">
                      <a16:colId xmlns:a16="http://schemas.microsoft.com/office/drawing/2014/main" val="2656015426"/>
                    </a:ext>
                  </a:extLst>
                </a:gridCol>
                <a:gridCol w="4023418">
                  <a:extLst>
                    <a:ext uri="{9D8B030D-6E8A-4147-A177-3AD203B41FA5}">
                      <a16:colId xmlns:a16="http://schemas.microsoft.com/office/drawing/2014/main" val="2308245871"/>
                    </a:ext>
                  </a:extLst>
                </a:gridCol>
              </a:tblGrid>
              <a:tr h="5836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 err="1" smtClean="0">
                          <a:effectLst/>
                        </a:rPr>
                        <a:t>Protocols</a:t>
                      </a:r>
                      <a:endParaRPr lang="hu-HU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3836" marR="143836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 err="1" smtClean="0">
                          <a:effectLst/>
                        </a:rPr>
                        <a:t>Ports</a:t>
                      </a:r>
                      <a:endParaRPr lang="hu-HU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3836" marR="143836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927381"/>
                  </a:ext>
                </a:extLst>
              </a:tr>
              <a:tr h="5840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>
                          <a:effectLst/>
                        </a:rPr>
                        <a:t>LACP</a:t>
                      </a:r>
                    </a:p>
                  </a:txBody>
                  <a:tcPr marL="143836" marR="143836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 smtClean="0">
                          <a:effectLst/>
                        </a:rPr>
                        <a:t>G1/0/1</a:t>
                      </a:r>
                      <a:r>
                        <a:rPr lang="hu-HU" sz="3800" dirty="0">
                          <a:effectLst/>
                        </a:rPr>
                        <a:t>, </a:t>
                      </a:r>
                      <a:r>
                        <a:rPr lang="hu-HU" sz="3800" dirty="0" smtClean="0">
                          <a:effectLst/>
                        </a:rPr>
                        <a:t>G1/0/2</a:t>
                      </a:r>
                      <a:endParaRPr lang="hu-HU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3836" marR="143836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643814"/>
                  </a:ext>
                </a:extLst>
              </a:tr>
              <a:tr h="7524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>
                          <a:effectLst/>
                        </a:rPr>
                        <a:t>LACP</a:t>
                      </a:r>
                    </a:p>
                  </a:txBody>
                  <a:tcPr marL="143836" marR="143836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 smtClean="0">
                          <a:effectLst/>
                        </a:rPr>
                        <a:t>G1/0/1</a:t>
                      </a:r>
                      <a:r>
                        <a:rPr lang="hu-HU" sz="3800" dirty="0">
                          <a:effectLst/>
                        </a:rPr>
                        <a:t>, </a:t>
                      </a:r>
                      <a:r>
                        <a:rPr lang="hu-HU" sz="3800" dirty="0" smtClean="0">
                          <a:effectLst/>
                        </a:rPr>
                        <a:t>G1/0/2</a:t>
                      </a:r>
                      <a:endParaRPr lang="hu-HU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3836" marR="143836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0284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F725B64F-9242-7D0B-8230-B1CC40764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53540" y="-714972"/>
            <a:ext cx="25570880" cy="958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sp>
        <p:nvSpPr>
          <p:cNvPr id="7" name="Szövegdoboz 6"/>
          <p:cNvSpPr txBox="1"/>
          <p:nvPr/>
        </p:nvSpPr>
        <p:spPr>
          <a:xfrm>
            <a:off x="2232211" y="6339772"/>
            <a:ext cx="2599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DeliverySW1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7771002" y="6297250"/>
            <a:ext cx="2986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DeliverySW2</a:t>
            </a:r>
            <a:endParaRPr lang="hu-HU" dirty="0"/>
          </a:p>
          <a:p>
            <a:endParaRPr lang="hu-HU" dirty="0"/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439" y="3856853"/>
            <a:ext cx="4111209" cy="2381298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573" y="3879018"/>
            <a:ext cx="4008791" cy="231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1916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516CBBC-1215-839B-C529-40AFF1DBA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Etherchannel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061CDD4A-897E-440E-CB45-70C89985EE10}"/>
              </a:ext>
            </a:extLst>
          </p:cNvPr>
          <p:cNvSpPr txBox="1"/>
          <p:nvPr/>
        </p:nvSpPr>
        <p:spPr>
          <a:xfrm>
            <a:off x="1254578" y="468630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 err="1"/>
              <a:t>Delivery</a:t>
            </a:r>
            <a:r>
              <a:rPr lang="hu-HU" dirty="0"/>
              <a:t> SW1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76F60A54-300A-ACA9-6AC4-80133601EA2C}"/>
              </a:ext>
            </a:extLst>
          </p:cNvPr>
          <p:cNvSpPr txBox="1"/>
          <p:nvPr/>
        </p:nvSpPr>
        <p:spPr>
          <a:xfrm>
            <a:off x="8012431" y="4683578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/>
              <a:t>DeliverySW2</a:t>
            </a:r>
          </a:p>
        </p:txBody>
      </p:sp>
      <p:pic>
        <p:nvPicPr>
          <p:cNvPr id="3" name="Kép 2" descr="A képen szöveg, képernyőkép, Betűtípus, Párhuzamos látható&#10;&#10;Automatikusan generált leírás">
            <a:extLst>
              <a:ext uri="{FF2B5EF4-FFF2-40B4-BE49-F238E27FC236}">
                <a16:creationId xmlns:a16="http://schemas.microsoft.com/office/drawing/2014/main" id="{769B80BB-E0EE-4FA4-6557-A59E5830C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7112" y="1371600"/>
            <a:ext cx="1485387" cy="4114800"/>
          </a:xfrm>
          <a:prstGeom prst="rect">
            <a:avLst/>
          </a:prstGeom>
        </p:spPr>
      </p:pic>
      <p:pic>
        <p:nvPicPr>
          <p:cNvPr id="9" name="Tartalom helye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509" y="1387384"/>
            <a:ext cx="5301491" cy="3102836"/>
          </a:xfrm>
        </p:spPr>
      </p:pic>
      <p:pic>
        <p:nvPicPr>
          <p:cNvPr id="11" name="Kép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16" y="1462344"/>
            <a:ext cx="4878923" cy="2761314"/>
          </a:xfrm>
          <a:prstGeom prst="rect">
            <a:avLst/>
          </a:prstGeom>
        </p:spPr>
      </p:pic>
      <p:sp>
        <p:nvSpPr>
          <p:cNvPr id="4" name="Téglalap 3"/>
          <p:cNvSpPr/>
          <p:nvPr/>
        </p:nvSpPr>
        <p:spPr>
          <a:xfrm>
            <a:off x="186716" y="4014651"/>
            <a:ext cx="4878923" cy="20900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églalap 5"/>
          <p:cNvSpPr/>
          <p:nvPr/>
        </p:nvSpPr>
        <p:spPr>
          <a:xfrm>
            <a:off x="6890509" y="4162697"/>
            <a:ext cx="5301491" cy="327523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8711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8B4F6-0164-4591-912F-1669F9412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1837" y="1454963"/>
            <a:ext cx="3342462" cy="33083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Route Table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35" y="3861101"/>
            <a:ext cx="6012701" cy="1417443"/>
          </a:xfrm>
          <a:prstGeom prst="rect">
            <a:avLst/>
          </a:prstGeom>
        </p:spPr>
      </p:pic>
      <p:pic>
        <p:nvPicPr>
          <p:cNvPr id="7" name="Tartalom helye 6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35" y="1454963"/>
            <a:ext cx="6017342" cy="1880420"/>
          </a:xfrm>
        </p:spPr>
      </p:pic>
    </p:spTree>
    <p:extLst>
      <p:ext uri="{BB962C8B-B14F-4D97-AF65-F5344CB8AC3E}">
        <p14:creationId xmlns:p14="http://schemas.microsoft.com/office/powerpoint/2010/main" val="11645505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2B882-08BF-D1D2-91B2-742A3C6D6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EBEBEB"/>
                </a:solidFill>
              </a:rPr>
              <a:t>SSH</a:t>
            </a:r>
          </a:p>
        </p:txBody>
      </p:sp>
      <p:pic>
        <p:nvPicPr>
          <p:cNvPr id="13" name="Kép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138" y="4569048"/>
            <a:ext cx="4663112" cy="1484772"/>
          </a:xfrm>
          <a:prstGeom prst="rect">
            <a:avLst/>
          </a:prstGeom>
        </p:spPr>
      </p:pic>
      <p:pic>
        <p:nvPicPr>
          <p:cNvPr id="14" name="Kép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785" y="3244930"/>
            <a:ext cx="4671465" cy="1181469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237" y="207371"/>
            <a:ext cx="4232631" cy="2735337"/>
          </a:xfrm>
          <a:prstGeom prst="rect">
            <a:avLst/>
          </a:prstGeom>
        </p:spPr>
      </p:pic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396" y="3835664"/>
            <a:ext cx="4248130" cy="2669958"/>
          </a:xfr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19" y="1142656"/>
            <a:ext cx="3495754" cy="209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1133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EA4FD-5DD8-81BF-4671-6448B2020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Port-</a:t>
            </a:r>
            <a:r>
              <a:rPr lang="hu-HU" dirty="0" err="1" smtClean="0"/>
              <a:t>Security</a:t>
            </a:r>
            <a:r>
              <a:rPr lang="hu-HU" dirty="0" smtClean="0"/>
              <a:t>, </a:t>
            </a:r>
            <a:r>
              <a:rPr lang="hu-HU" dirty="0" err="1" smtClean="0"/>
              <a:t>Portfast</a:t>
            </a:r>
            <a:r>
              <a:rPr lang="hu-HU" dirty="0" smtClean="0"/>
              <a:t>, BPDU </a:t>
            </a:r>
            <a:r>
              <a:rPr lang="hu-HU" dirty="0" err="1" smtClean="0"/>
              <a:t>Guard</a:t>
            </a:r>
            <a:endParaRPr lang="hu-H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D44A4B-E27F-C00F-AB4D-DB201E684186}"/>
              </a:ext>
            </a:extLst>
          </p:cNvPr>
          <p:cNvSpPr txBox="1"/>
          <p:nvPr/>
        </p:nvSpPr>
        <p:spPr>
          <a:xfrm>
            <a:off x="2225494" y="2087126"/>
            <a:ext cx="185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Delivery SW1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7D9C0F-A73A-F61E-9216-D8715154DC4D}"/>
              </a:ext>
            </a:extLst>
          </p:cNvPr>
          <p:cNvSpPr txBox="1"/>
          <p:nvPr/>
        </p:nvSpPr>
        <p:spPr>
          <a:xfrm>
            <a:off x="7763774" y="2196875"/>
            <a:ext cx="277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Delivery SW2</a:t>
            </a: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67" y="4186348"/>
            <a:ext cx="4081454" cy="2353667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93" y="2456459"/>
            <a:ext cx="4562487" cy="1729023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29" y="2566207"/>
            <a:ext cx="4354286" cy="1757161"/>
          </a:xfrm>
          <a:prstGeom prst="rect">
            <a:avLst/>
          </a:prstGeom>
        </p:spPr>
      </p:pic>
      <p:pic>
        <p:nvPicPr>
          <p:cNvPr id="13" name="Kép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352" y="4323368"/>
            <a:ext cx="4428226" cy="2380960"/>
          </a:xfrm>
          <a:prstGeom prst="rect">
            <a:avLst/>
          </a:prstGeom>
        </p:spPr>
      </p:pic>
      <p:sp>
        <p:nvSpPr>
          <p:cNvPr id="14" name="Téglalap 13"/>
          <p:cNvSpPr/>
          <p:nvPr/>
        </p:nvSpPr>
        <p:spPr>
          <a:xfrm>
            <a:off x="184767" y="4366260"/>
            <a:ext cx="3629587" cy="54864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Téglalap 14"/>
          <p:cNvSpPr/>
          <p:nvPr/>
        </p:nvSpPr>
        <p:spPr>
          <a:xfrm>
            <a:off x="7156352" y="4502331"/>
            <a:ext cx="3729363" cy="531223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Téglalap 15"/>
          <p:cNvSpPr/>
          <p:nvPr/>
        </p:nvSpPr>
        <p:spPr>
          <a:xfrm>
            <a:off x="507972" y="3322320"/>
            <a:ext cx="4475508" cy="8382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Téglalap 16"/>
          <p:cNvSpPr/>
          <p:nvPr/>
        </p:nvSpPr>
        <p:spPr>
          <a:xfrm>
            <a:off x="6619603" y="3444240"/>
            <a:ext cx="4197531" cy="85626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08706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12948-0142-3E06-0AD6-9CD0827A0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HSRP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87FC22-7588-E1A3-5358-3DA087A4E833}"/>
              </a:ext>
            </a:extLst>
          </p:cNvPr>
          <p:cNvSpPr txBox="1"/>
          <p:nvPr/>
        </p:nvSpPr>
        <p:spPr>
          <a:xfrm>
            <a:off x="1050012" y="1717833"/>
            <a:ext cx="3358836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hu-HU" sz="3200" dirty="0"/>
              <a:t>DeliveryR1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E189C2-0C59-B446-197E-FE15E0A7973F}"/>
              </a:ext>
            </a:extLst>
          </p:cNvPr>
          <p:cNvSpPr txBox="1"/>
          <p:nvPr/>
        </p:nvSpPr>
        <p:spPr>
          <a:xfrm>
            <a:off x="8825576" y="1560860"/>
            <a:ext cx="2933323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hu-HU" sz="3200" dirty="0"/>
              <a:t>DeliveryR2</a:t>
            </a:r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354" y="2289018"/>
            <a:ext cx="4693235" cy="4008528"/>
          </a:xfr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8" y="2289018"/>
            <a:ext cx="5238084" cy="3523347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933" y="2384812"/>
            <a:ext cx="1607959" cy="3025402"/>
          </a:xfrm>
          <a:prstGeom prst="rect">
            <a:avLst/>
          </a:prstGeom>
        </p:spPr>
      </p:pic>
      <p:sp>
        <p:nvSpPr>
          <p:cNvPr id="3" name="Téglalap 2"/>
          <p:cNvSpPr/>
          <p:nvPr/>
        </p:nvSpPr>
        <p:spPr>
          <a:xfrm>
            <a:off x="7579360" y="4404361"/>
            <a:ext cx="1094740" cy="1524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églalap 4"/>
          <p:cNvSpPr/>
          <p:nvPr/>
        </p:nvSpPr>
        <p:spPr>
          <a:xfrm>
            <a:off x="7560310" y="5474970"/>
            <a:ext cx="4414520" cy="14351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églalap 5"/>
          <p:cNvSpPr/>
          <p:nvPr/>
        </p:nvSpPr>
        <p:spPr>
          <a:xfrm>
            <a:off x="7548880" y="4665978"/>
            <a:ext cx="2352040" cy="160021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églalap 8"/>
          <p:cNvSpPr/>
          <p:nvPr/>
        </p:nvSpPr>
        <p:spPr>
          <a:xfrm>
            <a:off x="7571740" y="2405380"/>
            <a:ext cx="1102360" cy="16510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Téglalap 11"/>
          <p:cNvSpPr/>
          <p:nvPr/>
        </p:nvSpPr>
        <p:spPr>
          <a:xfrm>
            <a:off x="7564120" y="2675709"/>
            <a:ext cx="2321560" cy="133531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Téglalap 12"/>
          <p:cNvSpPr/>
          <p:nvPr/>
        </p:nvSpPr>
        <p:spPr>
          <a:xfrm>
            <a:off x="7548880" y="3467963"/>
            <a:ext cx="4490720" cy="159158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Téglalap 13"/>
          <p:cNvSpPr/>
          <p:nvPr/>
        </p:nvSpPr>
        <p:spPr>
          <a:xfrm>
            <a:off x="213360" y="2405380"/>
            <a:ext cx="1046480" cy="142240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Téglalap 14"/>
          <p:cNvSpPr/>
          <p:nvPr/>
        </p:nvSpPr>
        <p:spPr>
          <a:xfrm>
            <a:off x="190500" y="2640232"/>
            <a:ext cx="2286000" cy="153768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Téglalap 15"/>
          <p:cNvSpPr/>
          <p:nvPr/>
        </p:nvSpPr>
        <p:spPr>
          <a:xfrm>
            <a:off x="220980" y="3497580"/>
            <a:ext cx="4290060" cy="302260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Téglalap 16"/>
          <p:cNvSpPr/>
          <p:nvPr/>
        </p:nvSpPr>
        <p:spPr>
          <a:xfrm>
            <a:off x="231140" y="4165600"/>
            <a:ext cx="1005840" cy="116840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Téglalap 17"/>
          <p:cNvSpPr/>
          <p:nvPr/>
        </p:nvSpPr>
        <p:spPr>
          <a:xfrm>
            <a:off x="231140" y="4381500"/>
            <a:ext cx="2159000" cy="181791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Téglalap 18"/>
          <p:cNvSpPr/>
          <p:nvPr/>
        </p:nvSpPr>
        <p:spPr>
          <a:xfrm>
            <a:off x="208280" y="5283200"/>
            <a:ext cx="4353560" cy="254000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4477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HSRP </a:t>
            </a:r>
            <a:r>
              <a:rPr lang="hu-HU" dirty="0" err="1" smtClean="0"/>
              <a:t>commands</a:t>
            </a:r>
            <a:endParaRPr lang="hu-HU" dirty="0"/>
          </a:p>
        </p:txBody>
      </p:sp>
      <p:pic>
        <p:nvPicPr>
          <p:cNvPr id="7" name="Tartalom helye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443944"/>
            <a:ext cx="3691842" cy="3772489"/>
          </a:xfr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138" y="1443944"/>
            <a:ext cx="4071732" cy="3737092"/>
          </a:xfrm>
          <a:prstGeom prst="rect">
            <a:avLst/>
          </a:prstGeom>
        </p:spPr>
      </p:pic>
      <p:sp>
        <p:nvSpPr>
          <p:cNvPr id="9" name="Szövegdoboz 8"/>
          <p:cNvSpPr txBox="1"/>
          <p:nvPr/>
        </p:nvSpPr>
        <p:spPr>
          <a:xfrm>
            <a:off x="1297577" y="5512526"/>
            <a:ext cx="2595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DeliveryR1</a:t>
            </a:r>
            <a:endParaRPr lang="hu-HU" dirty="0"/>
          </a:p>
        </p:txBody>
      </p:sp>
      <p:sp>
        <p:nvSpPr>
          <p:cNvPr id="10" name="Szövegdoboz 9"/>
          <p:cNvSpPr txBox="1"/>
          <p:nvPr/>
        </p:nvSpPr>
        <p:spPr>
          <a:xfrm>
            <a:off x="7498080" y="5353986"/>
            <a:ext cx="2281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DeliveryR2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14361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DA17D0-AE6D-499C-599E-38D6F6383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Pings</a:t>
            </a:r>
            <a:endParaRPr lang="hu-HU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A5552F42-51B1-EB6C-EFB5-C91C770312BE}"/>
              </a:ext>
            </a:extLst>
          </p:cNvPr>
          <p:cNvSpPr txBox="1"/>
          <p:nvPr/>
        </p:nvSpPr>
        <p:spPr>
          <a:xfrm>
            <a:off x="8499565" y="2284103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 err="1" smtClean="0"/>
              <a:t>Inside</a:t>
            </a:r>
            <a:r>
              <a:rPr lang="hu-HU" dirty="0" smtClean="0"/>
              <a:t> </a:t>
            </a:r>
            <a:r>
              <a:rPr lang="hu-HU" dirty="0" err="1"/>
              <a:t>ping</a:t>
            </a:r>
            <a:endParaRPr lang="hu-HU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D9C922F4-7BCB-B0E1-B623-7AD1C3EC51F1}"/>
              </a:ext>
            </a:extLst>
          </p:cNvPr>
          <p:cNvSpPr txBox="1"/>
          <p:nvPr/>
        </p:nvSpPr>
        <p:spPr>
          <a:xfrm>
            <a:off x="1979022" y="4056406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 err="1" smtClean="0"/>
              <a:t>Outside</a:t>
            </a:r>
            <a:r>
              <a:rPr lang="hu-HU" dirty="0" smtClean="0"/>
              <a:t> </a:t>
            </a:r>
            <a:r>
              <a:rPr lang="hu-HU" dirty="0" err="1" smtClean="0"/>
              <a:t>ping</a:t>
            </a:r>
            <a:endParaRPr lang="hu-HU" dirty="0"/>
          </a:p>
        </p:txBody>
      </p:sp>
      <p:pic>
        <p:nvPicPr>
          <p:cNvPr id="8" name="Kép 7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047AAA7C-B3CF-3A1C-3D4C-98D2E83A7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1801" y="4189639"/>
            <a:ext cx="4924425" cy="2114550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F85E2508-6E72-60A8-E687-155C9A0D1C24}"/>
              </a:ext>
            </a:extLst>
          </p:cNvPr>
          <p:cNvSpPr txBox="1"/>
          <p:nvPr/>
        </p:nvSpPr>
        <p:spPr>
          <a:xfrm>
            <a:off x="8191500" y="6300107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 smtClean="0"/>
              <a:t>Server </a:t>
            </a:r>
            <a:r>
              <a:rPr lang="hu-HU" dirty="0" err="1"/>
              <a:t>ping</a:t>
            </a:r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997" y="19822"/>
            <a:ext cx="4016088" cy="2266322"/>
          </a:xfrm>
          <a:prstGeom prst="rect">
            <a:avLst/>
          </a:prstGeom>
        </p:spPr>
      </p:pic>
      <p:pic>
        <p:nvPicPr>
          <p:cNvPr id="11" name="Tartalom helye 10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96" y="1483127"/>
            <a:ext cx="5099031" cy="2573279"/>
          </a:xfrm>
        </p:spPr>
      </p:pic>
    </p:spTree>
    <p:extLst>
      <p:ext uri="{BB962C8B-B14F-4D97-AF65-F5344CB8AC3E}">
        <p14:creationId xmlns:p14="http://schemas.microsoft.com/office/powerpoint/2010/main" val="30926473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z="4400" dirty="0" smtClean="0"/>
              <a:t>2.location(WIFI): </a:t>
            </a:r>
            <a:r>
              <a:rPr lang="hu-HU" sz="4400" dirty="0" err="1" smtClean="0"/>
              <a:t>Boss</a:t>
            </a:r>
            <a:r>
              <a:rPr lang="hu-HU" sz="4400" dirty="0" smtClean="0"/>
              <a:t> Office</a:t>
            </a:r>
            <a:endParaRPr lang="hu-HU" sz="4400" dirty="0"/>
          </a:p>
        </p:txBody>
      </p:sp>
      <p:sp>
        <p:nvSpPr>
          <p:cNvPr id="5" name="Alcím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9875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Bemutatkozás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Egy kitalált étteremlánc, </a:t>
            </a:r>
            <a:r>
              <a:rPr lang="hu-HU" dirty="0" err="1" smtClean="0"/>
              <a:t>Tacos</a:t>
            </a:r>
            <a:r>
              <a:rPr lang="hu-HU" dirty="0" smtClean="0"/>
              <a:t> KFT. hálózatát valósítottuk meg a étterem igényeinek megfelelően.</a:t>
            </a:r>
          </a:p>
          <a:p>
            <a:r>
              <a:rPr lang="hu-HU" dirty="0" err="1" smtClean="0"/>
              <a:t>Welcome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Los </a:t>
            </a:r>
            <a:r>
              <a:rPr lang="hu-HU" dirty="0" err="1" smtClean="0"/>
              <a:t>Pollos</a:t>
            </a:r>
            <a:r>
              <a:rPr lang="hu-HU" dirty="0" smtClean="0"/>
              <a:t> </a:t>
            </a:r>
            <a:r>
              <a:rPr lang="hu-HU" dirty="0" err="1" smtClean="0"/>
              <a:t>Hermanos</a:t>
            </a:r>
            <a:r>
              <a:rPr lang="hu-HU" dirty="0" smtClean="0"/>
              <a:t> </a:t>
            </a:r>
            <a:r>
              <a:rPr lang="hu-HU" dirty="0" err="1"/>
              <a:t>f</a:t>
            </a:r>
            <a:r>
              <a:rPr lang="hu-HU" dirty="0" err="1" smtClean="0"/>
              <a:t>amily</a:t>
            </a:r>
            <a:r>
              <a:rPr lang="hu-HU" dirty="0" smtClean="0"/>
              <a:t>, </a:t>
            </a:r>
            <a:r>
              <a:rPr lang="hu-HU" dirty="0" err="1" smtClean="0"/>
              <a:t>remember</a:t>
            </a:r>
            <a:r>
              <a:rPr lang="hu-HU" dirty="0" smtClean="0"/>
              <a:t> La </a:t>
            </a:r>
            <a:r>
              <a:rPr lang="hu-HU" dirty="0" err="1" smtClean="0"/>
              <a:t>Passion</a:t>
            </a:r>
            <a:r>
              <a:rPr lang="hu-HU" dirty="0" smtClean="0"/>
              <a:t>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4920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30">
            <a:extLst>
              <a:ext uri="{FF2B5EF4-FFF2-40B4-BE49-F238E27FC236}">
                <a16:creationId xmlns:a16="http://schemas.microsoft.com/office/drawing/2014/main" id="{43D1E811-F82C-4FC0-8611-6CFC73FD96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55" name="Picture 32">
            <a:extLst>
              <a:ext uri="{FF2B5EF4-FFF2-40B4-BE49-F238E27FC236}">
                <a16:creationId xmlns:a16="http://schemas.microsoft.com/office/drawing/2014/main" id="{AAC6183A-13DD-465B-9338-4D7F5D5239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6" name="Oval 34">
            <a:extLst>
              <a:ext uri="{FF2B5EF4-FFF2-40B4-BE49-F238E27FC236}">
                <a16:creationId xmlns:a16="http://schemas.microsoft.com/office/drawing/2014/main" id="{15BF20A1-7C3A-4BEC-BE35-8AA3E9F011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7" name="Picture 36">
            <a:extLst>
              <a:ext uri="{FF2B5EF4-FFF2-40B4-BE49-F238E27FC236}">
                <a16:creationId xmlns:a16="http://schemas.microsoft.com/office/drawing/2014/main" id="{46D3BD4A-EBCB-4B8A-BA9C-A6927EB621A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8" name="Picture 38">
            <a:extLst>
              <a:ext uri="{FF2B5EF4-FFF2-40B4-BE49-F238E27FC236}">
                <a16:creationId xmlns:a16="http://schemas.microsoft.com/office/drawing/2014/main" id="{F483E078-4237-4FFA-8437-F7E6C799F7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59" name="Rectangle 40">
            <a:extLst>
              <a:ext uri="{FF2B5EF4-FFF2-40B4-BE49-F238E27FC236}">
                <a16:creationId xmlns:a16="http://schemas.microsoft.com/office/drawing/2014/main" id="{7FDEDC12-69DE-40B2-9801-E7FFEC7C17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A63DA1-BE40-126F-1A78-CA6ECA805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458" y="4542502"/>
            <a:ext cx="9186063" cy="11899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500"/>
              <a:t>WIFI</a:t>
            </a:r>
          </a:p>
        </p:txBody>
      </p:sp>
      <p:pic>
        <p:nvPicPr>
          <p:cNvPr id="4" name="Kép 3" descr="A képen szöveg, kör, képernyőkép, Acélkék látható&#10;&#10;Automatikusan generált leírás">
            <a:extLst>
              <a:ext uri="{FF2B5EF4-FFF2-40B4-BE49-F238E27FC236}">
                <a16:creationId xmlns:a16="http://schemas.microsoft.com/office/drawing/2014/main" id="{47E229D1-A975-7C67-59C7-A4A82D811D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458" y="351644"/>
            <a:ext cx="4695825" cy="3429000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13" t="17000" r="22952"/>
          <a:stretch/>
        </p:blipFill>
        <p:spPr>
          <a:xfrm>
            <a:off x="7629291" y="1854927"/>
            <a:ext cx="4562710" cy="5003074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64" t="15730" r="21082" b="49092"/>
          <a:stretch/>
        </p:blipFill>
        <p:spPr>
          <a:xfrm>
            <a:off x="2660340" y="4617297"/>
            <a:ext cx="4968951" cy="223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3961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9FED7-7549-BBFB-049A-392EEF9F2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hu-HU"/>
              <a:t>WIFI Security</a:t>
            </a:r>
            <a:endParaRPr lang="hu-HU" dirty="0"/>
          </a:p>
        </p:txBody>
      </p:sp>
      <p:pic>
        <p:nvPicPr>
          <p:cNvPr id="3" name="Kép 2" descr="A képen szöveg, kör, képernyőkép, Acélkék látható&#10;&#10;Automatikusan generált leírás">
            <a:extLst>
              <a:ext uri="{FF2B5EF4-FFF2-40B4-BE49-F238E27FC236}">
                <a16:creationId xmlns:a16="http://schemas.microsoft.com/office/drawing/2014/main" id="{3BEA20A7-2022-2159-5F84-6E63B40AA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513" y="3086100"/>
            <a:ext cx="4695825" cy="3429000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19" t="19316" r="21943" b="53129"/>
          <a:stretch/>
        </p:blipFill>
        <p:spPr>
          <a:xfrm>
            <a:off x="6122126" y="635727"/>
            <a:ext cx="5242560" cy="1889760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7" t="17073" r="20845"/>
          <a:stretch/>
        </p:blipFill>
        <p:spPr>
          <a:xfrm>
            <a:off x="646112" y="1580606"/>
            <a:ext cx="4700951" cy="495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096853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C89C22-643B-7BB0-41D0-90D359CFC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hu-HU" sz="3900"/>
              <a:t>Port-</a:t>
            </a:r>
            <a:r>
              <a:rPr lang="hu-HU" sz="3900" err="1"/>
              <a:t>security</a:t>
            </a:r>
            <a:r>
              <a:rPr lang="hu-HU" sz="3900"/>
              <a:t> a Webszerver felé</a:t>
            </a:r>
          </a:p>
        </p:txBody>
      </p:sp>
      <p:pic>
        <p:nvPicPr>
          <p:cNvPr id="5" name="Kép 4" descr="A képen szöveg, diagram, kör, képernyőkép látható&#10;&#10;Automatikusan generált leírás">
            <a:extLst>
              <a:ext uri="{FF2B5EF4-FFF2-40B4-BE49-F238E27FC236}">
                <a16:creationId xmlns:a16="http://schemas.microsoft.com/office/drawing/2014/main" id="{F01AC7D0-DE81-52AA-0978-02F26BECB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702" y="2527226"/>
            <a:ext cx="4503058" cy="3242202"/>
          </a:xfrm>
          <a:prstGeom prst="rect">
            <a:avLst/>
          </a:prstGeom>
          <a:effectLst/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2" y="2898538"/>
            <a:ext cx="4875002" cy="176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0976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Trello</a:t>
            </a:r>
            <a:r>
              <a:rPr lang="hu-HU" dirty="0"/>
              <a:t> használata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313656"/>
            <a:ext cx="8644258" cy="4862395"/>
          </a:xfrm>
          <a:prstGeom prst="rect">
            <a:avLst/>
          </a:prstGeom>
        </p:spPr>
      </p:pic>
      <p:sp>
        <p:nvSpPr>
          <p:cNvPr id="5" name="Tartalom helye 4"/>
          <p:cNvSpPr>
            <a:spLocks noGrp="1"/>
          </p:cNvSpPr>
          <p:nvPr>
            <p:ph idx="1"/>
          </p:nvPr>
        </p:nvSpPr>
        <p:spPr>
          <a:xfrm>
            <a:off x="1819592" y="6876725"/>
            <a:ext cx="8946541" cy="4195481"/>
          </a:xfrm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13492260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Github</a:t>
            </a:r>
            <a:r>
              <a:rPr lang="hu-HU" dirty="0"/>
              <a:t> használata</a:t>
            </a:r>
          </a:p>
        </p:txBody>
      </p:sp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496377"/>
            <a:ext cx="7830078" cy="4404419"/>
          </a:xfrm>
        </p:spPr>
      </p:pic>
    </p:spTree>
    <p:extLst>
      <p:ext uri="{BB962C8B-B14F-4D97-AF65-F5344CB8AC3E}">
        <p14:creationId xmlns:p14="http://schemas.microsoft.com/office/powerpoint/2010/main" val="1854645978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Segítségkérés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ChatGPT</a:t>
            </a:r>
            <a:r>
              <a:rPr lang="hu-HU" dirty="0"/>
              <a:t> Open AI</a:t>
            </a:r>
          </a:p>
          <a:p>
            <a:r>
              <a:rPr lang="hu-HU" dirty="0"/>
              <a:t>Tanárúr segítsége</a:t>
            </a:r>
          </a:p>
          <a:p>
            <a:r>
              <a:rPr lang="hu-HU" dirty="0"/>
              <a:t>Különböző weboldalak által adott hasznos információk</a:t>
            </a:r>
          </a:p>
        </p:txBody>
      </p:sp>
    </p:spTree>
    <p:extLst>
      <p:ext uri="{BB962C8B-B14F-4D97-AF65-F5344CB8AC3E}">
        <p14:creationId xmlns:p14="http://schemas.microsoft.com/office/powerpoint/2010/main" val="409477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Nehézségek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HSRP beállítása</a:t>
            </a:r>
          </a:p>
          <a:p>
            <a:r>
              <a:rPr lang="hu-HU" dirty="0"/>
              <a:t>IPv6 </a:t>
            </a:r>
            <a:r>
              <a:rPr lang="hu-HU" dirty="0" smtClean="0"/>
              <a:t>beállítása</a:t>
            </a:r>
          </a:p>
          <a:p>
            <a:r>
              <a:rPr lang="hu-HU" dirty="0" smtClean="0"/>
              <a:t>Fizikai WIFI </a:t>
            </a:r>
            <a:r>
              <a:rPr lang="hu-HU" dirty="0" err="1" smtClean="0"/>
              <a:t>router</a:t>
            </a:r>
            <a:r>
              <a:rPr lang="hu-HU" dirty="0" smtClean="0"/>
              <a:t> beállítása</a:t>
            </a:r>
          </a:p>
          <a:p>
            <a:r>
              <a:rPr lang="hu-HU" dirty="0" smtClean="0"/>
              <a:t>Külső internet elérése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312827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804002F-AA49-383E-62E5-209DA41913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Tesztelések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B47C6EC-371E-FBEB-5ABF-0010B3C7FF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7153563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ED38882-1869-61D0-EE85-ED4502E0B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ACL</a:t>
            </a:r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38940B46-06A4-6EC9-4ED3-FF44C92B24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54177" y="2486324"/>
            <a:ext cx="5302250" cy="666750"/>
          </a:xfr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94F552DB-9DC0-0910-666C-77BC0E693B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9422" y="569912"/>
            <a:ext cx="6162675" cy="739775"/>
          </a:xfrm>
          <a:prstGeom prst="rect">
            <a:avLst/>
          </a:prstGeom>
        </p:spPr>
      </p:pic>
      <p:pic>
        <p:nvPicPr>
          <p:cNvPr id="8" name="Kép 7" descr="A képen szöveg, Betűtípus, fehér, nyugta látható&#10;&#10;Automatikusan generált leírás">
            <a:extLst>
              <a:ext uri="{FF2B5EF4-FFF2-40B4-BE49-F238E27FC236}">
                <a16:creationId xmlns:a16="http://schemas.microsoft.com/office/drawing/2014/main" id="{BE06EF38-B4BE-847B-F04C-86736F1263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763" y="2439353"/>
            <a:ext cx="6420485" cy="749935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BC4B287C-5DAC-DD05-F62D-E8D65DAC30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000" y="575310"/>
            <a:ext cx="5191760" cy="657860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B19B9E74-A0A8-D254-97E1-2B662B0A10CE}"/>
              </a:ext>
            </a:extLst>
          </p:cNvPr>
          <p:cNvSpPr txBox="1"/>
          <p:nvPr/>
        </p:nvSpPr>
        <p:spPr>
          <a:xfrm>
            <a:off x="635000" y="157480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/>
              <a:t>DeliveryR1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D9C616B7-823F-D0DB-AD4C-ABB881117D32}"/>
              </a:ext>
            </a:extLst>
          </p:cNvPr>
          <p:cNvSpPr txBox="1"/>
          <p:nvPr/>
        </p:nvSpPr>
        <p:spPr>
          <a:xfrm>
            <a:off x="7007860" y="155956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/>
              <a:t>DeliveryR2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5164443B-8AE6-626F-5D9A-0BCC4B694EA9}"/>
              </a:ext>
            </a:extLst>
          </p:cNvPr>
          <p:cNvSpPr txBox="1"/>
          <p:nvPr/>
        </p:nvSpPr>
        <p:spPr>
          <a:xfrm>
            <a:off x="1290320" y="338328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/>
              <a:t>Center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29C38240-1003-C6BF-6C01-F2454510A908}"/>
              </a:ext>
            </a:extLst>
          </p:cNvPr>
          <p:cNvSpPr txBox="1"/>
          <p:nvPr/>
        </p:nvSpPr>
        <p:spPr>
          <a:xfrm>
            <a:off x="7747000" y="350520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 err="1"/>
              <a:t>ConR</a:t>
            </a:r>
          </a:p>
        </p:txBody>
      </p:sp>
    </p:spTree>
    <p:extLst>
      <p:ext uri="{BB962C8B-B14F-4D97-AF65-F5344CB8AC3E}">
        <p14:creationId xmlns:p14="http://schemas.microsoft.com/office/powerpoint/2010/main" val="1348046584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46FD74-C76F-1565-48AF-914D398BA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Trace</a:t>
            </a:r>
            <a:r>
              <a:rPr lang="hu-HU" dirty="0"/>
              <a:t> </a:t>
            </a:r>
            <a:r>
              <a:rPr lang="hu-HU" dirty="0" err="1"/>
              <a:t>route</a:t>
            </a:r>
          </a:p>
        </p:txBody>
      </p:sp>
      <p:pic>
        <p:nvPicPr>
          <p:cNvPr id="5" name="Kép 4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809FD592-5568-4799-4DB9-16E85A7FD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279" y="2363107"/>
            <a:ext cx="6728460" cy="213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36908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Devices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 3 Cisco </a:t>
            </a:r>
            <a:r>
              <a:rPr lang="hu-HU" dirty="0" smtClean="0"/>
              <a:t>4221 </a:t>
            </a:r>
            <a:r>
              <a:rPr lang="hu-HU" dirty="0" err="1" smtClean="0"/>
              <a:t>router</a:t>
            </a:r>
            <a:r>
              <a:rPr lang="hu-HU" dirty="0" smtClean="0"/>
              <a:t> </a:t>
            </a:r>
          </a:p>
          <a:p>
            <a:r>
              <a:rPr lang="hu-HU" dirty="0" smtClean="0"/>
              <a:t>2 Cisco </a:t>
            </a:r>
            <a:r>
              <a:rPr lang="hu-HU" dirty="0" smtClean="0"/>
              <a:t>2960 </a:t>
            </a:r>
            <a:r>
              <a:rPr lang="hu-HU" dirty="0" err="1" smtClean="0"/>
              <a:t>switches</a:t>
            </a:r>
            <a:r>
              <a:rPr lang="hu-HU" dirty="0" smtClean="0"/>
              <a:t> </a:t>
            </a:r>
            <a:endParaRPr lang="hu-HU" dirty="0" smtClean="0"/>
          </a:p>
          <a:p>
            <a:r>
              <a:rPr lang="hu-HU" dirty="0" smtClean="0"/>
              <a:t>1 </a:t>
            </a:r>
            <a:r>
              <a:rPr lang="hu-HU" dirty="0" err="1" smtClean="0"/>
              <a:t>Tenda</a:t>
            </a:r>
            <a:r>
              <a:rPr lang="hu-HU" dirty="0" smtClean="0"/>
              <a:t> </a:t>
            </a:r>
            <a:r>
              <a:rPr lang="hu-HU" dirty="0" smtClean="0"/>
              <a:t>WIFI </a:t>
            </a:r>
            <a:r>
              <a:rPr lang="hu-HU" dirty="0" err="1" smtClean="0"/>
              <a:t>router</a:t>
            </a:r>
            <a:r>
              <a:rPr lang="hu-HU" smtClean="0"/>
              <a:t> </a:t>
            </a:r>
            <a:endParaRPr lang="hu-HU" dirty="0" smtClean="0"/>
          </a:p>
          <a:p>
            <a:r>
              <a:rPr lang="hu-HU" dirty="0" smtClean="0"/>
              <a:t>3db végberendezés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7582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603C1FDD-3EB9-4E32-AAFF-F0872E904A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0C4B3D9-75AB-4AAB-B53A-4232B752D2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1D73A963-D417-4FD9-851E-5E323F67D1B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2E40AAF-9C56-4002-B55E-6A25581486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F4F217F-0736-44C0-9047-DD52FCA2F2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2DCB6E42-3037-40F7-A351-6B952A8703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F70B007-F15D-4D66-48A6-F81BF60D2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0623" y="1447800"/>
            <a:ext cx="3333676" cy="30969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NAT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D4C4D9B-8464-4F80-A369-88E6980D4BA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1">
            <a:extLst>
              <a:ext uri="{FF2B5EF4-FFF2-40B4-BE49-F238E27FC236}">
                <a16:creationId xmlns:a16="http://schemas.microsoft.com/office/drawing/2014/main" id="{D5BA1A12-370B-43EB-B7BC-87A24667AB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5">
            <a:extLst>
              <a:ext uri="{FF2B5EF4-FFF2-40B4-BE49-F238E27FC236}">
                <a16:creationId xmlns:a16="http://schemas.microsoft.com/office/drawing/2014/main" id="{95DBBBEB-F8DF-4794-86A8-BD884F7E67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" name="Tartalom helye 3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45EDB47D-DE5C-F772-6B54-9211FA049B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rcRect r="1836" b="-2"/>
          <a:stretch/>
        </p:blipFill>
        <p:spPr>
          <a:xfrm>
            <a:off x="299112" y="364670"/>
            <a:ext cx="6960144" cy="3475094"/>
          </a:xfrm>
          <a:prstGeom prst="rect">
            <a:avLst/>
          </a:prstGeom>
          <a:effectLst/>
        </p:spPr>
      </p:pic>
      <p:pic>
        <p:nvPicPr>
          <p:cNvPr id="6" name="Kép 5" descr="A képen szöveg, Betűtípus, sor, képernyőkép látható&#10;&#10;Automatikusan generált leírás">
            <a:extLst>
              <a:ext uri="{FF2B5EF4-FFF2-40B4-BE49-F238E27FC236}">
                <a16:creationId xmlns:a16="http://schemas.microsoft.com/office/drawing/2014/main" id="{35546E5A-CE69-F7E2-FE7D-1250F6318A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5511" y="5250994"/>
            <a:ext cx="9253347" cy="109705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40070489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118F82C-61FD-7F62-5768-EDB93F506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PPP</a:t>
            </a:r>
          </a:p>
        </p:txBody>
      </p:sp>
      <p:pic>
        <p:nvPicPr>
          <p:cNvPr id="4" name="Tartalom helye 3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8A7BBBC8-C573-DF2C-D39B-1A001C0626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6657" y="2207559"/>
            <a:ext cx="5019675" cy="2438400"/>
          </a:xfrm>
        </p:spPr>
      </p:pic>
      <p:pic>
        <p:nvPicPr>
          <p:cNvPr id="5" name="Kép 4" descr="A képen szöveg, diagram, képernyőkép, sor látható&#10;&#10;Automatikusan generált leírás">
            <a:extLst>
              <a:ext uri="{FF2B5EF4-FFF2-40B4-BE49-F238E27FC236}">
                <a16:creationId xmlns:a16="http://schemas.microsoft.com/office/drawing/2014/main" id="{1B8E04BC-4DA6-8A22-5651-1163827EE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513118"/>
            <a:ext cx="6096000" cy="400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6385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83DE72-A24C-6766-2A0D-3AE12DD58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0694" y="3093277"/>
            <a:ext cx="11034353" cy="933147"/>
          </a:xfrm>
        </p:spPr>
        <p:txBody>
          <a:bodyPr/>
          <a:lstStyle/>
          <a:p>
            <a:r>
              <a:rPr lang="hu-HU" dirty="0"/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104695427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9134821-5D8B-4373-BA74-CFE9AB35A5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65195F-79F5-4911-907D-13CB3F5343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8A610DC7-FE1B-47B9-8452-CFC389786C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742ADC1-2286-40B7-A3C6-D6C3362FA0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878FBDC-78F2-4D49-8DB3-1A48CA9F7F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C9A0934-0C2C-4565-9290-A345B19BD9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B42653A-00F8-40F8-9BAA-AFDE65366F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D85582E-5C24-4E50-94D0-EBDFCAF82A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Freeform 16">
            <a:extLst>
              <a:ext uri="{FF2B5EF4-FFF2-40B4-BE49-F238E27FC236}">
                <a16:creationId xmlns:a16="http://schemas.microsoft.com/office/drawing/2014/main" id="{D2CF7175-D926-4ED8-BF71-C9046B886D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9" name="Freeform 5">
            <a:extLst>
              <a:ext uri="{FF2B5EF4-FFF2-40B4-BE49-F238E27FC236}">
                <a16:creationId xmlns:a16="http://schemas.microsoft.com/office/drawing/2014/main" id="{CE21D3E3-E417-4B15-9ACE-327E9B12B4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C6FE33-0449-62A0-5900-09C992BB9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 smtClean="0"/>
              <a:t>Topol</a:t>
            </a:r>
            <a:r>
              <a:rPr lang="hu-HU" sz="4800" dirty="0" err="1" smtClean="0"/>
              <a:t>ogy</a:t>
            </a:r>
            <a:endParaRPr lang="en-US" sz="4800" dirty="0"/>
          </a:p>
        </p:txBody>
      </p:sp>
      <p:pic>
        <p:nvPicPr>
          <p:cNvPr id="6" name="Tartalom helye 5" descr="A képen diagram, kör, térkép látható&#10;&#10;Automatikusan generált leírás">
            <a:extLst>
              <a:ext uri="{FF2B5EF4-FFF2-40B4-BE49-F238E27FC236}">
                <a16:creationId xmlns:a16="http://schemas.microsoft.com/office/drawing/2014/main" id="{A2AD99EF-3E5A-B136-974C-CDD6DBB0B2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635458" y="640081"/>
            <a:ext cx="8778250" cy="329184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639775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ctrTitle"/>
          </p:nvPr>
        </p:nvSpPr>
        <p:spPr>
          <a:xfrm>
            <a:off x="1625218" y="357052"/>
            <a:ext cx="8825658" cy="736604"/>
          </a:xfrm>
        </p:spPr>
        <p:txBody>
          <a:bodyPr/>
          <a:lstStyle/>
          <a:p>
            <a:pPr algn="ctr"/>
            <a:r>
              <a:rPr lang="hu-HU" sz="4400" dirty="0" smtClean="0"/>
              <a:t>1.Location(main): </a:t>
            </a:r>
            <a:r>
              <a:rPr lang="hu-HU" sz="4400" dirty="0" err="1" smtClean="0"/>
              <a:t>Delivery</a:t>
            </a:r>
            <a:endParaRPr lang="hu-HU" sz="4400" dirty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900" y="1442130"/>
            <a:ext cx="5936294" cy="428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972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Delivery</a:t>
            </a:r>
            <a:r>
              <a:rPr lang="hu-HU" dirty="0" smtClean="0"/>
              <a:t> </a:t>
            </a:r>
            <a:r>
              <a:rPr lang="hu-HU" dirty="0" err="1" smtClean="0"/>
              <a:t>Location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03312" y="2052917"/>
            <a:ext cx="3947659" cy="4243379"/>
          </a:xfrm>
        </p:spPr>
        <p:txBody>
          <a:bodyPr/>
          <a:lstStyle/>
          <a:p>
            <a:pPr marL="0" indent="0">
              <a:buNone/>
            </a:pPr>
            <a:r>
              <a:rPr lang="hu-HU" dirty="0" err="1" smtClean="0"/>
              <a:t>Used</a:t>
            </a:r>
            <a:r>
              <a:rPr lang="hu-HU" dirty="0" smtClean="0"/>
              <a:t> </a:t>
            </a:r>
            <a:r>
              <a:rPr lang="hu-HU" dirty="0" err="1" smtClean="0"/>
              <a:t>technologies</a:t>
            </a:r>
            <a:r>
              <a:rPr lang="hu-HU" dirty="0" smtClean="0"/>
              <a:t>:</a:t>
            </a:r>
          </a:p>
          <a:p>
            <a:r>
              <a:rPr lang="hu-HU" dirty="0" smtClean="0"/>
              <a:t>SSH</a:t>
            </a:r>
          </a:p>
          <a:p>
            <a:r>
              <a:rPr lang="hu-HU" dirty="0" smtClean="0"/>
              <a:t>HSRP</a:t>
            </a:r>
          </a:p>
          <a:p>
            <a:r>
              <a:rPr lang="hu-HU" dirty="0" err="1" smtClean="0"/>
              <a:t>VLANs</a:t>
            </a:r>
            <a:endParaRPr lang="hu-HU" dirty="0" smtClean="0"/>
          </a:p>
          <a:p>
            <a:r>
              <a:rPr lang="hu-HU" dirty="0" err="1" smtClean="0"/>
              <a:t>Etherchannel</a:t>
            </a:r>
            <a:endParaRPr lang="hu-HU" dirty="0" smtClean="0"/>
          </a:p>
          <a:p>
            <a:r>
              <a:rPr lang="hu-HU" dirty="0" smtClean="0"/>
              <a:t>OSPF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106" y="1128622"/>
            <a:ext cx="5936294" cy="428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35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294985"/>
              </p:ext>
            </p:extLst>
          </p:nvPr>
        </p:nvGraphicFramePr>
        <p:xfrm>
          <a:off x="1027611" y="3445448"/>
          <a:ext cx="1021515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051">
                  <a:extLst>
                    <a:ext uri="{9D8B030D-6E8A-4147-A177-3AD203B41FA5}">
                      <a16:colId xmlns:a16="http://schemas.microsoft.com/office/drawing/2014/main" val="813460602"/>
                    </a:ext>
                  </a:extLst>
                </a:gridCol>
                <a:gridCol w="3405051">
                  <a:extLst>
                    <a:ext uri="{9D8B030D-6E8A-4147-A177-3AD203B41FA5}">
                      <a16:colId xmlns:a16="http://schemas.microsoft.com/office/drawing/2014/main" val="2116787683"/>
                    </a:ext>
                  </a:extLst>
                </a:gridCol>
                <a:gridCol w="3405051">
                  <a:extLst>
                    <a:ext uri="{9D8B030D-6E8A-4147-A177-3AD203B41FA5}">
                      <a16:colId xmlns:a16="http://schemas.microsoft.com/office/drawing/2014/main" val="2670074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Lajka Kristóf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Váradi Ádám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Enyedi</a:t>
                      </a:r>
                      <a:r>
                        <a:rPr lang="hu-HU" baseline="0" dirty="0"/>
                        <a:t> Sándor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294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A topológia kialakítása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A topológia kialakítás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OSPF konfigurálás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424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IPv4/IPv6</a:t>
                      </a:r>
                      <a:r>
                        <a:rPr lang="hu-HU" baseline="0" dirty="0">
                          <a:solidFill>
                            <a:schemeClr val="tx1"/>
                          </a:solidFill>
                        </a:rPr>
                        <a:t> címzés</a:t>
                      </a:r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VLAN-ok és forgalomirányítás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Prezentáció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530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VLAN-ok és forgalomirányítás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NAT konfigurálás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Dokumentálás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792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ACL beállítás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SSH konfigurálás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 smtClean="0">
                          <a:solidFill>
                            <a:schemeClr val="tx1"/>
                          </a:solidFill>
                        </a:rPr>
                        <a:t>SSH konfigurálás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496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HSRP beállítás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IPv4/IPv6 címzés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739769"/>
                  </a:ext>
                </a:extLst>
              </a:tr>
            </a:tbl>
          </a:graphicData>
        </a:graphic>
      </p:graphicFrame>
      <p:sp>
        <p:nvSpPr>
          <p:cNvPr id="5" name="Szövegdoboz 4"/>
          <p:cNvSpPr txBox="1"/>
          <p:nvPr/>
        </p:nvSpPr>
        <p:spPr>
          <a:xfrm>
            <a:off x="3500846" y="1236617"/>
            <a:ext cx="4339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dirty="0" err="1" smtClean="0"/>
              <a:t>Task</a:t>
            </a:r>
            <a:r>
              <a:rPr lang="hu-HU" sz="4000" dirty="0" smtClean="0"/>
              <a:t> </a:t>
            </a:r>
            <a:r>
              <a:rPr lang="hu-HU" sz="4000" dirty="0" err="1" smtClean="0"/>
              <a:t>seperations</a:t>
            </a:r>
            <a:r>
              <a:rPr lang="hu-HU" sz="4000" dirty="0" smtClean="0"/>
              <a:t>: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8855741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E3F4E1-B084-4FFF-9627-13782BE0BE4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6AD40C-266C-4A97-150C-152951D17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rgbClr val="EBEBEB"/>
                </a:solidFill>
              </a:rPr>
              <a:t>IPv4</a:t>
            </a:r>
            <a:r>
              <a:rPr lang="en-US" sz="3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/IPV6 </a:t>
            </a:r>
            <a:r>
              <a:rPr lang="en-US" sz="3200" b="0" i="0" kern="1200" dirty="0" smtClean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</a:t>
            </a:r>
            <a:r>
              <a:rPr lang="hu-HU" sz="3200" b="0" i="0" kern="1200" dirty="0" err="1" smtClean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able</a:t>
            </a:r>
            <a:endParaRPr lang="en-US" sz="3200" b="0" i="0" kern="1200" dirty="0">
              <a:solidFill>
                <a:srgbClr val="EBEBEB"/>
              </a:solidFill>
              <a:latin typeface="+mj-l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F8051AB-C2F8-461F-812A-3E58862141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481E0C28-CB2F-425F-98C5-AF23B9B704D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B2879C-F0B1-4195-A323-E97B6065A7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9F6BA40-39FD-AD63-6F9A-3365B3EC06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8510192"/>
              </p:ext>
            </p:extLst>
          </p:nvPr>
        </p:nvGraphicFramePr>
        <p:xfrm>
          <a:off x="3870959" y="119704"/>
          <a:ext cx="8256907" cy="6631654"/>
        </p:xfrm>
        <a:graphic>
          <a:graphicData uri="http://schemas.openxmlformats.org/drawingml/2006/table">
            <a:tbl>
              <a:tblPr firstRow="1" firstCol="1" bandRow="1">
                <a:solidFill>
                  <a:schemeClr val="tx1">
                    <a:lumMod val="75000"/>
                    <a:lumOff val="25000"/>
                  </a:schemeClr>
                </a:solidFill>
                <a:tableStyleId>{5C22544A-7EE6-4342-B048-85BDC9FD1C3A}</a:tableStyleId>
              </a:tblPr>
              <a:tblGrid>
                <a:gridCol w="735876">
                  <a:extLst>
                    <a:ext uri="{9D8B030D-6E8A-4147-A177-3AD203B41FA5}">
                      <a16:colId xmlns:a16="http://schemas.microsoft.com/office/drawing/2014/main" val="87497768"/>
                    </a:ext>
                  </a:extLst>
                </a:gridCol>
                <a:gridCol w="705394">
                  <a:extLst>
                    <a:ext uri="{9D8B030D-6E8A-4147-A177-3AD203B41FA5}">
                      <a16:colId xmlns:a16="http://schemas.microsoft.com/office/drawing/2014/main" val="2728523815"/>
                    </a:ext>
                  </a:extLst>
                </a:gridCol>
                <a:gridCol w="748937">
                  <a:extLst>
                    <a:ext uri="{9D8B030D-6E8A-4147-A177-3AD203B41FA5}">
                      <a16:colId xmlns:a16="http://schemas.microsoft.com/office/drawing/2014/main" val="1487094914"/>
                    </a:ext>
                  </a:extLst>
                </a:gridCol>
                <a:gridCol w="2770380">
                  <a:extLst>
                    <a:ext uri="{9D8B030D-6E8A-4147-A177-3AD203B41FA5}">
                      <a16:colId xmlns:a16="http://schemas.microsoft.com/office/drawing/2014/main" val="366735448"/>
                    </a:ext>
                  </a:extLst>
                </a:gridCol>
                <a:gridCol w="485442">
                  <a:extLst>
                    <a:ext uri="{9D8B030D-6E8A-4147-A177-3AD203B41FA5}">
                      <a16:colId xmlns:a16="http://schemas.microsoft.com/office/drawing/2014/main" val="1737400991"/>
                    </a:ext>
                  </a:extLst>
                </a:gridCol>
                <a:gridCol w="2810878">
                  <a:extLst>
                    <a:ext uri="{9D8B030D-6E8A-4147-A177-3AD203B41FA5}">
                      <a16:colId xmlns:a16="http://schemas.microsoft.com/office/drawing/2014/main" val="291046831"/>
                    </a:ext>
                  </a:extLst>
                </a:gridCol>
              </a:tblGrid>
              <a:tr h="3148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Eszköz</a:t>
                      </a:r>
                      <a:endParaRPr lang="hu-HU" sz="900" b="1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 err="1">
                          <a:solidFill>
                            <a:schemeClr val="bg1"/>
                          </a:solidFill>
                          <a:effectLst/>
                        </a:rPr>
                        <a:t>Interface</a:t>
                      </a:r>
                      <a:endParaRPr lang="hu-HU" sz="900" b="1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IP</a:t>
                      </a:r>
                      <a:endParaRPr lang="hu-HU" sz="900" b="1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IPv6</a:t>
                      </a:r>
                      <a:endParaRPr lang="hu-HU" sz="900" b="1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 err="1">
                          <a:solidFill>
                            <a:schemeClr val="bg1"/>
                          </a:solidFill>
                          <a:effectLst/>
                        </a:rPr>
                        <a:t>Subnet</a:t>
                      </a:r>
                      <a:endParaRPr lang="hu-HU" sz="900" b="1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 err="1">
                          <a:solidFill>
                            <a:schemeClr val="bg1"/>
                          </a:solidFill>
                          <a:effectLst/>
                        </a:rPr>
                        <a:t>Gateway</a:t>
                      </a:r>
                      <a:endParaRPr lang="hu-HU" sz="900" b="1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1365554"/>
                  </a:ext>
                </a:extLst>
              </a:tr>
              <a:tr h="8245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Center</a:t>
                      </a:r>
                      <a:endParaRPr lang="hu-HU" sz="900" b="1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 err="1" smtClean="0">
                          <a:solidFill>
                            <a:schemeClr val="bg1"/>
                          </a:solidFill>
                          <a:effectLst/>
                        </a:rPr>
                        <a:t>Gig</a:t>
                      </a:r>
                      <a:r>
                        <a:rPr lang="hu-HU" sz="900" cap="none" spc="0" dirty="0" smtClean="0">
                          <a:solidFill>
                            <a:schemeClr val="bg1"/>
                          </a:solidFill>
                          <a:effectLst/>
                        </a:rPr>
                        <a:t>/0/0/0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Se0/1/0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Se0/1/1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192.168.7.1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20.0.0.1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30.0.0.1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/27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/30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/30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910606"/>
                  </a:ext>
                </a:extLst>
              </a:tr>
              <a:tr h="8245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 err="1">
                          <a:solidFill>
                            <a:schemeClr val="bg1"/>
                          </a:solidFill>
                          <a:effectLst/>
                        </a:rPr>
                        <a:t>Delivery</a:t>
                      </a: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 R1</a:t>
                      </a:r>
                      <a:endParaRPr lang="hu-HU" sz="900" b="1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 smtClean="0">
                          <a:solidFill>
                            <a:schemeClr val="bg1"/>
                          </a:solidFill>
                          <a:effectLst/>
                        </a:rPr>
                        <a:t>Gig0/0/0.40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Se0/1/0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192.168.5.65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20.0.0.2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2001:ACAD:DB8:5::2/64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/27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/30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310888"/>
                  </a:ext>
                </a:extLst>
              </a:tr>
              <a:tr h="53970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 err="1">
                          <a:solidFill>
                            <a:schemeClr val="bg1"/>
                          </a:solidFill>
                          <a:effectLst/>
                        </a:rPr>
                        <a:t>Delivery</a:t>
                      </a: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 R2</a:t>
                      </a:r>
                      <a:endParaRPr lang="hu-HU" sz="900" b="1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 smtClean="0">
                          <a:solidFill>
                            <a:schemeClr val="bg1"/>
                          </a:solidFill>
                          <a:effectLst/>
                        </a:rPr>
                        <a:t>Gig0/0/0.50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Se0/1/0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192.168.5.97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30.0.0.2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2001:ACAD:DB8:5::1/64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/28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/30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028354"/>
                  </a:ext>
                </a:extLst>
              </a:tr>
              <a:tr h="53970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 err="1">
                          <a:solidFill>
                            <a:schemeClr val="bg1"/>
                          </a:solidFill>
                          <a:effectLst/>
                        </a:rPr>
                        <a:t>ConR</a:t>
                      </a:r>
                      <a:endParaRPr lang="hu-HU" sz="900" b="1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 smtClean="0">
                          <a:solidFill>
                            <a:schemeClr val="bg1"/>
                          </a:solidFill>
                          <a:effectLst/>
                        </a:rPr>
                        <a:t>Gig0/0/0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 smtClean="0">
                          <a:solidFill>
                            <a:schemeClr val="bg1"/>
                          </a:solidFill>
                          <a:effectLst/>
                        </a:rPr>
                        <a:t>Gig0/0/1.60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192.168.6.2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192.168.6.17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/28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/28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453709"/>
                  </a:ext>
                </a:extLst>
              </a:tr>
              <a:tr h="53970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 err="1">
                          <a:solidFill>
                            <a:schemeClr val="bg1"/>
                          </a:solidFill>
                          <a:effectLst/>
                        </a:rPr>
                        <a:t>Boss</a:t>
                      </a: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hu-HU" sz="900" b="1" cap="none" spc="0" dirty="0" err="1">
                          <a:solidFill>
                            <a:schemeClr val="bg1"/>
                          </a:solidFill>
                          <a:effectLst/>
                        </a:rPr>
                        <a:t>Wi</a:t>
                      </a: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-Fi</a:t>
                      </a:r>
                      <a:endParaRPr lang="hu-HU" sz="900" b="1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Internet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LAN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192.168.7.2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192.168.7.33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/29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/29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192.168.7.1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038313"/>
                  </a:ext>
                </a:extLst>
              </a:tr>
              <a:tr h="2698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DeliverySW1</a:t>
                      </a:r>
                      <a:endParaRPr lang="hu-HU" sz="900" b="1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VLAN 40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558374"/>
                  </a:ext>
                </a:extLst>
              </a:tr>
              <a:tr h="2698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DeliverySW2</a:t>
                      </a:r>
                      <a:endParaRPr lang="hu-HU" sz="900" b="1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VLAN 50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564984"/>
                  </a:ext>
                </a:extLst>
              </a:tr>
              <a:tr h="2698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DeliveryPC1</a:t>
                      </a:r>
                      <a:endParaRPr lang="hu-HU" sz="900" b="1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NIC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DHCP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SLAAC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/27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192.168.5.65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916745"/>
                  </a:ext>
                </a:extLst>
              </a:tr>
              <a:tr h="2698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DeliveryPC2</a:t>
                      </a:r>
                      <a:endParaRPr lang="hu-HU" sz="900" b="1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NIC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DHCP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SLAAC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/27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192.168.5.65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081280"/>
                  </a:ext>
                </a:extLst>
              </a:tr>
              <a:tr h="2698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DeliveryPC3</a:t>
                      </a:r>
                      <a:endParaRPr lang="hu-HU" sz="900" b="1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NIC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DCHP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SLAAC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/28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192.168.5.97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633130"/>
                  </a:ext>
                </a:extLst>
              </a:tr>
              <a:tr h="2698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DeliveryPC4</a:t>
                      </a:r>
                      <a:endParaRPr lang="hu-HU" sz="900" b="1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NIC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DHCP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SLAAC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/28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192.168.5.97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3464747"/>
                  </a:ext>
                </a:extLst>
              </a:tr>
              <a:tr h="2698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 err="1">
                          <a:solidFill>
                            <a:schemeClr val="bg1"/>
                          </a:solidFill>
                          <a:effectLst/>
                        </a:rPr>
                        <a:t>DeliveryServer</a:t>
                      </a:r>
                      <a:endParaRPr lang="hu-HU" sz="900" b="1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NIC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DHCP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SLAAC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/27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192.168.5.85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134514"/>
                  </a:ext>
                </a:extLst>
              </a:tr>
              <a:tr h="2698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Laptop</a:t>
                      </a:r>
                      <a:endParaRPr lang="hu-HU" sz="900" b="1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err="1">
                          <a:solidFill>
                            <a:schemeClr val="bg1"/>
                          </a:solidFill>
                          <a:effectLst/>
                        </a:rPr>
                        <a:t>Wireless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DHCP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/29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192.168.7.1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181999"/>
                  </a:ext>
                </a:extLst>
              </a:tr>
              <a:tr h="2698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 err="1">
                          <a:solidFill>
                            <a:schemeClr val="bg1"/>
                          </a:solidFill>
                          <a:effectLst/>
                        </a:rPr>
                        <a:t>Smartphone</a:t>
                      </a:r>
                      <a:endParaRPr lang="hu-HU" sz="900" b="1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err="1">
                          <a:solidFill>
                            <a:schemeClr val="bg1"/>
                          </a:solidFill>
                          <a:effectLst/>
                        </a:rPr>
                        <a:t>Wireless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DHCP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/29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192.168.7.1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230935"/>
                  </a:ext>
                </a:extLst>
              </a:tr>
              <a:tr h="2698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 err="1">
                          <a:solidFill>
                            <a:schemeClr val="bg1"/>
                          </a:solidFill>
                          <a:effectLst/>
                        </a:rPr>
                        <a:t>ConPC</a:t>
                      </a:r>
                      <a:endParaRPr lang="hu-HU" sz="900" b="1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NIC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192.168.6.20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err="1">
                          <a:solidFill>
                            <a:schemeClr val="bg1"/>
                          </a:solidFill>
                          <a:effectLst/>
                        </a:rPr>
                        <a:t>Stateful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/28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192.168.6.17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52394"/>
                  </a:ext>
                </a:extLst>
              </a:tr>
              <a:tr h="2698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ConServer</a:t>
                      </a:r>
                      <a:endParaRPr lang="hu-HU" sz="900" b="1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NIC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192.168.6.25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2001:ACAD:DB8:6::1/64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/28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192.168.6.17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38740"/>
                  </a:ext>
                </a:extLst>
              </a:tr>
            </a:tbl>
          </a:graphicData>
        </a:graphic>
      </p:graphicFrame>
      <p:cxnSp>
        <p:nvCxnSpPr>
          <p:cNvPr id="5" name="Egyenes összekötő 4"/>
          <p:cNvCxnSpPr/>
          <p:nvPr/>
        </p:nvCxnSpPr>
        <p:spPr>
          <a:xfrm>
            <a:off x="6054818" y="429986"/>
            <a:ext cx="2751908" cy="7946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gyenes összekötő 6"/>
          <p:cNvCxnSpPr/>
          <p:nvPr/>
        </p:nvCxnSpPr>
        <p:spPr>
          <a:xfrm>
            <a:off x="9323706" y="457056"/>
            <a:ext cx="2804160" cy="7946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gyenes összekötő 9"/>
          <p:cNvCxnSpPr/>
          <p:nvPr/>
        </p:nvCxnSpPr>
        <p:spPr>
          <a:xfrm>
            <a:off x="6086885" y="1485900"/>
            <a:ext cx="2751908" cy="5377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/>
          <p:nvPr/>
        </p:nvCxnSpPr>
        <p:spPr>
          <a:xfrm>
            <a:off x="9300347" y="1258893"/>
            <a:ext cx="2804160" cy="8425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/>
          <p:nvPr/>
        </p:nvCxnSpPr>
        <p:spPr>
          <a:xfrm>
            <a:off x="9294283" y="2107474"/>
            <a:ext cx="2804160" cy="5225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18"/>
          <p:cNvCxnSpPr/>
          <p:nvPr/>
        </p:nvCxnSpPr>
        <p:spPr>
          <a:xfrm>
            <a:off x="6054818" y="2302327"/>
            <a:ext cx="2751908" cy="2786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20"/>
          <p:cNvCxnSpPr/>
          <p:nvPr/>
        </p:nvCxnSpPr>
        <p:spPr>
          <a:xfrm>
            <a:off x="9320531" y="2612572"/>
            <a:ext cx="2804160" cy="5573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/>
          <p:nvPr/>
        </p:nvCxnSpPr>
        <p:spPr>
          <a:xfrm>
            <a:off x="6054818" y="2585357"/>
            <a:ext cx="2751908" cy="5573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24"/>
          <p:cNvCxnSpPr/>
          <p:nvPr/>
        </p:nvCxnSpPr>
        <p:spPr>
          <a:xfrm>
            <a:off x="9285197" y="3354432"/>
            <a:ext cx="2804160" cy="3396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gyenes összekötő 26"/>
          <p:cNvCxnSpPr/>
          <p:nvPr/>
        </p:nvCxnSpPr>
        <p:spPr>
          <a:xfrm>
            <a:off x="6066700" y="3169710"/>
            <a:ext cx="2751908" cy="5399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gyenes összekötő 28"/>
          <p:cNvCxnSpPr/>
          <p:nvPr/>
        </p:nvCxnSpPr>
        <p:spPr>
          <a:xfrm>
            <a:off x="5276715" y="3691850"/>
            <a:ext cx="757646" cy="2612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gyenes összekötő 30"/>
          <p:cNvCxnSpPr/>
          <p:nvPr/>
        </p:nvCxnSpPr>
        <p:spPr>
          <a:xfrm>
            <a:off x="5320280" y="3968893"/>
            <a:ext cx="748938" cy="2786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gyenes összekötő 32"/>
          <p:cNvCxnSpPr/>
          <p:nvPr/>
        </p:nvCxnSpPr>
        <p:spPr>
          <a:xfrm>
            <a:off x="6028191" y="3685359"/>
            <a:ext cx="2751908" cy="2612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gyenes összekötő 34"/>
          <p:cNvCxnSpPr/>
          <p:nvPr/>
        </p:nvCxnSpPr>
        <p:spPr>
          <a:xfrm>
            <a:off x="8818608" y="3709641"/>
            <a:ext cx="501923" cy="2612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gyenes összekötő 36"/>
          <p:cNvCxnSpPr/>
          <p:nvPr/>
        </p:nvCxnSpPr>
        <p:spPr>
          <a:xfrm>
            <a:off x="9285197" y="3718350"/>
            <a:ext cx="2804160" cy="2786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gyenes összekötő 38"/>
          <p:cNvCxnSpPr/>
          <p:nvPr/>
        </p:nvCxnSpPr>
        <p:spPr>
          <a:xfrm>
            <a:off x="6049782" y="3977601"/>
            <a:ext cx="2751908" cy="2786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gyenes összekötő 40"/>
          <p:cNvCxnSpPr/>
          <p:nvPr/>
        </p:nvCxnSpPr>
        <p:spPr>
          <a:xfrm>
            <a:off x="8818608" y="3956957"/>
            <a:ext cx="501923" cy="296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42"/>
          <p:cNvCxnSpPr/>
          <p:nvPr/>
        </p:nvCxnSpPr>
        <p:spPr>
          <a:xfrm>
            <a:off x="9285197" y="3962381"/>
            <a:ext cx="2804160" cy="2351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gyenes összekötő 44"/>
          <p:cNvCxnSpPr/>
          <p:nvPr/>
        </p:nvCxnSpPr>
        <p:spPr>
          <a:xfrm>
            <a:off x="6049782" y="5652970"/>
            <a:ext cx="2751908" cy="2612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gyenes összekötő 46"/>
          <p:cNvCxnSpPr/>
          <p:nvPr/>
        </p:nvCxnSpPr>
        <p:spPr>
          <a:xfrm>
            <a:off x="6028191" y="5927843"/>
            <a:ext cx="2751908" cy="2699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9314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C163E-5A6C-C99F-38D2-6AF608301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5519" y="3490544"/>
            <a:ext cx="9404723" cy="1400530"/>
          </a:xfrm>
        </p:spPr>
        <p:txBody>
          <a:bodyPr/>
          <a:lstStyle/>
          <a:p>
            <a:r>
              <a:rPr lang="hu-HU" dirty="0" err="1"/>
              <a:t>Vlan</a:t>
            </a:r>
            <a:r>
              <a:rPr lang="hu-HU" dirty="0"/>
              <a:t> </a:t>
            </a:r>
            <a:r>
              <a:rPr lang="hu-HU" dirty="0" err="1" smtClean="0"/>
              <a:t>table</a:t>
            </a:r>
            <a:endParaRPr lang="hu-HU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7BD3877-1494-77FD-5DCF-838AA68812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0973671"/>
              </p:ext>
            </p:extLst>
          </p:nvPr>
        </p:nvGraphicFramePr>
        <p:xfrm>
          <a:off x="2383890" y="0"/>
          <a:ext cx="9808110" cy="29462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10019">
                  <a:extLst>
                    <a:ext uri="{9D8B030D-6E8A-4147-A177-3AD203B41FA5}">
                      <a16:colId xmlns:a16="http://schemas.microsoft.com/office/drawing/2014/main" val="1451286995"/>
                    </a:ext>
                  </a:extLst>
                </a:gridCol>
                <a:gridCol w="1410039">
                  <a:extLst>
                    <a:ext uri="{9D8B030D-6E8A-4147-A177-3AD203B41FA5}">
                      <a16:colId xmlns:a16="http://schemas.microsoft.com/office/drawing/2014/main" val="358685322"/>
                    </a:ext>
                  </a:extLst>
                </a:gridCol>
                <a:gridCol w="1422930">
                  <a:extLst>
                    <a:ext uri="{9D8B030D-6E8A-4147-A177-3AD203B41FA5}">
                      <a16:colId xmlns:a16="http://schemas.microsoft.com/office/drawing/2014/main" val="4126258248"/>
                    </a:ext>
                  </a:extLst>
                </a:gridCol>
                <a:gridCol w="2823029">
                  <a:extLst>
                    <a:ext uri="{9D8B030D-6E8A-4147-A177-3AD203B41FA5}">
                      <a16:colId xmlns:a16="http://schemas.microsoft.com/office/drawing/2014/main" val="1746030361"/>
                    </a:ext>
                  </a:extLst>
                </a:gridCol>
                <a:gridCol w="1942093">
                  <a:extLst>
                    <a:ext uri="{9D8B030D-6E8A-4147-A177-3AD203B41FA5}">
                      <a16:colId xmlns:a16="http://schemas.microsoft.com/office/drawing/2014/main" val="11953203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Eszköz neve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Azonosító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Név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Portok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Hálózat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414443"/>
                  </a:ext>
                </a:extLst>
              </a:tr>
              <a:tr h="85676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DeliverySW1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99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Delivery1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 err="1">
                          <a:solidFill>
                            <a:schemeClr val="tx1"/>
                          </a:solidFill>
                          <a:effectLst/>
                        </a:rPr>
                        <a:t>Trash</a:t>
                      </a:r>
                      <a:endParaRPr lang="hu-HU" sz="1100" dirty="0" err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 smtClean="0">
                          <a:solidFill>
                            <a:schemeClr val="tx1"/>
                          </a:solidFill>
                          <a:effectLst/>
                        </a:rPr>
                        <a:t>G1/0/5,G1/0/10</a:t>
                      </a:r>
                      <a:endParaRPr lang="hu-HU" sz="18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lvl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8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G1/0/3-4,G1/0/6-9, G1/0/11-23,G1/0/25-28</a:t>
                      </a:r>
                      <a:endParaRPr lang="hu-HU" sz="1800" b="0" i="0" u="none" strike="noStrike" noProof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192.168.5.64/27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361162"/>
                  </a:ext>
                </a:extLst>
              </a:tr>
              <a:tr h="93971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DeliverySW2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99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Delivery2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 err="1">
                          <a:solidFill>
                            <a:schemeClr val="tx1"/>
                          </a:solidFill>
                          <a:effectLst/>
                        </a:rPr>
                        <a:t>Trash</a:t>
                      </a:r>
                      <a:endParaRPr lang="hu-HU" sz="1100" dirty="0" err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 smtClean="0">
                          <a:solidFill>
                            <a:schemeClr val="tx1"/>
                          </a:solidFill>
                          <a:effectLst/>
                        </a:rPr>
                        <a:t>G1/0/5,G1/0/10</a:t>
                      </a:r>
                      <a:endParaRPr lang="hu-HU" sz="18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lvl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8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G1/0/3-4,G1/0/6-9, G1/0/11-23,G1/0/25-28</a:t>
                      </a:r>
                      <a:endParaRPr lang="hu-HU" sz="1800" b="0" i="0" u="none" strike="noStrike" noProof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192.168.5.96/28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8294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 err="1">
                          <a:effectLst/>
                        </a:rPr>
                        <a:t>ConSW</a:t>
                      </a:r>
                      <a:endParaRPr lang="hu-HU" sz="1100" dirty="0" err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99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 err="1">
                          <a:solidFill>
                            <a:schemeClr val="tx1"/>
                          </a:solidFill>
                          <a:effectLst/>
                        </a:rPr>
                        <a:t>ConVLAN</a:t>
                      </a:r>
                      <a:endParaRPr lang="hu-HU" sz="1100" dirty="0" err="1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 err="1">
                          <a:solidFill>
                            <a:schemeClr val="tx1"/>
                          </a:solidFill>
                          <a:effectLst/>
                        </a:rPr>
                        <a:t>Trash</a:t>
                      </a:r>
                      <a:endParaRPr lang="hu-HU" sz="1100" dirty="0" err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 smtClean="0">
                          <a:solidFill>
                            <a:schemeClr val="tx1"/>
                          </a:solidFill>
                          <a:effectLst/>
                        </a:rPr>
                        <a:t>G1/0/1</a:t>
                      </a: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hu-HU" sz="1800" dirty="0" smtClean="0">
                          <a:solidFill>
                            <a:schemeClr val="tx1"/>
                          </a:solidFill>
                          <a:effectLst/>
                        </a:rPr>
                        <a:t>G1/0/2</a:t>
                      </a:r>
                      <a:endParaRPr lang="hu-HU" sz="18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lvl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800" b="0" i="0" u="none" strike="noStrike" noProof="0" dirty="0" smtClean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G1/0/4-24,Gig0/2</a:t>
                      </a:r>
                      <a:endParaRPr lang="hu-HU" sz="1800" b="0" i="0" u="none" strike="noStrike" noProof="0" dirty="0">
                        <a:solidFill>
                          <a:schemeClr val="tx1"/>
                        </a:solidFill>
                        <a:effectLst/>
                        <a:latin typeface="Century Gothic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192.168.6.16/28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61748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E612E638-10F4-408A-6CE1-BA184E22D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7" r="64456" b="4898"/>
          <a:stretch/>
        </p:blipFill>
        <p:spPr>
          <a:xfrm>
            <a:off x="0" y="2479843"/>
            <a:ext cx="3116223" cy="437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660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966</TotalTime>
  <Words>384</Words>
  <Application>Microsoft Office PowerPoint</Application>
  <PresentationFormat>Szélesvásznú</PresentationFormat>
  <Paragraphs>225</Paragraphs>
  <Slides>32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32</vt:i4>
      </vt:variant>
    </vt:vector>
  </HeadingPairs>
  <TitlesOfParts>
    <vt:vector size="38" baseType="lpstr">
      <vt:lpstr>Arial</vt:lpstr>
      <vt:lpstr>Calibri</vt:lpstr>
      <vt:lpstr>Century Gothic</vt:lpstr>
      <vt:lpstr>Times New Roman</vt:lpstr>
      <vt:lpstr>Wingdings 3</vt:lpstr>
      <vt:lpstr>Ion</vt:lpstr>
      <vt:lpstr>Tacos KFT.</vt:lpstr>
      <vt:lpstr>Bemutatkozás</vt:lpstr>
      <vt:lpstr>Devices</vt:lpstr>
      <vt:lpstr>Topology</vt:lpstr>
      <vt:lpstr>1.Location(main): Delivery</vt:lpstr>
      <vt:lpstr>Delivery Location</vt:lpstr>
      <vt:lpstr>PowerPoint-bemutató</vt:lpstr>
      <vt:lpstr>IPv4/IPV6 table</vt:lpstr>
      <vt:lpstr>Vlan table</vt:lpstr>
      <vt:lpstr>PowerPoint-bemutató</vt:lpstr>
      <vt:lpstr>Etherchannel</vt:lpstr>
      <vt:lpstr>Etherchannel</vt:lpstr>
      <vt:lpstr>Route Table</vt:lpstr>
      <vt:lpstr>SSH</vt:lpstr>
      <vt:lpstr>Port-Security, Portfast, BPDU Guard</vt:lpstr>
      <vt:lpstr>HSRP</vt:lpstr>
      <vt:lpstr>HSRP commands</vt:lpstr>
      <vt:lpstr>Pings</vt:lpstr>
      <vt:lpstr>2.location(WIFI): Boss Office</vt:lpstr>
      <vt:lpstr>WIFI</vt:lpstr>
      <vt:lpstr>WIFI Security</vt:lpstr>
      <vt:lpstr>Port-security a Webszerver felé</vt:lpstr>
      <vt:lpstr>Trello használata</vt:lpstr>
      <vt:lpstr>Github használata</vt:lpstr>
      <vt:lpstr>Segítségkérés</vt:lpstr>
      <vt:lpstr>Nehézségek</vt:lpstr>
      <vt:lpstr>Tesztelések</vt:lpstr>
      <vt:lpstr>ACL</vt:lpstr>
      <vt:lpstr>Trace route</vt:lpstr>
      <vt:lpstr>NAT </vt:lpstr>
      <vt:lpstr>PPP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Tacos KFT.</dc:title>
  <dc:creator>Adam Varadi</dc:creator>
  <cp:lastModifiedBy>Tanuló</cp:lastModifiedBy>
  <cp:revision>293</cp:revision>
  <dcterms:created xsi:type="dcterms:W3CDTF">2024-10-28T13:09:53Z</dcterms:created>
  <dcterms:modified xsi:type="dcterms:W3CDTF">2025-02-24T07:45:33Z</dcterms:modified>
</cp:coreProperties>
</file>