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5" r:id="rId4"/>
    <p:sldId id="263" r:id="rId5"/>
    <p:sldId id="265" r:id="rId6"/>
    <p:sldId id="276" r:id="rId7"/>
    <p:sldId id="266" r:id="rId8"/>
    <p:sldId id="277" r:id="rId9"/>
    <p:sldId id="267" r:id="rId10"/>
    <p:sldId id="278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418" y="7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nl-NL"/>
              <a:pPr/>
              <a:t>6-2-2017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nl-NL"/>
              <a:pPr/>
              <a:t>6-2-2017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Klik om de modelstijlen te bewerken</a:t>
            </a:r>
          </a:p>
          <a:p>
            <a:pPr lvl="1"/>
            <a:r>
              <a:rPr/>
              <a:t>Tweede niveau</a:t>
            </a:r>
          </a:p>
          <a:p>
            <a:pPr lvl="2"/>
            <a:r>
              <a:rPr/>
              <a:t>Derde niveau</a:t>
            </a:r>
          </a:p>
          <a:p>
            <a:pPr lvl="3"/>
            <a:r>
              <a:rPr/>
              <a:t>Vierde niveau</a:t>
            </a:r>
          </a:p>
          <a:p>
            <a:pPr lvl="4"/>
            <a:r>
              <a:rPr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noProof="0" dirty="0" smtClean="0"/>
              <a:t>Klik om de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nl-NL" noProof="0" smtClean="0"/>
              <a:pPr/>
              <a:t>6-2-2017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l.wikipedia.org/wiki/Require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Het verhaal ‘gevlucht’</a:t>
            </a:r>
            <a:br>
              <a:rPr lang="nl-NL" dirty="0" smtClean="0"/>
            </a:br>
            <a:r>
              <a:rPr lang="nl-NL" dirty="0" smtClean="0"/>
              <a:t>	Les 2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‘Huiswerk’ voor volgende week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Brainstormsessie is afgerond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sz="1800" i="1" dirty="0" smtClean="0"/>
              <a:t>Let op! Schetsen, </a:t>
            </a:r>
            <a:r>
              <a:rPr lang="nl-NL" sz="1800" i="1" dirty="0" err="1" smtClean="0"/>
              <a:t>mindmaps</a:t>
            </a:r>
            <a:r>
              <a:rPr lang="nl-NL" sz="1800" i="1" dirty="0" smtClean="0"/>
              <a:t> en overige aantekeningen moeten bewaard 					worden!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Planning is af</a:t>
            </a:r>
          </a:p>
          <a:p>
            <a:pPr marL="274320" lvl="1" indent="0">
              <a:buNone/>
            </a:pPr>
            <a:r>
              <a:rPr lang="nl-NL" sz="1600" i="1" dirty="0" smtClean="0"/>
              <a:t>	Let op! Ik wil de planning kunnen zien!</a:t>
            </a:r>
          </a:p>
          <a:p>
            <a:endParaRPr lang="nl-NL" dirty="0"/>
          </a:p>
          <a:p>
            <a:r>
              <a:rPr lang="nl-NL" dirty="0" smtClean="0"/>
              <a:t>Groepsafspraken zijn </a:t>
            </a:r>
            <a:r>
              <a:rPr lang="nl-NL" u="sng" dirty="0" smtClean="0"/>
              <a:t>schriftelijk</a:t>
            </a:r>
            <a:r>
              <a:rPr lang="nl-NL" dirty="0" smtClean="0"/>
              <a:t> vastgelegd</a:t>
            </a:r>
          </a:p>
          <a:p>
            <a:pPr marL="45720" indent="0">
              <a:buNone/>
            </a:pPr>
            <a:r>
              <a:rPr lang="nl-NL" sz="1800" dirty="0"/>
              <a:t>	</a:t>
            </a:r>
            <a:r>
              <a:rPr lang="nl-NL" sz="1800" i="1" dirty="0" smtClean="0"/>
              <a:t>Let op! Ik wil de afspraken kunnen zien!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Vorige week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dirty="0" smtClean="0"/>
              <a:t>Introductie van het onderwerp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endParaRPr lang="nl-NL" dirty="0"/>
          </a:p>
          <a:p>
            <a:pPr marL="45720" indent="0">
              <a:buNone/>
            </a:pPr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nl-NL" dirty="0" smtClean="0"/>
              <a:t>Introductie van De opdracht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15493" y="3607018"/>
            <a:ext cx="3335627" cy="162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27" y="3686174"/>
            <a:ext cx="2971800" cy="15430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839" y="32849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Doelgroep analyse	</a:t>
            </a:r>
          </a:p>
          <a:p>
            <a:pPr marL="45720" indent="0">
              <a:buNone/>
            </a:pPr>
            <a:r>
              <a:rPr lang="nl-NL" dirty="0" smtClean="0"/>
              <a:t>	</a:t>
            </a:r>
          </a:p>
          <a:p>
            <a:r>
              <a:rPr lang="nl-NL" dirty="0" smtClean="0"/>
              <a:t>Brainstorm 				</a:t>
            </a:r>
          </a:p>
          <a:p>
            <a:pPr lvl="1"/>
            <a:r>
              <a:rPr lang="nl-NL" dirty="0" smtClean="0"/>
              <a:t>Het verhaal</a:t>
            </a:r>
          </a:p>
          <a:p>
            <a:pPr lvl="1"/>
            <a:r>
              <a:rPr lang="nl-NL" dirty="0" smtClean="0"/>
              <a:t>Karakter</a:t>
            </a:r>
          </a:p>
          <a:p>
            <a:pPr lvl="1"/>
            <a:r>
              <a:rPr lang="nl-NL" dirty="0" smtClean="0"/>
              <a:t>Omgeving</a:t>
            </a:r>
          </a:p>
          <a:p>
            <a:pPr marL="274320" lvl="1" indent="0">
              <a:buNone/>
            </a:pPr>
            <a:endParaRPr lang="nl-NL" dirty="0" smtClean="0"/>
          </a:p>
          <a:p>
            <a:r>
              <a:rPr lang="nl-NL" dirty="0" smtClean="0"/>
              <a:t>Planning opstellen &amp; het maken en vastleggen van groepsafspraken</a:t>
            </a:r>
          </a:p>
          <a:p>
            <a:pPr marL="45720" indent="0">
              <a:buNone/>
            </a:pPr>
            <a:endParaRPr lang="nl-NL" dirty="0"/>
          </a:p>
          <a:p>
            <a:pPr marL="45720" indent="0" algn="ctr">
              <a:buNone/>
            </a:pPr>
            <a:r>
              <a:rPr lang="nl-NL" sz="1900" dirty="0" smtClean="0"/>
              <a:t>Ben je klaar met het bovenstaande?</a:t>
            </a:r>
          </a:p>
          <a:p>
            <a:pPr marL="45720" indent="0" algn="ctr">
              <a:buNone/>
            </a:pPr>
            <a:r>
              <a:rPr lang="nl-NL" sz="1900" i="1" dirty="0" smtClean="0"/>
              <a:t>Begin dan met jullie verhaal en </a:t>
            </a:r>
            <a:r>
              <a:rPr lang="nl-NL" sz="1900" i="1" dirty="0" err="1" smtClean="0"/>
              <a:t>styleguide</a:t>
            </a:r>
            <a:endParaRPr lang="nl-NL" sz="1900" i="1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Doelgroep analyse          </a:t>
            </a:r>
            <a:r>
              <a:rPr lang="nl-NL" sz="2400" dirty="0" smtClean="0"/>
              <a:t>8.40 – 9.15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nl-NL" dirty="0" smtClean="0"/>
              <a:t>Leerlingen uit groep 7/8 van een Nederlandse basisschool</a:t>
            </a:r>
          </a:p>
          <a:p>
            <a:pPr marL="45720" indent="0" algn="ctr">
              <a:buNone/>
            </a:pPr>
            <a:endParaRPr lang="nl-NL" dirty="0" smtClean="0"/>
          </a:p>
          <a:p>
            <a:pPr marL="45720" indent="0">
              <a:buNone/>
            </a:pPr>
            <a:r>
              <a:rPr lang="nl-NL" dirty="0" smtClean="0"/>
              <a:t>Nuttige vragen bij de verdieping in de doelgroep:</a:t>
            </a:r>
          </a:p>
          <a:p>
            <a:pPr lvl="1"/>
            <a:r>
              <a:rPr lang="nl-NL" dirty="0" smtClean="0"/>
              <a:t>Hoe oud zijn deze leerlingen? </a:t>
            </a:r>
          </a:p>
          <a:p>
            <a:pPr lvl="1"/>
            <a:r>
              <a:rPr lang="nl-NL" dirty="0" smtClean="0"/>
              <a:t>Wat houdt deze leerlingen bezig?</a:t>
            </a:r>
          </a:p>
          <a:p>
            <a:pPr lvl="1"/>
            <a:r>
              <a:rPr lang="nl-NL" dirty="0" smtClean="0"/>
              <a:t>Wat is het gemiddelde niveau van deze leerlingen? </a:t>
            </a:r>
          </a:p>
          <a:p>
            <a:pPr lvl="1"/>
            <a:r>
              <a:rPr lang="nl-NL" dirty="0" smtClean="0"/>
              <a:t>Hoe zien andere voor deze doelgroep geschikte spellen eruit? </a:t>
            </a:r>
          </a:p>
          <a:p>
            <a:endParaRPr lang="nl-NL" dirty="0" smtClean="0"/>
          </a:p>
          <a:p>
            <a:pPr marL="4572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pPr marL="4572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Brainstorm			</a:t>
            </a:r>
            <a:r>
              <a:rPr lang="nl-NL" sz="2400" dirty="0" smtClean="0"/>
              <a:t>9.15 – 10.00</a:t>
            </a:r>
            <a:r>
              <a:rPr lang="nl-NL" dirty="0" smtClean="0"/>
              <a:t>	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 verhaal willen jullie vertellen?</a:t>
            </a:r>
          </a:p>
          <a:p>
            <a:r>
              <a:rPr lang="nl-NL" dirty="0" smtClean="0"/>
              <a:t>Hoe sluit dit verhaal aan bij het thema en de doelgroep?</a:t>
            </a:r>
          </a:p>
          <a:p>
            <a:r>
              <a:rPr lang="nl-NL" dirty="0" smtClean="0"/>
              <a:t>Hoe sluiten jullie karakters </a:t>
            </a:r>
            <a:r>
              <a:rPr lang="nl-NL" dirty="0" smtClean="0"/>
              <a:t>aan bij </a:t>
            </a:r>
            <a:r>
              <a:rPr lang="nl-NL" smtClean="0"/>
              <a:t>jullie doelgroep? </a:t>
            </a:r>
            <a:endParaRPr lang="nl-NL" dirty="0" smtClean="0"/>
          </a:p>
          <a:p>
            <a:r>
              <a:rPr lang="nl-NL" dirty="0" smtClean="0"/>
              <a:t>Hoe gaan jullie karakters eruit zien?</a:t>
            </a:r>
          </a:p>
          <a:p>
            <a:endParaRPr lang="nl-NL" dirty="0" smtClean="0"/>
          </a:p>
          <a:p>
            <a:r>
              <a:rPr lang="nl-NL" dirty="0" smtClean="0"/>
              <a:t>Wat heb je nodig voor deze opdracht?</a:t>
            </a:r>
          </a:p>
          <a:p>
            <a:pPr marL="45720" indent="0">
              <a:buNone/>
            </a:pPr>
            <a:r>
              <a:rPr lang="nl-NL" sz="2000" i="1" dirty="0" smtClean="0"/>
              <a:t>	</a:t>
            </a:r>
            <a:r>
              <a:rPr lang="nl-NL" sz="1800" i="1" dirty="0" smtClean="0"/>
              <a:t>Prioriteiten stellen doe je bij het opstellen van de planning met 					behulp van </a:t>
            </a:r>
            <a:r>
              <a:rPr lang="nl-NL" sz="1800" i="1" dirty="0" err="1" smtClean="0"/>
              <a:t>MoSCoW</a:t>
            </a:r>
            <a:endParaRPr lang="nl-NL" sz="180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99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Brainstorm – tools -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Mindmap</a:t>
            </a:r>
            <a:endParaRPr lang="nl-NL" dirty="0" smtClean="0"/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err="1" smtClean="0"/>
              <a:t>Mindmeister</a:t>
            </a:r>
            <a:r>
              <a:rPr lang="nl-NL" dirty="0" smtClean="0"/>
              <a:t> - bubbl.us – </a:t>
            </a:r>
            <a:r>
              <a:rPr lang="nl-NL" dirty="0" err="1" smtClean="0"/>
              <a:t>mindup</a:t>
            </a:r>
            <a:endParaRPr lang="nl-NL" dirty="0" smtClean="0"/>
          </a:p>
          <a:p>
            <a:pPr marL="45720" indent="0">
              <a:buNone/>
            </a:pPr>
            <a:endParaRPr lang="nl-NL" dirty="0"/>
          </a:p>
          <a:p>
            <a:r>
              <a:rPr lang="nl-NL" dirty="0" err="1" smtClean="0"/>
              <a:t>Brainwriting</a:t>
            </a:r>
            <a:endParaRPr lang="nl-NL" dirty="0" smtClean="0"/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Schrijf in 10 minuten zoveel mogelijk ideeën op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Let op! Er zijn geen belemmeringen; schaven doe je na 	afloop.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Brainstorm – tools -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Concepting</a:t>
            </a:r>
            <a:endParaRPr lang="nl-NL" dirty="0" smtClean="0"/>
          </a:p>
          <a:p>
            <a:pPr marL="45720" indent="0">
              <a:buNone/>
            </a:pPr>
            <a:r>
              <a:rPr lang="nl-NL" dirty="0" smtClean="0"/>
              <a:t>	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47475"/>
              </p:ext>
            </p:extLst>
          </p:nvPr>
        </p:nvGraphicFramePr>
        <p:xfrm>
          <a:off x="1773932" y="2564904"/>
          <a:ext cx="812588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8628"/>
                <a:gridCol w="2708628"/>
                <a:gridCol w="2708628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Idee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Concept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Alternatief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nl-NL" dirty="0" smtClean="0"/>
                        <a:t>Roeiboot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Manieren om aan de overkant van</a:t>
                      </a:r>
                      <a:r>
                        <a:rPr lang="nl-NL" baseline="0" dirty="0" smtClean="0"/>
                        <a:t> een rivier te komen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Brug</a:t>
                      </a:r>
                    </a:p>
                    <a:p>
                      <a:r>
                        <a:rPr lang="nl-NL" dirty="0" smtClean="0"/>
                        <a:t>Touw</a:t>
                      </a:r>
                    </a:p>
                    <a:p>
                      <a:r>
                        <a:rPr lang="nl-NL" dirty="0" smtClean="0"/>
                        <a:t>Zwemmen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2. Glas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Manieren om vloeistoffen</a:t>
                      </a:r>
                      <a:r>
                        <a:rPr lang="nl-NL" baseline="0" dirty="0" smtClean="0"/>
                        <a:t> vast te houden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Ballon</a:t>
                      </a:r>
                    </a:p>
                    <a:p>
                      <a:r>
                        <a:rPr lang="nl-NL" dirty="0" smtClean="0"/>
                        <a:t>Reageerbuisje</a:t>
                      </a:r>
                    </a:p>
                    <a:p>
                      <a:r>
                        <a:rPr lang="nl-NL" dirty="0" smtClean="0"/>
                        <a:t>Plastic zak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Planning opstellen met behulp van 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M</a:t>
            </a:r>
            <a:r>
              <a:rPr lang="nl-NL" dirty="0"/>
              <a:t> - </a:t>
            </a:r>
            <a:r>
              <a:rPr lang="nl-NL" b="1" dirty="0"/>
              <a:t>must </a:t>
            </a:r>
            <a:r>
              <a:rPr lang="nl-NL" b="1" dirty="0" err="1"/>
              <a:t>haves</a:t>
            </a:r>
            <a:r>
              <a:rPr lang="nl-NL" dirty="0"/>
              <a:t>: deze eisen (</a:t>
            </a:r>
            <a:r>
              <a:rPr lang="nl-NL" i="1" dirty="0" err="1">
                <a:hlinkClick r:id="rId2" tooltip="Requirement"/>
              </a:rPr>
              <a:t>requirements</a:t>
            </a:r>
            <a:r>
              <a:rPr lang="nl-NL" dirty="0"/>
              <a:t>) </a:t>
            </a:r>
            <a:r>
              <a:rPr lang="nl-NL" i="1" dirty="0"/>
              <a:t>moeten</a:t>
            </a:r>
            <a:r>
              <a:rPr lang="nl-NL" dirty="0"/>
              <a:t> in het eindresultaat terugkomen, zonder deze eisen is het product niet bruikbaar;</a:t>
            </a:r>
          </a:p>
          <a:p>
            <a:r>
              <a:rPr lang="nl-NL" b="1" dirty="0"/>
              <a:t>S</a:t>
            </a:r>
            <a:r>
              <a:rPr lang="nl-NL" dirty="0"/>
              <a:t> - </a:t>
            </a:r>
            <a:r>
              <a:rPr lang="nl-NL" b="1" dirty="0" err="1"/>
              <a:t>should</a:t>
            </a:r>
            <a:r>
              <a:rPr lang="nl-NL" b="1" dirty="0"/>
              <a:t> </a:t>
            </a:r>
            <a:r>
              <a:rPr lang="nl-NL" b="1" dirty="0" err="1"/>
              <a:t>haves</a:t>
            </a:r>
            <a:r>
              <a:rPr lang="nl-NL" dirty="0"/>
              <a:t>: deze eisen zijn zeer gewenst, maar zonder is het product wel bruikbaar;</a:t>
            </a:r>
          </a:p>
          <a:p>
            <a:r>
              <a:rPr lang="nl-NL" b="1" dirty="0"/>
              <a:t>C</a:t>
            </a:r>
            <a:r>
              <a:rPr lang="nl-NL" dirty="0"/>
              <a:t> - </a:t>
            </a:r>
            <a:r>
              <a:rPr lang="nl-NL" b="1" dirty="0" err="1"/>
              <a:t>could</a:t>
            </a:r>
            <a:r>
              <a:rPr lang="nl-NL" b="1" dirty="0"/>
              <a:t> </a:t>
            </a:r>
            <a:r>
              <a:rPr lang="nl-NL" b="1" dirty="0" err="1"/>
              <a:t>haves</a:t>
            </a:r>
            <a:r>
              <a:rPr lang="nl-NL" dirty="0"/>
              <a:t>: deze eisen zullen alleen aan bod komen als er tijd genoeg is;</a:t>
            </a:r>
          </a:p>
          <a:p>
            <a:r>
              <a:rPr lang="nl-NL" b="1" dirty="0"/>
              <a:t>W</a:t>
            </a:r>
            <a:r>
              <a:rPr lang="nl-NL" dirty="0"/>
              <a:t> - </a:t>
            </a:r>
            <a:r>
              <a:rPr lang="nl-NL" b="1" dirty="0" err="1"/>
              <a:t>won't</a:t>
            </a:r>
            <a:r>
              <a:rPr lang="nl-NL" b="1" dirty="0"/>
              <a:t> </a:t>
            </a:r>
            <a:r>
              <a:rPr lang="nl-NL" b="1" dirty="0" err="1"/>
              <a:t>haves</a:t>
            </a:r>
            <a:r>
              <a:rPr lang="nl-NL" dirty="0"/>
              <a:t> (ook wel </a:t>
            </a:r>
            <a:r>
              <a:rPr lang="nl-NL" b="1" dirty="0" err="1"/>
              <a:t>would</a:t>
            </a:r>
            <a:r>
              <a:rPr lang="nl-NL" b="1" dirty="0"/>
              <a:t> </a:t>
            </a:r>
            <a:r>
              <a:rPr lang="nl-NL" b="1" dirty="0" err="1"/>
              <a:t>haves</a:t>
            </a:r>
            <a:r>
              <a:rPr lang="nl-NL" dirty="0"/>
              <a:t> genoemd): deze eisen zullen in dit project niet aan bod komen maar kunnen in de toekomst, bij een vervolgproject, interessant zijn.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Het vastleggen van groepsafspraken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Wie zitten er in de groep? </a:t>
            </a:r>
          </a:p>
          <a:p>
            <a:r>
              <a:rPr lang="nl-NL" dirty="0" smtClean="0"/>
              <a:t>Hoe onderhouden jullie contact?</a:t>
            </a:r>
          </a:p>
          <a:p>
            <a:r>
              <a:rPr lang="nl-NL" dirty="0" smtClean="0"/>
              <a:t>Hoe wisselen jullie materialen uit?</a:t>
            </a:r>
          </a:p>
          <a:p>
            <a:r>
              <a:rPr lang="nl-NL" dirty="0" smtClean="0"/>
              <a:t>Hoe gaan jullie om met: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- Te laat komen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- Dingen niet of niet op tijd inleveren</a:t>
            </a:r>
          </a:p>
          <a:p>
            <a:pPr marL="45720" indent="0">
              <a:buNone/>
            </a:pPr>
            <a:r>
              <a:rPr lang="nl-NL" dirty="0"/>
              <a:t>	</a:t>
            </a:r>
            <a:r>
              <a:rPr lang="nl-NL" dirty="0" smtClean="0"/>
              <a:t>- Problemen in het groepje</a:t>
            </a:r>
          </a:p>
          <a:p>
            <a:r>
              <a:rPr lang="nl-NL" dirty="0" smtClean="0"/>
              <a:t>Overige afspraken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98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Wereldkaartserie, presentatie van de wereld (breedbeeld)</Template>
  <TotalTime>0</TotalTime>
  <Words>202</Words>
  <Application>Microsoft Office PowerPoint</Application>
  <PresentationFormat>Aangepast</PresentationFormat>
  <Paragraphs>85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Continental_World_16x9</vt:lpstr>
      <vt:lpstr>Project 3</vt:lpstr>
      <vt:lpstr>Vorige week</vt:lpstr>
      <vt:lpstr>Vandaag</vt:lpstr>
      <vt:lpstr>Doelgroep analyse          8.40 – 9.15</vt:lpstr>
      <vt:lpstr>Brainstorm   9.15 – 10.00  </vt:lpstr>
      <vt:lpstr>Brainstorm – tools -</vt:lpstr>
      <vt:lpstr>Brainstorm – tools -</vt:lpstr>
      <vt:lpstr>Planning opstellen met behulp van Moscow</vt:lpstr>
      <vt:lpstr>Het vastleggen van groepsafspraken</vt:lpstr>
      <vt:lpstr>‘Huiswerk’ voor volgende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2017-02-05T11:25:45Z</dcterms:created>
  <dcterms:modified xsi:type="dcterms:W3CDTF">2017-02-06T08:45:54Z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