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1" r:id="rId2"/>
    <p:sldId id="257" r:id="rId3"/>
    <p:sldId id="325" r:id="rId4"/>
    <p:sldId id="326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3" r:id="rId13"/>
    <p:sldId id="339" r:id="rId14"/>
    <p:sldId id="341" r:id="rId15"/>
    <p:sldId id="340" r:id="rId16"/>
    <p:sldId id="342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988" autoAdjust="0"/>
  </p:normalViewPr>
  <p:slideViewPr>
    <p:cSldViewPr>
      <p:cViewPr varScale="1">
        <p:scale>
          <a:sx n="80" d="100"/>
          <a:sy n="80" d="100"/>
        </p:scale>
        <p:origin x="787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DBCE9-B2C1-4AF9-B55B-E4B4E4A32FC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0A65F-E6D4-44CD-8283-F5201BECC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140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A47D5-9B7D-439C-847F-79BE906F5F71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4F32E-8101-4989-AB09-FC18A75AA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9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블록을 생성하고 다른 마이너 노드에게 전파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49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마이너들은 새로운 블록을 받았을 때 블록 검증을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마이너 </a:t>
            </a:r>
            <a:r>
              <a:rPr lang="en-US" altLang="ko-KR" dirty="0"/>
              <a:t>A </a:t>
            </a:r>
            <a:r>
              <a:rPr lang="ko-KR" altLang="en-US" dirty="0"/>
              <a:t>시점에서 보면 </a:t>
            </a:r>
            <a:r>
              <a:rPr lang="en-US" altLang="ko-KR" dirty="0"/>
              <a:t>… </a:t>
            </a:r>
            <a:r>
              <a:rPr lang="ko-KR" altLang="en-US" dirty="0"/>
              <a:t>하고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9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실패 했을 경우는 블록 인덱스 비교를 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1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새로운 블록 인덱스가 내가 가지고있는 마지막 체인 인덱스보다 크면 다른 마이너 노드들 에게 </a:t>
            </a:r>
            <a:endParaRPr lang="en-US" altLang="ko-KR" dirty="0"/>
          </a:p>
          <a:p>
            <a:r>
              <a:rPr lang="ko-KR" altLang="en-US" dirty="0"/>
              <a:t>체인을 </a:t>
            </a:r>
            <a:r>
              <a:rPr lang="ko-KR" altLang="en-US" dirty="0" err="1"/>
              <a:t>가지고오고</a:t>
            </a:r>
            <a:r>
              <a:rPr lang="ko-KR" altLang="en-US" dirty="0"/>
              <a:t> 마이너 </a:t>
            </a:r>
            <a:r>
              <a:rPr lang="en-US" altLang="ko-KR" dirty="0"/>
              <a:t>A</a:t>
            </a:r>
            <a:r>
              <a:rPr lang="ko-KR" altLang="en-US" dirty="0"/>
              <a:t>는 가장 긴 체인을 구별하여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새로운 블록 인덱스가 크지 않으면 아무 행동도 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57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블록 검증에 실패하면 한시점에 체인이 </a:t>
            </a:r>
            <a:r>
              <a:rPr lang="en-US" altLang="ko-KR" dirty="0"/>
              <a:t>2</a:t>
            </a:r>
            <a:r>
              <a:rPr lang="ko-KR" altLang="en-US" dirty="0"/>
              <a:t>개 이상 유지 되고있다는 말이고 이것을 채인 분기라고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59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분기가 발생하는 이유 </a:t>
            </a:r>
            <a:r>
              <a:rPr lang="en-US" altLang="ko-KR" dirty="0"/>
              <a:t>2</a:t>
            </a:r>
            <a:r>
              <a:rPr lang="ko-KR" altLang="en-US" dirty="0"/>
              <a:t>가지 이유가 있다</a:t>
            </a:r>
            <a:r>
              <a:rPr lang="en-US" altLang="ko-KR" dirty="0"/>
              <a:t>. </a:t>
            </a:r>
            <a:r>
              <a:rPr lang="ko-KR" altLang="en-US" dirty="0" err="1"/>
              <a:t>악위적인</a:t>
            </a:r>
            <a:r>
              <a:rPr lang="ko-KR" altLang="en-US" dirty="0"/>
              <a:t> 노드가 </a:t>
            </a:r>
            <a:r>
              <a:rPr lang="ko-KR" altLang="en-US" dirty="0" err="1"/>
              <a:t>위변조를</a:t>
            </a:r>
            <a:r>
              <a:rPr lang="ko-KR" altLang="en-US" dirty="0"/>
              <a:t> 하더라도 </a:t>
            </a:r>
            <a:r>
              <a:rPr lang="ko-KR" altLang="en-US" dirty="0" err="1"/>
              <a:t>그체인도</a:t>
            </a:r>
            <a:r>
              <a:rPr lang="ko-KR" altLang="en-US" dirty="0"/>
              <a:t> 분기가 일어 난다</a:t>
            </a:r>
            <a:r>
              <a:rPr lang="en-US" altLang="ko-KR" dirty="0"/>
              <a:t>. </a:t>
            </a:r>
            <a:r>
              <a:rPr lang="ko-KR" altLang="en-US" dirty="0"/>
              <a:t>이경우는 현존하는 체인보다 </a:t>
            </a:r>
            <a:r>
              <a:rPr lang="ko-KR" altLang="en-US" dirty="0" err="1"/>
              <a:t>긴체인이</a:t>
            </a:r>
            <a:r>
              <a:rPr lang="ko-KR" altLang="en-US" dirty="0"/>
              <a:t> 아닌 경우는</a:t>
            </a:r>
            <a:endParaRPr lang="en-US" altLang="ko-KR" dirty="0"/>
          </a:p>
          <a:p>
            <a:r>
              <a:rPr lang="ko-KR" altLang="en-US" dirty="0"/>
              <a:t>네트워크에 참여를 못하게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35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해결과정을 보겠다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블록체인 네트워크에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valid</a:t>
            </a:r>
            <a:r>
              <a:rPr lang="ko-KR" altLang="en-US" dirty="0"/>
              <a:t>한 체인이 유지 되고있다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22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A, B</a:t>
            </a:r>
            <a:r>
              <a:rPr lang="ko-KR" altLang="en-US" dirty="0"/>
              <a:t>에서 동시에 블록을 생성 했다고 하자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85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 블록 전파된 노드 집단과 초록색 블록을 전파 받은 집단 </a:t>
            </a:r>
            <a:r>
              <a:rPr lang="en-US" altLang="ko-KR" dirty="0"/>
              <a:t>2 </a:t>
            </a:r>
            <a:r>
              <a:rPr lang="ko-KR" altLang="en-US" dirty="0"/>
              <a:t>집단이 만들어 지고 체인도 각각 </a:t>
            </a:r>
            <a:r>
              <a:rPr lang="en-US" altLang="ko-KR" dirty="0"/>
              <a:t>1</a:t>
            </a:r>
            <a:r>
              <a:rPr lang="ko-KR" altLang="en-US" dirty="0"/>
              <a:t>개씩 만들어져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체인 길이는 같지만 마지막 블록의 데이터만 서로 다르다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이상황에서</a:t>
            </a:r>
            <a:r>
              <a:rPr lang="ko-KR" altLang="en-US" dirty="0"/>
              <a:t> 다음 블록이 초록색 집단에서 생성되었다고 하자 이때 분홍색 블록은 </a:t>
            </a:r>
            <a:r>
              <a:rPr lang="ko-KR" altLang="en-US" dirty="0" err="1"/>
              <a:t>인접노드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블록을 전파하기 시작하고</a:t>
            </a:r>
            <a:endParaRPr lang="en-US" altLang="ko-KR" dirty="0"/>
          </a:p>
          <a:p>
            <a:r>
              <a:rPr lang="ko-KR" altLang="en-US" dirty="0"/>
              <a:t>초록색 집단은 분홍블록을 받을 수 있지만 빨간색 집단에서는 블록검증에 실패 하게 되고 </a:t>
            </a:r>
            <a:r>
              <a:rPr lang="ko-KR" altLang="en-US" dirty="0" err="1"/>
              <a:t>전파받은</a:t>
            </a:r>
            <a:r>
              <a:rPr lang="ko-KR" altLang="en-US" dirty="0"/>
              <a:t> 블록 인덱스가 더 크게 됨으로 </a:t>
            </a:r>
            <a:endParaRPr lang="en-US" altLang="ko-KR" dirty="0"/>
          </a:p>
          <a:p>
            <a:r>
              <a:rPr lang="ko-KR" altLang="en-US" dirty="0"/>
              <a:t>모든 노드들에게 체인을 받아와 가장 긴 체인을 유지한다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95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valid</a:t>
            </a:r>
            <a:r>
              <a:rPr lang="ko-KR" altLang="en-US" dirty="0"/>
              <a:t>한 체인으로 수렴한다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9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87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 블록에 넣었던 트랜잭션들은 어떻게 될까</a:t>
            </a:r>
            <a:r>
              <a:rPr lang="en-US" altLang="ko-KR" dirty="0"/>
              <a:t>? </a:t>
            </a:r>
            <a:r>
              <a:rPr lang="ko-KR" altLang="en-US" dirty="0"/>
              <a:t>공중분해가 </a:t>
            </a:r>
            <a:r>
              <a:rPr lang="ko-KR" altLang="en-US" dirty="0" err="1"/>
              <a:t>되는건가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29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것 설명 </a:t>
            </a:r>
            <a:r>
              <a:rPr lang="en-US" altLang="ko-KR" dirty="0"/>
              <a:t>+ A</a:t>
            </a:r>
            <a:r>
              <a:rPr lang="ko-KR" altLang="en-US" dirty="0"/>
              <a:t>라는 사람이 트랜잭션을 발생하여 검증을 받은 것이라면 모든 마이너들은 </a:t>
            </a:r>
            <a:r>
              <a:rPr lang="en-US" altLang="ko-KR" dirty="0"/>
              <a:t>A</a:t>
            </a:r>
            <a:r>
              <a:rPr lang="ko-KR" altLang="en-US" dirty="0"/>
              <a:t>라는 사람의 </a:t>
            </a:r>
            <a:r>
              <a:rPr lang="ko-KR" altLang="en-US" dirty="0" err="1"/>
              <a:t>트랙잭션을</a:t>
            </a:r>
            <a:r>
              <a:rPr lang="ko-KR" altLang="en-US" dirty="0"/>
              <a:t> 가지고 있다</a:t>
            </a:r>
            <a:r>
              <a:rPr lang="en-US" altLang="ko-KR" dirty="0"/>
              <a:t>. </a:t>
            </a:r>
            <a:r>
              <a:rPr lang="ko-KR" altLang="en-US" dirty="0" err="1"/>
              <a:t>왜냐</a:t>
            </a:r>
            <a:r>
              <a:rPr lang="ko-KR" altLang="en-US" dirty="0"/>
              <a:t> 마이너들은 마이너 풀이 존재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36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트랜잭션이 완결하게 이루어지려면 경쟁방식에서는 확정</a:t>
            </a:r>
            <a:r>
              <a:rPr lang="en-US" altLang="ko-KR" dirty="0"/>
              <a:t>(</a:t>
            </a:r>
            <a:r>
              <a:rPr lang="ko-KR" altLang="en-US" dirty="0" err="1"/>
              <a:t>컨펌</a:t>
            </a:r>
            <a:r>
              <a:rPr lang="en-US" altLang="ko-KR" dirty="0"/>
              <a:t>) </a:t>
            </a:r>
            <a:r>
              <a:rPr lang="ko-KR" altLang="en-US" dirty="0"/>
              <a:t>개념이 존재한다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54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블록헤더를</a:t>
            </a:r>
            <a:r>
              <a:rPr lang="ko-KR" altLang="en-US" dirty="0"/>
              <a:t> </a:t>
            </a:r>
            <a:r>
              <a:rPr lang="ko-KR" altLang="en-US" dirty="0" err="1"/>
              <a:t>해시하여</a:t>
            </a:r>
            <a:r>
              <a:rPr lang="ko-KR" altLang="en-US" dirty="0"/>
              <a:t> 해시 값을 난이도 값과 비교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난이도 값에 맞지 않으면 </a:t>
            </a:r>
            <a:r>
              <a:rPr lang="en-US" altLang="ko-KR" dirty="0"/>
              <a:t>Nonce</a:t>
            </a:r>
            <a:r>
              <a:rPr lang="ko-KR" altLang="en-US" dirty="0"/>
              <a:t> 값을 변경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난이도 값에 맞는 해시 값을 찾으면 </a:t>
            </a:r>
            <a:r>
              <a:rPr lang="ko-KR" altLang="en-US" dirty="0" err="1"/>
              <a:t>블록체인에</a:t>
            </a:r>
            <a:r>
              <a:rPr lang="ko-KR" altLang="en-US" dirty="0"/>
              <a:t> 추가</a:t>
            </a:r>
          </a:p>
          <a:p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블록의 해시를 계산할 때</a:t>
            </a:r>
            <a:r>
              <a:rPr lang="en-US" altLang="ko-K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조건에 맞는 해시를 계산해 내려면 </a:t>
            </a:r>
            <a:r>
              <a:rPr lang="en-US" altLang="ko-K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Nonce</a:t>
            </a:r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변경하며 계산</a:t>
            </a:r>
            <a:endParaRPr lang="ko-KR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결론적으로 조건을 만족하는 </a:t>
            </a:r>
            <a:r>
              <a:rPr lang="en-US" altLang="ko-K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Nonce</a:t>
            </a:r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구하는 것이 바로 </a:t>
            </a:r>
            <a:r>
              <a:rPr lang="ko-KR" alt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작업증명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84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비트코인</a:t>
            </a:r>
            <a:r>
              <a:rPr lang="ko-KR" altLang="en-US" dirty="0"/>
              <a:t> 창시자인 사토시는 분기가 발생되는 횟수를 최소화 하기 위해 </a:t>
            </a:r>
            <a:r>
              <a:rPr lang="en-US" altLang="ko-KR" dirty="0"/>
              <a:t>10</a:t>
            </a:r>
            <a:r>
              <a:rPr lang="ko-KR" altLang="en-US" dirty="0"/>
              <a:t>분 정도면 모든 네트워크가 블록을 전파 받을 수 있다고 보고 블록 생성시간을 </a:t>
            </a:r>
            <a:r>
              <a:rPr lang="en-US" altLang="ko-KR" dirty="0"/>
              <a:t>10</a:t>
            </a:r>
            <a:r>
              <a:rPr lang="ko-KR" altLang="en-US" dirty="0"/>
              <a:t>분으로 정하고</a:t>
            </a:r>
            <a:endParaRPr lang="en-US" altLang="ko-KR" dirty="0"/>
          </a:p>
          <a:p>
            <a:r>
              <a:rPr lang="ko-KR" altLang="en-US" dirty="0"/>
              <a:t>그래도 분기의 요지가 있음으로 </a:t>
            </a:r>
            <a:r>
              <a:rPr lang="en-US" altLang="ko-KR" dirty="0"/>
              <a:t>3~6</a:t>
            </a:r>
            <a:r>
              <a:rPr lang="ko-KR" altLang="en-US" dirty="0" err="1"/>
              <a:t>컨펌을</a:t>
            </a:r>
            <a:r>
              <a:rPr lang="ko-KR" altLang="en-US" dirty="0"/>
              <a:t> 정함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9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블록헤더를</a:t>
            </a:r>
            <a:r>
              <a:rPr lang="ko-KR" altLang="en-US" dirty="0"/>
              <a:t> </a:t>
            </a:r>
            <a:r>
              <a:rPr lang="ko-KR" altLang="en-US" dirty="0" err="1"/>
              <a:t>해시하여</a:t>
            </a:r>
            <a:r>
              <a:rPr lang="ko-KR" altLang="en-US" dirty="0"/>
              <a:t> 해시 값을 난이도 값과 비교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난이도 값에 맞지 않으면 </a:t>
            </a:r>
            <a:r>
              <a:rPr lang="en-US" altLang="ko-KR" dirty="0"/>
              <a:t>Nonce</a:t>
            </a:r>
            <a:r>
              <a:rPr lang="ko-KR" altLang="en-US" dirty="0"/>
              <a:t> 값을 변경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난이도 값에 맞는 해시 값을 찾으면 </a:t>
            </a:r>
            <a:r>
              <a:rPr lang="ko-KR" altLang="en-US" dirty="0" err="1"/>
              <a:t>블록체인에</a:t>
            </a:r>
            <a:r>
              <a:rPr lang="ko-KR" altLang="en-US" dirty="0"/>
              <a:t> 추가</a:t>
            </a:r>
          </a:p>
          <a:p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블록의 해시를 계산할 때</a:t>
            </a:r>
            <a:r>
              <a:rPr lang="en-US" altLang="ko-K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조건에 맞는 해시를 계산해 내려면 </a:t>
            </a:r>
            <a:r>
              <a:rPr lang="en-US" altLang="ko-K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Nonce</a:t>
            </a:r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변경하며 계산</a:t>
            </a:r>
            <a:endParaRPr lang="ko-KR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결론적으로 조건을 만족하는 </a:t>
            </a:r>
            <a:r>
              <a:rPr lang="en-US" altLang="ko-K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Nonce</a:t>
            </a:r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구하는 것이 바로 </a:t>
            </a:r>
            <a:r>
              <a:rPr lang="ko-KR" alt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작업증명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84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워낙 복잡해서 간단하게 도식화 집단이 완벽하게 구분되어 있는게 아니라 모든 노드들은 </a:t>
            </a:r>
            <a:r>
              <a:rPr lang="en-US" altLang="ko-KR" dirty="0"/>
              <a:t>P2P</a:t>
            </a:r>
            <a:r>
              <a:rPr lang="ko-KR" altLang="en-US" dirty="0"/>
              <a:t> 네트워크 구성 </a:t>
            </a:r>
            <a:r>
              <a:rPr lang="en-US" altLang="ko-KR" dirty="0"/>
              <a:t>, </a:t>
            </a:r>
            <a:r>
              <a:rPr lang="ko-KR" altLang="en-US" dirty="0"/>
              <a:t>위 순서로 딱딱 동기화가 이루어지는 것이 아님 실시간으로 이루어짐 노드가 행동하는 순서를 나열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75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블록에는 </a:t>
            </a:r>
            <a:r>
              <a:rPr lang="ko-KR" altLang="en-US" dirty="0" err="1"/>
              <a:t>머클루트</a:t>
            </a:r>
            <a:r>
              <a:rPr lang="ko-KR" altLang="en-US" dirty="0"/>
              <a:t> 해시 존재 </a:t>
            </a:r>
            <a:r>
              <a:rPr lang="ko-KR" altLang="en-US" dirty="0" err="1"/>
              <a:t>머클루트해시란</a:t>
            </a:r>
            <a:r>
              <a:rPr lang="ko-KR" altLang="en-US" dirty="0"/>
              <a:t> 블록 하나에 존재하는 모든 트랜잭션을 트리 형태로 </a:t>
            </a:r>
            <a:r>
              <a:rPr lang="ko-KR" altLang="en-US" dirty="0" err="1"/>
              <a:t>해시한</a:t>
            </a:r>
            <a:r>
              <a:rPr lang="ko-KR" altLang="en-US" dirty="0"/>
              <a:t>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48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55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6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앞조에서 블록체인 구조 설명 </a:t>
            </a:r>
            <a:endParaRPr lang="en-US" altLang="ko-KR" sz="1200" dirty="0"/>
          </a:p>
          <a:p>
            <a:r>
              <a:rPr lang="ko-KR" altLang="en-US" sz="1200" dirty="0"/>
              <a:t>간단하게 블록체인기반 거래 완료까지 요약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50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03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63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55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15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07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00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블록헤더를</a:t>
            </a:r>
            <a:r>
              <a:rPr lang="ko-KR" altLang="en-US" dirty="0"/>
              <a:t> </a:t>
            </a:r>
            <a:r>
              <a:rPr lang="ko-KR" altLang="en-US" dirty="0" err="1"/>
              <a:t>해시하여</a:t>
            </a:r>
            <a:r>
              <a:rPr lang="ko-KR" altLang="en-US" dirty="0"/>
              <a:t> 해시 값을 난이도 값과 비교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난이도 값에 맞지 않으면 </a:t>
            </a:r>
            <a:r>
              <a:rPr lang="en-US" altLang="ko-KR" dirty="0"/>
              <a:t>Nonce</a:t>
            </a:r>
            <a:r>
              <a:rPr lang="ko-KR" altLang="en-US" dirty="0"/>
              <a:t> 값을 변경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난이도 값에 맞는 해시 값을 찾으면 </a:t>
            </a:r>
            <a:r>
              <a:rPr lang="ko-KR" altLang="en-US" dirty="0" err="1"/>
              <a:t>블록체인에</a:t>
            </a:r>
            <a:r>
              <a:rPr lang="ko-KR" altLang="en-US" dirty="0"/>
              <a:t> 추가</a:t>
            </a:r>
          </a:p>
          <a:p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블록의 해시를 계산할 때</a:t>
            </a:r>
            <a:r>
              <a:rPr lang="en-US" altLang="ko-K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조건에 맞는 해시를 계산해 내려면 </a:t>
            </a:r>
            <a:r>
              <a:rPr lang="en-US" altLang="ko-K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Nonce</a:t>
            </a:r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변경하며 계산</a:t>
            </a:r>
            <a:endParaRPr lang="ko-KR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결론적으로 조건을 만족하는 </a:t>
            </a:r>
            <a:r>
              <a:rPr lang="en-US" altLang="ko-K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Nonce</a:t>
            </a:r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구하는 것이 바로 </a:t>
            </a:r>
            <a:r>
              <a:rPr lang="ko-KR" alt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작업증명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8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블록체인 자료구조 관점에서는 단순히 연결리스트 이 데이터가 신뢰 할 수 </a:t>
            </a:r>
            <a:r>
              <a:rPr lang="ko-KR" altLang="en-US" dirty="0" err="1"/>
              <a:t>있는냐라는</a:t>
            </a:r>
            <a:r>
              <a:rPr lang="ko-KR" altLang="en-US" dirty="0"/>
              <a:t> 문제를 놓고 보면 </a:t>
            </a:r>
            <a:endParaRPr lang="en-US" altLang="ko-KR" dirty="0"/>
          </a:p>
          <a:p>
            <a:r>
              <a:rPr lang="ko-KR" altLang="en-US" dirty="0"/>
              <a:t>핵심은 신뢰를 유지 하는 것 따라서 핵심은 합의 알고리즘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8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합의 알고리즘은 간단하게 보면 누가 블록을 생성해서 장부를 만들 것인가</a:t>
            </a:r>
            <a:endParaRPr lang="en-US" altLang="ko-KR" dirty="0"/>
          </a:p>
          <a:p>
            <a:r>
              <a:rPr lang="ko-KR" altLang="en-US" dirty="0"/>
              <a:t>어떻게 하면 분산 네트워크에서 같은 체인을 유지 할 것인가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3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앞조에서 설명한 합의알고리즘 중 </a:t>
            </a:r>
            <a:r>
              <a:rPr lang="en-US" altLang="ko-KR" dirty="0"/>
              <a:t>PBFT </a:t>
            </a:r>
            <a:r>
              <a:rPr lang="ko-KR" altLang="en-US" dirty="0"/>
              <a:t>방식은 비경쟁적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경쟁방식은 비잔틴문제를 수용하며 이루어지는 알고리즘</a:t>
            </a:r>
            <a:endParaRPr lang="en-US" altLang="ko-KR" dirty="0"/>
          </a:p>
          <a:p>
            <a:r>
              <a:rPr lang="ko-KR" altLang="en-US" dirty="0"/>
              <a:t>비경쟁방식은 비잔틴 문제를 사전에 막음 </a:t>
            </a:r>
            <a:endParaRPr lang="en-US" altLang="ko-KR" dirty="0"/>
          </a:p>
          <a:p>
            <a:r>
              <a:rPr lang="ko-KR" altLang="en-US" dirty="0"/>
              <a:t>따라서 경쟁은 체인 분기가 일어날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비경쟁방식은 블록 추가 시 확정한다 </a:t>
            </a:r>
            <a:r>
              <a:rPr lang="en-US" altLang="ko-KR" dirty="0"/>
              <a:t>-&gt; </a:t>
            </a:r>
            <a:r>
              <a:rPr lang="ko-KR" altLang="en-US" dirty="0" err="1"/>
              <a:t>확정성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8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마이너</a:t>
            </a:r>
            <a:r>
              <a:rPr lang="en-US" altLang="ko-KR" dirty="0"/>
              <a:t>(</a:t>
            </a:r>
            <a:r>
              <a:rPr lang="ko-KR" altLang="en-US" dirty="0" err="1"/>
              <a:t>채굴자</a:t>
            </a:r>
            <a:r>
              <a:rPr lang="en-US" altLang="ko-KR" dirty="0"/>
              <a:t>)</a:t>
            </a:r>
            <a:r>
              <a:rPr lang="ko-KR" altLang="en-US" dirty="0"/>
              <a:t>가 컴퓨팅 파워로 목표 해시를 찾는 것 </a:t>
            </a:r>
            <a:endParaRPr lang="en-US" altLang="ko-KR" dirty="0"/>
          </a:p>
          <a:p>
            <a:r>
              <a:rPr lang="ko-KR" altLang="en-US" dirty="0"/>
              <a:t>난이도에 따른 일정 해시 값 보다 큰 해시 값을 먼저 찾는 것 또는 </a:t>
            </a:r>
            <a:r>
              <a:rPr lang="en-US" altLang="ko-KR" dirty="0"/>
              <a:t>0</a:t>
            </a:r>
            <a:r>
              <a:rPr lang="ko-KR" altLang="en-US" dirty="0"/>
              <a:t>의 </a:t>
            </a:r>
            <a:r>
              <a:rPr lang="ko-KR" altLang="en-US" dirty="0" err="1"/>
              <a:t>자리수를</a:t>
            </a:r>
            <a:r>
              <a:rPr lang="ko-KR" altLang="en-US" dirty="0"/>
              <a:t> 만족하는 해시를 찾는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22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난이도 설명 난이도가 주어지는 조건이 </a:t>
            </a:r>
            <a:r>
              <a:rPr lang="en-US" altLang="ko-KR" dirty="0"/>
              <a:t>ex) </a:t>
            </a:r>
            <a:r>
              <a:rPr lang="ko-KR" altLang="en-US" dirty="0"/>
              <a:t>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7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마이너 </a:t>
            </a:r>
            <a:r>
              <a:rPr lang="en-US" altLang="ko-KR" dirty="0"/>
              <a:t>B</a:t>
            </a:r>
            <a:r>
              <a:rPr lang="ko-KR" altLang="en-US" dirty="0"/>
              <a:t>가 목표 해시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en-US" altLang="ko-KR" dirty="0"/>
              <a:t>8</a:t>
            </a:r>
            <a:r>
              <a:rPr lang="ko-KR" altLang="en-US" dirty="0"/>
              <a:t>개인 것을 먼저 찾았다고 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F32E-8101-4989-AB09-FC18A75AAC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5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F0F-0D89-4DF0-8590-895663917004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3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F587-2AC0-468C-889D-886F8085972B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9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13C-4027-445F-84FA-9DC260B5E0AE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46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3C7-2765-4DFF-B104-E286AE6A86FA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3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B62-D079-4065-B101-529061A8AFDD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545-3954-4243-862D-11D8F3982227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8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6E80-C554-4CAF-BBF5-944B8D4B710E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9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84F8-3FDC-498B-A0C9-FF5C12E256F1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FB4-858B-4217-9F9A-4F92FD97A991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820-66DD-43D8-8DD6-B5E3CE5B26A7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7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E11C-91A2-42AC-9AFA-EB4313AF5B42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8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7765-BC26-4CB9-972C-A073E7DF8535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3624-B1D4-427D-AF2D-16828929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0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imera.labs.oreilly.com/books/1234000001802/ch08.html#fork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imera.labs.oreilly.com/books/1234000001802/ch08.html#fork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imera.labs.oreilly.com/books/1234000001802/ch08.html#fork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4000001802/ch08.html#fork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4000001802/ch08.html#fork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imera.labs.oreilly.com/books/1234000001802/ch08.html#fork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demo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/>
          </p:cNvSpPr>
          <p:nvPr/>
        </p:nvSpPr>
        <p:spPr bwMode="auto">
          <a:xfrm>
            <a:off x="2014761" y="2710719"/>
            <a:ext cx="6588993" cy="2525327"/>
          </a:xfrm>
          <a:custGeom>
            <a:avLst/>
            <a:gdLst>
              <a:gd name="T0" fmla="*/ 10800 w 21600"/>
              <a:gd name="T1" fmla="+- 0 10816 33"/>
              <a:gd name="T2" fmla="*/ 10816 h 21567"/>
              <a:gd name="T3" fmla="*/ 10800 w 21600"/>
              <a:gd name="T4" fmla="+- 0 10816 33"/>
              <a:gd name="T5" fmla="*/ 10816 h 21567"/>
              <a:gd name="T6" fmla="*/ 10800 w 21600"/>
              <a:gd name="T7" fmla="+- 0 10816 33"/>
              <a:gd name="T8" fmla="*/ 10816 h 21567"/>
              <a:gd name="T9" fmla="*/ 10800 w 21600"/>
              <a:gd name="T10" fmla="+- 0 10816 33"/>
              <a:gd name="T11" fmla="*/ 10816 h 21567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7">
                <a:moveTo>
                  <a:pt x="0" y="21525"/>
                </a:moveTo>
                <a:lnTo>
                  <a:pt x="10415" y="320"/>
                </a:lnTo>
                <a:cubicBezTo>
                  <a:pt x="10518" y="84"/>
                  <a:pt x="10673" y="-33"/>
                  <a:pt x="10828" y="9"/>
                </a:cubicBezTo>
                <a:cubicBezTo>
                  <a:pt x="10933" y="37"/>
                  <a:pt x="11031" y="139"/>
                  <a:pt x="11103" y="296"/>
                </a:cubicBezTo>
                <a:lnTo>
                  <a:pt x="21600" y="21567"/>
                </a:lnTo>
                <a:lnTo>
                  <a:pt x="0" y="21525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-108521" y="-92545"/>
            <a:ext cx="5248673" cy="5328591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9" y="0"/>
                </a:moveTo>
                <a:lnTo>
                  <a:pt x="7396" y="0"/>
                </a:lnTo>
                <a:lnTo>
                  <a:pt x="21476" y="10546"/>
                </a:lnTo>
                <a:cubicBezTo>
                  <a:pt x="21557" y="10619"/>
                  <a:pt x="21600" y="10711"/>
                  <a:pt x="21598" y="10806"/>
                </a:cubicBezTo>
                <a:cubicBezTo>
                  <a:pt x="21596" y="10908"/>
                  <a:pt x="21542" y="11006"/>
                  <a:pt x="21446" y="11079"/>
                </a:cubicBezTo>
                <a:lnTo>
                  <a:pt x="7413" y="21600"/>
                </a:lnTo>
                <a:lnTo>
                  <a:pt x="0" y="21600"/>
                </a:lnTo>
                <a:lnTo>
                  <a:pt x="9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2003599" y="-92545"/>
            <a:ext cx="7248921" cy="53285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225" y="0"/>
                </a:lnTo>
                <a:lnTo>
                  <a:pt x="21600" y="20149"/>
                </a:lnTo>
                <a:lnTo>
                  <a:pt x="21600" y="21600"/>
                </a:lnTo>
                <a:lnTo>
                  <a:pt x="20717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264539" y="1131590"/>
            <a:ext cx="3528392" cy="177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/>
          <a:lstStyle/>
          <a:p>
            <a:r>
              <a:rPr lang="en-US" altLang="en-US" sz="8800" b="1" dirty="0">
                <a:solidFill>
                  <a:schemeClr val="bg1"/>
                </a:solidFill>
                <a:latin typeface="+mj-ea"/>
                <a:ea typeface="+mj-ea"/>
                <a:cs typeface="Helvetica Neue Medium" charset="0"/>
                <a:sym typeface="Helvetica Neue Medium" charset="0"/>
              </a:rPr>
              <a:t>Block</a:t>
            </a:r>
          </a:p>
          <a:p>
            <a:r>
              <a:rPr lang="en-US" altLang="en-US" sz="8800" b="1" dirty="0">
                <a:solidFill>
                  <a:schemeClr val="bg1"/>
                </a:solidFill>
                <a:latin typeface="+mj-ea"/>
                <a:ea typeface="+mj-ea"/>
                <a:cs typeface="Helvetica Neue Medium" charset="0"/>
                <a:sym typeface="Helvetica Neue Medium" charset="0"/>
              </a:rPr>
              <a:t>Chain</a:t>
            </a: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2435801" y="4441052"/>
            <a:ext cx="5746912" cy="611962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800" b="1" dirty="0">
                <a:solidFill>
                  <a:schemeClr val="bg1"/>
                </a:solidFill>
                <a:latin typeface="+mj-ea"/>
                <a:cs typeface="Roboto Bold" charset="0"/>
                <a:sym typeface="Roboto Bold" charset="0"/>
              </a:rPr>
              <a:t>Team no. 7 </a:t>
            </a:r>
            <a:r>
              <a:rPr lang="en-US" altLang="en-US" sz="3800" b="1" dirty="0" err="1">
                <a:solidFill>
                  <a:schemeClr val="bg1"/>
                </a:solidFill>
                <a:latin typeface="+mj-ea"/>
                <a:cs typeface="Roboto Bold" charset="0"/>
                <a:sym typeface="Roboto Bold" charset="0"/>
              </a:rPr>
              <a:t>TwoBlock</a:t>
            </a:r>
            <a:endParaRPr lang="en-US" altLang="en-US" sz="3800" b="1" dirty="0">
              <a:solidFill>
                <a:schemeClr val="bg1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28EBCE29-BFC4-47DD-95DB-A22C87C6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73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1.5 </a:t>
            </a:r>
            <a:r>
              <a:rPr lang="en-US" altLang="ko-KR" sz="2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PoW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(Proof of Work)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블록 생성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C36BBC-56C4-4E31-A70D-009D6C1C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47" y="3507854"/>
            <a:ext cx="593943" cy="9785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E6B1FE-5978-4092-9F57-5014DE58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507854"/>
            <a:ext cx="593943" cy="9785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2B272A-34EA-4BE2-B3E8-59AE9293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65" y="3507854"/>
            <a:ext cx="593943" cy="9785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211EDF-857E-4B23-80CE-35049E37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74" y="3507854"/>
            <a:ext cx="593943" cy="97858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8C55FC-592D-47FE-8C14-9170930C953A}"/>
              </a:ext>
            </a:extLst>
          </p:cNvPr>
          <p:cNvGrpSpPr/>
          <p:nvPr/>
        </p:nvGrpSpPr>
        <p:grpSpPr>
          <a:xfrm>
            <a:off x="742098" y="4486441"/>
            <a:ext cx="1600962" cy="453123"/>
            <a:chOff x="4748406" y="1911285"/>
            <a:chExt cx="3118089" cy="74135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EB0579-206E-445F-BD80-D773B7E2B23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62DE566-094E-4AE4-BC62-2837ED6CBF57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86C0C46-29FB-44B5-ADC6-4D445D558966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F9FD70E-8C08-4026-8038-F9BC9C1A6884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EF6C2AD-EED8-4D7E-AFB2-19D80DF083A9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A5F3B8CD-063E-46A1-9643-B4FCEBDAC900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6BC876FC-E74E-42C4-922F-DBA9950F20AC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B3F637-A0E3-422D-9453-4F28CD086086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96F4544E-0DDA-41FC-AB44-E990BAC4D8DD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0649510-D309-4BBA-9835-38F45497A472}"/>
              </a:ext>
            </a:extLst>
          </p:cNvPr>
          <p:cNvGrpSpPr/>
          <p:nvPr/>
        </p:nvGrpSpPr>
        <p:grpSpPr>
          <a:xfrm>
            <a:off x="6929132" y="4490711"/>
            <a:ext cx="1600962" cy="453123"/>
            <a:chOff x="4748406" y="1911285"/>
            <a:chExt cx="3118089" cy="74135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6733A59-F98A-4308-B515-D6F5A05CD4AB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B3B2B19-F93E-4E90-89C5-C92F598E20C8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B0D666F-6A73-4F51-8D5F-E00D011C3364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B9E6F4-7E1F-45D5-9B38-141A63453B9F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8C175B9-EFE1-4062-965B-CC8E9F2CF8E3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05F19D0-3CD6-4F45-964E-72917A68D474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E45782F-8D05-4533-BAF6-E33709FB6CDD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F9365AC-3380-4C84-9D92-5013AEB6BDB3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C2CA4AAE-2D9A-4CAB-A335-DE9F46AB40D8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944080E-3F53-4AA0-931A-9A9A69E5BB31}"/>
              </a:ext>
            </a:extLst>
          </p:cNvPr>
          <p:cNvGrpSpPr/>
          <p:nvPr/>
        </p:nvGrpSpPr>
        <p:grpSpPr>
          <a:xfrm>
            <a:off x="4846835" y="4490711"/>
            <a:ext cx="1600962" cy="453123"/>
            <a:chOff x="4748406" y="1911285"/>
            <a:chExt cx="3118089" cy="74135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AEBDA9B-908B-4254-B1BC-42F292472AC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BB7D0E4-A901-4727-A546-D18003A4BB47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4C7634F-8E5F-405E-9551-CEE9BC93EA44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9237089-EB72-4BDE-8A22-7A7A31FE9867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76777DC-97BC-42DD-B325-A838AE119800}"/>
                  </a:ext>
                </a:extLst>
              </p:cNvPr>
              <p:cNvCxnSpPr>
                <a:cxnSpLocks/>
                <a:stCxn id="50" idx="3"/>
                <a:endCxn id="5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7FD806C-7C19-40A5-AA76-666E912056A7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448A95E-F5B3-431B-AF5A-2F6F64210E61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16998342-F41B-42C1-BF0B-2F8A60A728F7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C747ECB1-C2B9-4A7E-B5C6-3E3B103BD4B5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065954-6155-4E2B-9FCD-96C2044D2768}"/>
              </a:ext>
            </a:extLst>
          </p:cNvPr>
          <p:cNvGrpSpPr/>
          <p:nvPr/>
        </p:nvGrpSpPr>
        <p:grpSpPr>
          <a:xfrm>
            <a:off x="2794544" y="4490711"/>
            <a:ext cx="1600962" cy="453123"/>
            <a:chOff x="4748406" y="1911285"/>
            <a:chExt cx="3118089" cy="741352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F7CBE10-1639-41FB-9555-6EF1F75B31D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8EFD8CF-2D8F-489D-873F-CC283DD94115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C2A750A-B81B-4118-8DB2-72E86501E095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941124C-F9F7-499E-BC00-6D7859BA9499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3DB3809-8CA3-4187-825E-69F5F243553A}"/>
                  </a:ext>
                </a:extLst>
              </p:cNvPr>
              <p:cNvCxnSpPr>
                <a:cxnSpLocks/>
                <a:stCxn id="60" idx="3"/>
                <a:endCxn id="6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03A115E-6331-4B1F-A23A-BE36319A1D71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4D61B20-8D73-4107-861A-237A48016B47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3B7F38A9-BD52-47B9-A774-B89420491A2D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ABEA1E1B-8032-4F4C-B404-B875F8426764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sp>
        <p:nvSpPr>
          <p:cNvPr id="67" name="Rectangle 1">
            <a:extLst>
              <a:ext uri="{FF2B5EF4-FFF2-40B4-BE49-F238E27FC236}">
                <a16:creationId xmlns:a16="http://schemas.microsoft.com/office/drawing/2014/main" id="{CAFBC9CF-82BA-455E-A436-602F1958C0DB}"/>
              </a:ext>
            </a:extLst>
          </p:cNvPr>
          <p:cNvSpPr txBox="1">
            <a:spLocks noChangeArrowheads="1"/>
          </p:cNvSpPr>
          <p:nvPr/>
        </p:nvSpPr>
        <p:spPr>
          <a:xfrm>
            <a:off x="147868" y="4260865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A</a:t>
            </a:r>
          </a:p>
        </p:txBody>
      </p:sp>
      <p:sp>
        <p:nvSpPr>
          <p:cNvPr id="69" name="Rectangle 1">
            <a:extLst>
              <a:ext uri="{FF2B5EF4-FFF2-40B4-BE49-F238E27FC236}">
                <a16:creationId xmlns:a16="http://schemas.microsoft.com/office/drawing/2014/main" id="{A9FF9871-75F0-4006-A21C-18CE5C1B90EA}"/>
              </a:ext>
            </a:extLst>
          </p:cNvPr>
          <p:cNvSpPr txBox="1">
            <a:spLocks noChangeArrowheads="1"/>
          </p:cNvSpPr>
          <p:nvPr/>
        </p:nvSpPr>
        <p:spPr>
          <a:xfrm>
            <a:off x="2235921" y="426426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B</a:t>
            </a:r>
          </a:p>
        </p:txBody>
      </p:sp>
      <p:sp>
        <p:nvSpPr>
          <p:cNvPr id="70" name="Rectangle 1">
            <a:extLst>
              <a:ext uri="{FF2B5EF4-FFF2-40B4-BE49-F238E27FC236}">
                <a16:creationId xmlns:a16="http://schemas.microsoft.com/office/drawing/2014/main" id="{1C7F6E70-D3F1-4F55-A559-9E1B5F40E4CC}"/>
              </a:ext>
            </a:extLst>
          </p:cNvPr>
          <p:cNvSpPr txBox="1">
            <a:spLocks noChangeArrowheads="1"/>
          </p:cNvSpPr>
          <p:nvPr/>
        </p:nvSpPr>
        <p:spPr>
          <a:xfrm>
            <a:off x="4297332" y="425708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C</a:t>
            </a:r>
          </a:p>
        </p:txBody>
      </p:sp>
      <p:sp>
        <p:nvSpPr>
          <p:cNvPr id="71" name="Rectangle 1">
            <a:extLst>
              <a:ext uri="{FF2B5EF4-FFF2-40B4-BE49-F238E27FC236}">
                <a16:creationId xmlns:a16="http://schemas.microsoft.com/office/drawing/2014/main" id="{29E43C65-0F01-4E04-92A7-5E35285F9295}"/>
              </a:ext>
            </a:extLst>
          </p:cNvPr>
          <p:cNvSpPr txBox="1">
            <a:spLocks noChangeArrowheads="1"/>
          </p:cNvSpPr>
          <p:nvPr/>
        </p:nvSpPr>
        <p:spPr>
          <a:xfrm>
            <a:off x="6372232" y="425708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D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950C6FE6-6C32-4EDB-9171-B72F8EA1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8915"/>
              </p:ext>
            </p:extLst>
          </p:nvPr>
        </p:nvGraphicFramePr>
        <p:xfrm>
          <a:off x="2794544" y="1707245"/>
          <a:ext cx="1522869" cy="16713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2869">
                  <a:extLst>
                    <a:ext uri="{9D8B030D-6E8A-4147-A177-3AD203B41FA5}">
                      <a16:colId xmlns:a16="http://schemas.microsoft.com/office/drawing/2014/main" val="1709209318"/>
                    </a:ext>
                  </a:extLst>
                </a:gridCol>
              </a:tblGrid>
              <a:tr h="405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Block # 1004 (new)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19543"/>
                  </a:ext>
                </a:extLst>
              </a:tr>
              <a:tr h="37467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Block hash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20999"/>
                  </a:ext>
                </a:extLst>
              </a:tr>
              <a:tr h="872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Pre_hash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Merkle_hash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BlockData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(transaction)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15888"/>
                  </a:ext>
                </a:extLst>
              </a:tr>
            </a:tbl>
          </a:graphicData>
        </a:graphic>
      </p:graphicFrame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D5267EE1-9391-4814-85DE-5B5AE121FF03}"/>
              </a:ext>
            </a:extLst>
          </p:cNvPr>
          <p:cNvSpPr/>
          <p:nvPr/>
        </p:nvSpPr>
        <p:spPr bwMode="auto">
          <a:xfrm>
            <a:off x="4422118" y="2854856"/>
            <a:ext cx="1302010" cy="504056"/>
          </a:xfrm>
          <a:prstGeom prst="curved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3" name="화살표: 아래로 구부러짐 72">
            <a:extLst>
              <a:ext uri="{FF2B5EF4-FFF2-40B4-BE49-F238E27FC236}">
                <a16:creationId xmlns:a16="http://schemas.microsoft.com/office/drawing/2014/main" id="{87A7EC9A-3556-4AF9-98FF-E018EBA31E73}"/>
              </a:ext>
            </a:extLst>
          </p:cNvPr>
          <p:cNvSpPr/>
          <p:nvPr/>
        </p:nvSpPr>
        <p:spPr bwMode="auto">
          <a:xfrm flipH="1">
            <a:off x="1402194" y="2854856"/>
            <a:ext cx="1254114" cy="504056"/>
          </a:xfrm>
          <a:prstGeom prst="curved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4" name="화살표: 아래로 구부러짐 73">
            <a:extLst>
              <a:ext uri="{FF2B5EF4-FFF2-40B4-BE49-F238E27FC236}">
                <a16:creationId xmlns:a16="http://schemas.microsoft.com/office/drawing/2014/main" id="{4DD14D70-4A0F-42F0-A346-5122C4AEF0DA}"/>
              </a:ext>
            </a:extLst>
          </p:cNvPr>
          <p:cNvSpPr/>
          <p:nvPr/>
        </p:nvSpPr>
        <p:spPr bwMode="auto">
          <a:xfrm>
            <a:off x="4422118" y="2265638"/>
            <a:ext cx="3472597" cy="1093274"/>
          </a:xfrm>
          <a:prstGeom prst="curvedDownArrow">
            <a:avLst>
              <a:gd name="adj1" fmla="val 25000"/>
              <a:gd name="adj2" fmla="val 51637"/>
              <a:gd name="adj3" fmla="val 25000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5" name="슬라이드 번호 개체 틀 1">
            <a:extLst>
              <a:ext uri="{FF2B5EF4-FFF2-40B4-BE49-F238E27FC236}">
                <a16:creationId xmlns:a16="http://schemas.microsoft.com/office/drawing/2014/main" id="{487F7C57-BA6C-44AF-894B-53D2F81F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24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1.6 </a:t>
            </a:r>
            <a:r>
              <a:rPr lang="en-US" altLang="ko-KR" sz="2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PoW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(Proof of Work)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블록 검증 </a:t>
            </a:r>
            <a:r>
              <a:rPr lang="ko-KR" altLang="en-US" sz="2000" b="1" dirty="0">
                <a:solidFill>
                  <a:srgbClr val="00B0F0"/>
                </a:solidFill>
                <a:latin typeface="+mj-ea"/>
                <a:cs typeface="Roboto Bold" charset="0"/>
                <a:sym typeface="Roboto Bold" charset="0"/>
              </a:rPr>
              <a:t>성공</a:t>
            </a:r>
            <a:endParaRPr lang="en-US" altLang="ko-KR" sz="2000" b="1" dirty="0">
              <a:solidFill>
                <a:srgbClr val="00B0F0"/>
              </a:solidFill>
              <a:latin typeface="+mj-ea"/>
              <a:cs typeface="Roboto Bold" charset="0"/>
              <a:sym typeface="Roboto Bold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50ED36-A3C7-4C79-9576-33149F087FDF}"/>
              </a:ext>
            </a:extLst>
          </p:cNvPr>
          <p:cNvGrpSpPr/>
          <p:nvPr/>
        </p:nvGrpSpPr>
        <p:grpSpPr>
          <a:xfrm>
            <a:off x="179512" y="1507083"/>
            <a:ext cx="2351288" cy="2176823"/>
            <a:chOff x="111858" y="1691073"/>
            <a:chExt cx="2088034" cy="143171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9C36BBC-56C4-4E31-A70D-009D6C1C4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4307" y="1691073"/>
              <a:ext cx="593943" cy="978587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48C55FC-592D-47FE-8C14-9170930C953A}"/>
                </a:ext>
              </a:extLst>
            </p:cNvPr>
            <p:cNvGrpSpPr/>
            <p:nvPr/>
          </p:nvGrpSpPr>
          <p:grpSpPr>
            <a:xfrm>
              <a:off x="750059" y="2700862"/>
              <a:ext cx="1449833" cy="421922"/>
              <a:chOff x="4748406" y="1962333"/>
              <a:chExt cx="2823744" cy="69030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94EB0579-206E-445F-BD80-D773B7E2B236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2823744" cy="302491"/>
                <a:chOff x="2112948" y="3376823"/>
                <a:chExt cx="2823744" cy="302491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62DE566-094E-4AE4-BC62-2837ED6CBF57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86C0C46-29FB-44B5-ADC6-4D445D558966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F9FD70E-8C08-4026-8038-F9BC9C1A6884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2EF6C2AD-EED8-4D7E-AFB2-19D80DF083A9}"/>
                    </a:ext>
                  </a:extLst>
                </p:cNvPr>
                <p:cNvCxnSpPr>
                  <a:cxnSpLocks/>
                  <a:stCxn id="26" idx="3"/>
                  <a:endCxn id="28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A5F3B8CD-063E-46A1-9643-B4FCEBDAC900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B1B3F637-A0E3-422D-9453-4F28CD086086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7">
                <a:extLst>
                  <a:ext uri="{FF2B5EF4-FFF2-40B4-BE49-F238E27FC236}">
                    <a16:creationId xmlns:a16="http://schemas.microsoft.com/office/drawing/2014/main" id="{96F4544E-0DDA-41FC-AB44-E990BAC4D8DD}"/>
                  </a:ext>
                </a:extLst>
              </p:cNvPr>
              <p:cNvSpPr txBox="1"/>
              <p:nvPr/>
            </p:nvSpPr>
            <p:spPr>
              <a:xfrm>
                <a:off x="5483095" y="1962333"/>
                <a:ext cx="1654386" cy="281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1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11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CAFBC9CF-82BA-455E-A436-602F1958C0D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1858" y="2446241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8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Miner A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FBFD30-5E0F-41D7-B55A-96DD6F6CC862}"/>
              </a:ext>
            </a:extLst>
          </p:cNvPr>
          <p:cNvSpPr/>
          <p:nvPr/>
        </p:nvSpPr>
        <p:spPr>
          <a:xfrm>
            <a:off x="1061127" y="4211180"/>
            <a:ext cx="6078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6600" dirty="0"/>
              <a:t>⋮</a:t>
            </a:r>
          </a:p>
        </p:txBody>
      </p:sp>
      <p:sp>
        <p:nvSpPr>
          <p:cNvPr id="75" name="Rectangle 1">
            <a:extLst>
              <a:ext uri="{FF2B5EF4-FFF2-40B4-BE49-F238E27FC236}">
                <a16:creationId xmlns:a16="http://schemas.microsoft.com/office/drawing/2014/main" id="{93DDEACE-4501-4942-969D-AD3826A8FA76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3658844"/>
            <a:ext cx="913408" cy="441102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Miner C</a:t>
            </a:r>
          </a:p>
        </p:txBody>
      </p:sp>
      <p:sp>
        <p:nvSpPr>
          <p:cNvPr id="76" name="Rectangle 1">
            <a:extLst>
              <a:ext uri="{FF2B5EF4-FFF2-40B4-BE49-F238E27FC236}">
                <a16:creationId xmlns:a16="http://schemas.microsoft.com/office/drawing/2014/main" id="{F26803A9-015D-4847-8FBE-9E67D35ED647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4096275"/>
            <a:ext cx="913408" cy="441102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Miner D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094347E0-5C63-4A64-90AE-F3C0E37E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19399"/>
              </p:ext>
            </p:extLst>
          </p:nvPr>
        </p:nvGraphicFramePr>
        <p:xfrm>
          <a:off x="3072820" y="1293809"/>
          <a:ext cx="1512168" cy="16700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709209318"/>
                    </a:ext>
                  </a:extLst>
                </a:gridCol>
              </a:tblGrid>
              <a:tr h="404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Block # 1004 (new)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19543"/>
                  </a:ext>
                </a:extLst>
              </a:tr>
              <a:tr h="37409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Block hash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20999"/>
                  </a:ext>
                </a:extLst>
              </a:tr>
              <a:tr h="890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rgbClr val="FF0000"/>
                          </a:solidFill>
                        </a:rPr>
                        <a:t>Pre_hash</a:t>
                      </a:r>
                      <a:endParaRPr lang="en-US" altLang="ko-KR" sz="105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Merkle_hash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BlockData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(transaction)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15888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06ECD5F-0622-4FE3-9FD5-1E0AA6D7E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95129"/>
              </p:ext>
            </p:extLst>
          </p:nvPr>
        </p:nvGraphicFramePr>
        <p:xfrm>
          <a:off x="3072820" y="3315676"/>
          <a:ext cx="1543619" cy="15611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3619">
                  <a:extLst>
                    <a:ext uri="{9D8B030D-6E8A-4147-A177-3AD203B41FA5}">
                      <a16:colId xmlns:a16="http://schemas.microsoft.com/office/drawing/2014/main" val="1709209318"/>
                    </a:ext>
                  </a:extLst>
                </a:gridCol>
              </a:tblGrid>
              <a:tr h="3031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rgbClr val="00B0F0"/>
                          </a:solidFill>
                        </a:rPr>
                        <a:t>Block #1003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19543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dirty="0">
                          <a:solidFill>
                            <a:srgbClr val="00B0F0"/>
                          </a:solidFill>
                        </a:rPr>
                        <a:t>Block hash</a:t>
                      </a:r>
                      <a:endParaRPr lang="ko-KR" altLang="en-US" sz="105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20999"/>
                  </a:ext>
                </a:extLst>
              </a:tr>
              <a:tr h="708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Pre_hash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Merkle_hash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BlockData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(transaction)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15888"/>
                  </a:ext>
                </a:extLst>
              </a:tr>
            </a:tbl>
          </a:graphicData>
        </a:graphic>
      </p:graphicFrame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0AB705-8EF2-44B1-B2E7-7B865FDAC73B}"/>
              </a:ext>
            </a:extLst>
          </p:cNvPr>
          <p:cNvCxnSpPr>
            <a:cxnSpLocks/>
          </p:cNvCxnSpPr>
          <p:nvPr/>
        </p:nvCxnSpPr>
        <p:spPr>
          <a:xfrm>
            <a:off x="3946159" y="3838551"/>
            <a:ext cx="934719" cy="47827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395973F-5590-49AD-BB0C-43576B720FA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530800" y="3543353"/>
            <a:ext cx="609197" cy="773473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E29CC5B-E6E3-4581-9BF6-B3E1311A2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62521"/>
              </p:ext>
            </p:extLst>
          </p:nvPr>
        </p:nvGraphicFramePr>
        <p:xfrm>
          <a:off x="4915230" y="3304539"/>
          <a:ext cx="1543619" cy="15723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3619">
                  <a:extLst>
                    <a:ext uri="{9D8B030D-6E8A-4147-A177-3AD203B41FA5}">
                      <a16:colId xmlns:a16="http://schemas.microsoft.com/office/drawing/2014/main" val="1709209318"/>
                    </a:ext>
                  </a:extLst>
                </a:gridCol>
              </a:tblGrid>
              <a:tr h="1572335">
                <a:tc>
                  <a:txBody>
                    <a:bodyPr/>
                    <a:lstStyle/>
                    <a:p>
                      <a:pPr latinLnBrk="1"/>
                      <a:endParaRPr lang="en-US" altLang="ko-KR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19543"/>
                  </a:ext>
                </a:extLst>
              </a:tr>
            </a:tbl>
          </a:graphicData>
        </a:graphic>
      </p:graphicFrame>
      <p:sp>
        <p:nvSpPr>
          <p:cNvPr id="90" name="타원 89">
            <a:extLst>
              <a:ext uri="{FF2B5EF4-FFF2-40B4-BE49-F238E27FC236}">
                <a16:creationId xmlns:a16="http://schemas.microsoft.com/office/drawing/2014/main" id="{0D556D17-BF9A-483E-91E7-DA865F905AE3}"/>
              </a:ext>
            </a:extLst>
          </p:cNvPr>
          <p:cNvSpPr/>
          <p:nvPr/>
        </p:nvSpPr>
        <p:spPr>
          <a:xfrm>
            <a:off x="5924014" y="4176459"/>
            <a:ext cx="192515" cy="14036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BEE0064-52F2-4F88-A76B-B4160B7024CC}"/>
              </a:ext>
            </a:extLst>
          </p:cNvPr>
          <p:cNvSpPr/>
          <p:nvPr/>
        </p:nvSpPr>
        <p:spPr>
          <a:xfrm>
            <a:off x="5574509" y="4171683"/>
            <a:ext cx="192515" cy="14036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FE08B98C-3E63-4042-9D44-EF736686BE7D}"/>
              </a:ext>
            </a:extLst>
          </p:cNvPr>
          <p:cNvSpPr/>
          <p:nvPr/>
        </p:nvSpPr>
        <p:spPr>
          <a:xfrm>
            <a:off x="5225004" y="4171684"/>
            <a:ext cx="192515" cy="14036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D282DAB-0EFE-416C-BB06-1B9F2FDB92C9}"/>
              </a:ext>
            </a:extLst>
          </p:cNvPr>
          <p:cNvCxnSpPr>
            <a:cxnSpLocks/>
            <a:stCxn id="78" idx="3"/>
            <a:endCxn id="89" idx="0"/>
          </p:cNvCxnSpPr>
          <p:nvPr/>
        </p:nvCxnSpPr>
        <p:spPr>
          <a:xfrm>
            <a:off x="4584988" y="2128856"/>
            <a:ext cx="1102051" cy="117568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">
            <a:extLst>
              <a:ext uri="{FF2B5EF4-FFF2-40B4-BE49-F238E27FC236}">
                <a16:creationId xmlns:a16="http://schemas.microsoft.com/office/drawing/2014/main" id="{7A0A47A7-54B6-402B-B3C3-BE51BF0EB3BF}"/>
              </a:ext>
            </a:extLst>
          </p:cNvPr>
          <p:cNvSpPr txBox="1">
            <a:spLocks noChangeArrowheads="1"/>
          </p:cNvSpPr>
          <p:nvPr/>
        </p:nvSpPr>
        <p:spPr>
          <a:xfrm>
            <a:off x="4937927" y="1452679"/>
            <a:ext cx="3842089" cy="144383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endParaRPr lang="ko" altLang="en-US" sz="1050" dirty="0"/>
          </a:p>
          <a:p>
            <a:pPr algn="l"/>
            <a:r>
              <a:rPr lang="ko" altLang="en-US" sz="1050" b="1" dirty="0"/>
              <a:t>    </a:t>
            </a:r>
            <a:r>
              <a:rPr lang="en-US" altLang="ko" sz="1050" b="1" dirty="0"/>
              <a:t>if </a:t>
            </a:r>
            <a:r>
              <a:rPr lang="en-US" altLang="ko" sz="1050" b="1" dirty="0">
                <a:solidFill>
                  <a:srgbClr val="00B0F0"/>
                </a:solidFill>
              </a:rPr>
              <a:t>(</a:t>
            </a:r>
            <a:r>
              <a:rPr lang="en-US" altLang="ko" sz="1050" b="1" dirty="0" err="1">
                <a:solidFill>
                  <a:srgbClr val="00B0F0"/>
                </a:solidFill>
              </a:rPr>
              <a:t>previousBlock</a:t>
            </a:r>
            <a:r>
              <a:rPr lang="en-US" altLang="ko" sz="1050" b="1" dirty="0" err="1"/>
              <a:t>.index</a:t>
            </a:r>
            <a:r>
              <a:rPr lang="en-US" altLang="ko" sz="1050" b="1" dirty="0"/>
              <a:t> + 1 != </a:t>
            </a:r>
            <a:r>
              <a:rPr lang="en-US" altLang="ko" sz="1050" b="1" dirty="0" err="1">
                <a:solidFill>
                  <a:srgbClr val="FF0000"/>
                </a:solidFill>
              </a:rPr>
              <a:t>newBlock</a:t>
            </a:r>
            <a:r>
              <a:rPr lang="en-US" altLang="ko" sz="1050" b="1" dirty="0" err="1"/>
              <a:t>.index</a:t>
            </a:r>
            <a:r>
              <a:rPr lang="en-US" altLang="ko" sz="1050" b="1" dirty="0"/>
              <a:t>)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false; 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</a:t>
            </a:r>
            <a:r>
              <a:rPr lang="en-US" altLang="ko" sz="1050" b="1" dirty="0"/>
              <a:t>else if (</a:t>
            </a:r>
            <a:r>
              <a:rPr lang="en-US" altLang="ko" sz="1050" b="1" dirty="0" err="1">
                <a:solidFill>
                  <a:srgbClr val="00B0F0"/>
                </a:solidFill>
              </a:rPr>
              <a:t>previousBlock</a:t>
            </a:r>
            <a:r>
              <a:rPr lang="en-US" altLang="ko" sz="1050" b="1" dirty="0" err="1"/>
              <a:t>.hash</a:t>
            </a:r>
            <a:r>
              <a:rPr lang="en-US" altLang="ko" sz="1050" b="1" dirty="0"/>
              <a:t> !=</a:t>
            </a:r>
            <a:r>
              <a:rPr lang="en-US" altLang="ko" sz="1050" b="1" dirty="0">
                <a:solidFill>
                  <a:srgbClr val="FF0000"/>
                </a:solidFill>
              </a:rPr>
              <a:t> </a:t>
            </a:r>
            <a:r>
              <a:rPr lang="en-US" altLang="ko" sz="1050" b="1" dirty="0" err="1">
                <a:solidFill>
                  <a:srgbClr val="FF0000"/>
                </a:solidFill>
              </a:rPr>
              <a:t>newBlock</a:t>
            </a:r>
            <a:r>
              <a:rPr lang="en-US" altLang="ko" sz="1050" b="1" dirty="0" err="1"/>
              <a:t>.previousHash</a:t>
            </a:r>
            <a:r>
              <a:rPr lang="en-US" altLang="ko" sz="1050" b="1" dirty="0"/>
              <a:t>)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false; </a:t>
            </a:r>
            <a:endParaRPr lang="ko" altLang="en-US" sz="1050" b="1" dirty="0"/>
          </a:p>
          <a:p>
            <a:pPr algn="l"/>
            <a:r>
              <a:rPr lang="en-US" altLang="ko" sz="1050" b="1" dirty="0"/>
              <a:t>    else if (! </a:t>
            </a:r>
            <a:r>
              <a:rPr lang="en-US" altLang="ko" sz="1050" b="1" dirty="0" err="1"/>
              <a:t>isValidHashDifficulty</a:t>
            </a:r>
            <a:r>
              <a:rPr lang="en-US" altLang="ko" sz="1050" b="1" dirty="0"/>
              <a:t>(</a:t>
            </a:r>
            <a:r>
              <a:rPr lang="en-US" altLang="ko" sz="1050" b="1" dirty="0" err="1">
                <a:solidFill>
                  <a:srgbClr val="FF0000"/>
                </a:solidFill>
              </a:rPr>
              <a:t>newBlock</a:t>
            </a:r>
            <a:r>
              <a:rPr lang="en-US" altLang="ko" sz="1050" b="1" dirty="0" err="1"/>
              <a:t>.Hash</a:t>
            </a:r>
            <a:r>
              <a:rPr lang="en-US" altLang="ko" sz="1050" b="1" dirty="0"/>
              <a:t>))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false;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</a:t>
            </a:r>
            <a:r>
              <a:rPr lang="en-US" altLang="ko" sz="1050" b="1" dirty="0"/>
              <a:t>else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</a:t>
            </a:r>
            <a:r>
              <a:rPr lang="en-US" altLang="ko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true; </a:t>
            </a:r>
            <a:endParaRPr lang="ko" altLang="en-US" sz="16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l">
              <a:lnSpc>
                <a:spcPct val="150000"/>
              </a:lnSpc>
            </a:pPr>
            <a:endParaRPr lang="en-US" altLang="ko-KR" sz="105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96" name="Rectangle 1">
            <a:extLst>
              <a:ext uri="{FF2B5EF4-FFF2-40B4-BE49-F238E27FC236}">
                <a16:creationId xmlns:a16="http://schemas.microsoft.com/office/drawing/2014/main" id="{C8EA134C-F9C9-40B1-82EE-D8D96EEA0594}"/>
              </a:ext>
            </a:extLst>
          </p:cNvPr>
          <p:cNvSpPr txBox="1">
            <a:spLocks noChangeArrowheads="1"/>
          </p:cNvSpPr>
          <p:nvPr/>
        </p:nvSpPr>
        <p:spPr>
          <a:xfrm>
            <a:off x="6210277" y="1081948"/>
            <a:ext cx="1297388" cy="425135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" sz="1600" b="1" dirty="0" err="1"/>
              <a:t>isValid</a:t>
            </a:r>
            <a:endParaRPr lang="en-US" altLang="ko-KR" sz="1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97" name="슬라이드 번호 개체 틀 1">
            <a:extLst>
              <a:ext uri="{FF2B5EF4-FFF2-40B4-BE49-F238E27FC236}">
                <a16:creationId xmlns:a16="http://schemas.microsoft.com/office/drawing/2014/main" id="{34A01DE9-993A-4966-9571-3CD45FDD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04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1.7 </a:t>
            </a:r>
            <a:r>
              <a:rPr lang="en-US" altLang="ko-KR" sz="2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PoW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(Proof of Work)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블록 검증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cs typeface="Roboto Bold" charset="0"/>
                <a:sym typeface="Roboto Bold" charset="0"/>
              </a:rPr>
              <a:t>실패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E97645-69F0-4DA5-81D1-589792CB8342}"/>
              </a:ext>
            </a:extLst>
          </p:cNvPr>
          <p:cNvGrpSpPr/>
          <p:nvPr/>
        </p:nvGrpSpPr>
        <p:grpSpPr>
          <a:xfrm>
            <a:off x="147868" y="3507854"/>
            <a:ext cx="2380058" cy="1512168"/>
            <a:chOff x="147868" y="3507854"/>
            <a:chExt cx="2195192" cy="143171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C6AD030-8A0E-4338-AF5D-6B7941E2D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347" y="3507854"/>
              <a:ext cx="593943" cy="978587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8395CCF-A714-4DF0-98BF-6583125B1639}"/>
                </a:ext>
              </a:extLst>
            </p:cNvPr>
            <p:cNvGrpSpPr/>
            <p:nvPr/>
          </p:nvGrpSpPr>
          <p:grpSpPr>
            <a:xfrm>
              <a:off x="742098" y="4486441"/>
              <a:ext cx="1600962" cy="453123"/>
              <a:chOff x="4748406" y="1911285"/>
              <a:chExt cx="3118089" cy="741352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1E44078-598F-4B1A-8515-3FB93ED79A79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7F20764-9794-4538-BC7D-F1D03F4B660D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F5EA4B42-F624-4F61-8A90-D0A9A540FAFC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6489DBC-30A6-4B19-BF40-2E2227E97C62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9C8D39D-62EC-4D54-9042-7DBFD2958043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49EBFB84-7C86-4DBC-A1A9-E6FED0B87337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E639D78-870D-4AA2-B1D2-7A800E4594ED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467EEEB0-3DE7-4427-9D42-1DF646BCFA4A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27">
                <a:extLst>
                  <a:ext uri="{FF2B5EF4-FFF2-40B4-BE49-F238E27FC236}">
                    <a16:creationId xmlns:a16="http://schemas.microsoft.com/office/drawing/2014/main" id="{5FF9EE25-B0DA-45F4-861C-509D74AEC4AE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85" name="Rectangle 1">
              <a:extLst>
                <a:ext uri="{FF2B5EF4-FFF2-40B4-BE49-F238E27FC236}">
                  <a16:creationId xmlns:a16="http://schemas.microsoft.com/office/drawing/2014/main" id="{468BD741-A701-4FE1-8C36-421ECC1E4AD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7868" y="4260865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A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F7CBDF-0F74-4DC8-AFB0-59244A289B29}"/>
              </a:ext>
            </a:extLst>
          </p:cNvPr>
          <p:cNvGrpSpPr/>
          <p:nvPr/>
        </p:nvGrpSpPr>
        <p:grpSpPr>
          <a:xfrm>
            <a:off x="2348793" y="3651870"/>
            <a:ext cx="2046713" cy="1291964"/>
            <a:chOff x="2235921" y="3507854"/>
            <a:chExt cx="2159585" cy="143598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5207920-AC19-421B-B034-F86D0C2F2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56" y="3507854"/>
              <a:ext cx="593943" cy="978586"/>
            </a:xfrm>
            <a:prstGeom prst="rect">
              <a:avLst/>
            </a:prstGeom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5393B97-5947-472C-B3BD-7B14CEE740FA}"/>
                </a:ext>
              </a:extLst>
            </p:cNvPr>
            <p:cNvGrpSpPr/>
            <p:nvPr/>
          </p:nvGrpSpPr>
          <p:grpSpPr>
            <a:xfrm>
              <a:off x="2794544" y="4490711"/>
              <a:ext cx="1600962" cy="453123"/>
              <a:chOff x="4748406" y="1911285"/>
              <a:chExt cx="3118089" cy="741352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4BC3266-0CE9-44BD-8E97-B6608842A598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D81B5504-60AA-47F5-939F-AC7322CC3C61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0B0C271-512E-4944-ABCD-6E72533FABCC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2FE155C1-5523-4D4E-81C1-A6CBC1BA770E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C217117B-D04C-4DA3-B809-C4CA26715079}"/>
                    </a:ext>
                  </a:extLst>
                </p:cNvPr>
                <p:cNvCxnSpPr>
                  <a:cxnSpLocks/>
                  <a:stCxn id="73" idx="3"/>
                  <a:endCxn id="74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DB8439A9-F86E-45FC-92EF-7E873CA3DB5C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4CD7D26-CEF0-4BC3-9C20-F98B504124B5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991D3357-CF69-410E-929F-2E6CAF3EF08C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27">
                <a:extLst>
                  <a:ext uri="{FF2B5EF4-FFF2-40B4-BE49-F238E27FC236}">
                    <a16:creationId xmlns:a16="http://schemas.microsoft.com/office/drawing/2014/main" id="{35670921-F19F-4EA0-A544-B2A133F4706B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87" name="Rectangle 1">
              <a:extLst>
                <a:ext uri="{FF2B5EF4-FFF2-40B4-BE49-F238E27FC236}">
                  <a16:creationId xmlns:a16="http://schemas.microsoft.com/office/drawing/2014/main" id="{1FA4DD6A-22CB-462F-AE0E-D5D23E937C9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235921" y="4264267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B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8BA2B9-30C9-49AC-95B3-21DE5FAE97E4}"/>
              </a:ext>
            </a:extLst>
          </p:cNvPr>
          <p:cNvGrpSpPr/>
          <p:nvPr/>
        </p:nvGrpSpPr>
        <p:grpSpPr>
          <a:xfrm>
            <a:off x="4387453" y="3645748"/>
            <a:ext cx="2060344" cy="1298086"/>
            <a:chOff x="4297332" y="3507854"/>
            <a:chExt cx="2150465" cy="143598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461E631-6D8E-4988-A5C2-6F1B41FC9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5365" y="3507854"/>
              <a:ext cx="593943" cy="978585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BDF3971-B1D5-4C31-A489-0177083FF11C}"/>
                </a:ext>
              </a:extLst>
            </p:cNvPr>
            <p:cNvGrpSpPr/>
            <p:nvPr/>
          </p:nvGrpSpPr>
          <p:grpSpPr>
            <a:xfrm>
              <a:off x="4846835" y="4490711"/>
              <a:ext cx="1600962" cy="453123"/>
              <a:chOff x="4748406" y="1911285"/>
              <a:chExt cx="3118089" cy="741352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5416892F-4C37-4EAF-B17E-B37A63F78FD4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B408114-12A7-41BA-9808-EB686C03EF8F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C9FC7608-48A5-4C97-9EC4-C27BE3398751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458C5031-1DC7-478C-ADE8-E9F2C0246867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1DFDB2E8-5207-4B06-88A5-C67F8FB0138F}"/>
                    </a:ext>
                  </a:extLst>
                </p:cNvPr>
                <p:cNvCxnSpPr>
                  <a:cxnSpLocks/>
                  <a:stCxn id="62" idx="3"/>
                  <a:endCxn id="63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57555797-0D42-4D40-BADC-B7DFD5937FE1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071D76FA-3816-4CDA-9DDC-E41672E90DFA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919B3151-C5FC-407C-83C3-E96064A47498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27">
                <a:extLst>
                  <a:ext uri="{FF2B5EF4-FFF2-40B4-BE49-F238E27FC236}">
                    <a16:creationId xmlns:a16="http://schemas.microsoft.com/office/drawing/2014/main" id="{BB9C58CA-4CD3-4711-B25D-C4D744C91F76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88" name="Rectangle 1">
              <a:extLst>
                <a:ext uri="{FF2B5EF4-FFF2-40B4-BE49-F238E27FC236}">
                  <a16:creationId xmlns:a16="http://schemas.microsoft.com/office/drawing/2014/main" id="{45A7A846-3FA3-440F-AECA-7AE16879B48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297332" y="4257087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C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7FBD1C-7F8F-46DD-9C4F-BBC1AEA3B224}"/>
              </a:ext>
            </a:extLst>
          </p:cNvPr>
          <p:cNvGrpSpPr/>
          <p:nvPr/>
        </p:nvGrpSpPr>
        <p:grpSpPr>
          <a:xfrm>
            <a:off x="6476250" y="3645748"/>
            <a:ext cx="2053843" cy="1298086"/>
            <a:chOff x="6372232" y="3507854"/>
            <a:chExt cx="2157862" cy="143598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9186589-F40A-4AD3-AA46-577EE1D2C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4874" y="3507854"/>
              <a:ext cx="593943" cy="978585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82EE1D5-289A-40AD-9E7B-B353C64B50C6}"/>
                </a:ext>
              </a:extLst>
            </p:cNvPr>
            <p:cNvGrpSpPr/>
            <p:nvPr/>
          </p:nvGrpSpPr>
          <p:grpSpPr>
            <a:xfrm>
              <a:off x="6929132" y="4490711"/>
              <a:ext cx="1600962" cy="453123"/>
              <a:chOff x="4748406" y="1911285"/>
              <a:chExt cx="3118089" cy="74135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6F478EB-F014-4DA0-80EB-26FC6DED72EA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CE37F078-4D97-4BFF-B7D1-80189B3B7BA8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CC023C9B-5197-4D01-86B6-4712DE507089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7139309-3306-4182-B5FA-FBDB83A4DBCE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A7E941EA-4FF5-4317-8302-FAACA351A4F9}"/>
                    </a:ext>
                  </a:extLst>
                </p:cNvPr>
                <p:cNvCxnSpPr>
                  <a:cxnSpLocks/>
                  <a:stCxn id="52" idx="3"/>
                  <a:endCxn id="53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1905877-7196-49D4-8381-D83F0367A1E0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0EEE4B0A-D3B2-4B4A-A56C-A04AC4B2FE71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DC47FBD-1A11-46FB-8599-9A5F8F00571C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27">
                <a:extLst>
                  <a:ext uri="{FF2B5EF4-FFF2-40B4-BE49-F238E27FC236}">
                    <a16:creationId xmlns:a16="http://schemas.microsoft.com/office/drawing/2014/main" id="{6B522225-001C-43DC-B0AA-43D451BF5BBF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93" name="Rectangle 1">
              <a:extLst>
                <a:ext uri="{FF2B5EF4-FFF2-40B4-BE49-F238E27FC236}">
                  <a16:creationId xmlns:a16="http://schemas.microsoft.com/office/drawing/2014/main" id="{79B982E4-8912-4BBE-A9FA-EFA7CDCBBAB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72232" y="4257087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D</a:t>
              </a:r>
            </a:p>
          </p:txBody>
        </p:sp>
      </p:grpSp>
      <p:sp>
        <p:nvSpPr>
          <p:cNvPr id="94" name="Rectangle 1">
            <a:extLst>
              <a:ext uri="{FF2B5EF4-FFF2-40B4-BE49-F238E27FC236}">
                <a16:creationId xmlns:a16="http://schemas.microsoft.com/office/drawing/2014/main" id="{7A0A47A7-54B6-402B-B3C3-BE51BF0EB3BF}"/>
              </a:ext>
            </a:extLst>
          </p:cNvPr>
          <p:cNvSpPr txBox="1">
            <a:spLocks noChangeArrowheads="1"/>
          </p:cNvSpPr>
          <p:nvPr/>
        </p:nvSpPr>
        <p:spPr>
          <a:xfrm>
            <a:off x="410186" y="1560155"/>
            <a:ext cx="3842089" cy="153531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endParaRPr lang="ko" altLang="en-US" sz="1050" dirty="0"/>
          </a:p>
          <a:p>
            <a:pPr algn="l"/>
            <a:r>
              <a:rPr lang="ko" altLang="en-US" sz="1050" b="1" dirty="0"/>
              <a:t>    </a:t>
            </a:r>
            <a:r>
              <a:rPr lang="en-US" altLang="ko" sz="1050" b="1" dirty="0"/>
              <a:t>if </a:t>
            </a:r>
            <a:r>
              <a:rPr lang="en-US" altLang="ko" sz="1050" b="1" dirty="0">
                <a:solidFill>
                  <a:srgbClr val="00B0F0"/>
                </a:solidFill>
              </a:rPr>
              <a:t>(</a:t>
            </a:r>
            <a:r>
              <a:rPr lang="en-US" altLang="ko" sz="1050" b="1" dirty="0" err="1">
                <a:solidFill>
                  <a:srgbClr val="00B0F0"/>
                </a:solidFill>
              </a:rPr>
              <a:t>previousBlock</a:t>
            </a:r>
            <a:r>
              <a:rPr lang="en-US" altLang="ko" sz="1050" b="1" dirty="0" err="1"/>
              <a:t>.index</a:t>
            </a:r>
            <a:r>
              <a:rPr lang="en-US" altLang="ko" sz="1050" b="1" dirty="0"/>
              <a:t> + 1 != </a:t>
            </a:r>
            <a:r>
              <a:rPr lang="en-US" altLang="ko" sz="1050" b="1" dirty="0" err="1">
                <a:solidFill>
                  <a:srgbClr val="FF0000"/>
                </a:solidFill>
              </a:rPr>
              <a:t>newBlock</a:t>
            </a:r>
            <a:r>
              <a:rPr lang="en-US" altLang="ko" sz="1050" b="1" dirty="0" err="1"/>
              <a:t>.index</a:t>
            </a:r>
            <a:r>
              <a:rPr lang="en-US" altLang="ko" sz="1050" b="1" dirty="0"/>
              <a:t>)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</a:t>
            </a:r>
            <a:r>
              <a:rPr lang="en-US" altLang="ko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false; </a:t>
            </a:r>
            <a:endParaRPr lang="ko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l"/>
            <a:r>
              <a:rPr lang="ko" altLang="en-US" sz="1050" b="1" dirty="0"/>
              <a:t>    </a:t>
            </a:r>
            <a:r>
              <a:rPr lang="en-US" altLang="ko" sz="1050" b="1" dirty="0"/>
              <a:t>else if (</a:t>
            </a:r>
            <a:r>
              <a:rPr lang="en-US" altLang="ko" sz="1050" b="1" dirty="0" err="1">
                <a:solidFill>
                  <a:srgbClr val="00B0F0"/>
                </a:solidFill>
              </a:rPr>
              <a:t>previousBlock</a:t>
            </a:r>
            <a:r>
              <a:rPr lang="en-US" altLang="ko" sz="1050" b="1" dirty="0" err="1"/>
              <a:t>.hash</a:t>
            </a:r>
            <a:r>
              <a:rPr lang="en-US" altLang="ko" sz="1050" b="1" dirty="0"/>
              <a:t> !=</a:t>
            </a:r>
            <a:r>
              <a:rPr lang="en-US" altLang="ko" sz="1050" b="1" dirty="0">
                <a:solidFill>
                  <a:srgbClr val="FF0000"/>
                </a:solidFill>
              </a:rPr>
              <a:t> </a:t>
            </a:r>
            <a:r>
              <a:rPr lang="en-US" altLang="ko" sz="1050" b="1" dirty="0" err="1">
                <a:solidFill>
                  <a:srgbClr val="FF0000"/>
                </a:solidFill>
              </a:rPr>
              <a:t>newBlock</a:t>
            </a:r>
            <a:r>
              <a:rPr lang="en-US" altLang="ko" sz="1050" b="1" dirty="0" err="1"/>
              <a:t>.previousHash</a:t>
            </a:r>
            <a:r>
              <a:rPr lang="en-US" altLang="ko" sz="1050" b="1" dirty="0"/>
              <a:t>)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</a:t>
            </a:r>
            <a:r>
              <a:rPr lang="en-US" altLang="ko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false; </a:t>
            </a:r>
            <a:endParaRPr lang="ko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l"/>
            <a:r>
              <a:rPr lang="en-US" altLang="ko" sz="1050" b="1" dirty="0"/>
              <a:t>    else if (! </a:t>
            </a:r>
            <a:r>
              <a:rPr lang="en-US" altLang="ko" sz="1050" b="1" dirty="0" err="1"/>
              <a:t>isValidHashDifficulty</a:t>
            </a:r>
            <a:r>
              <a:rPr lang="en-US" altLang="ko" sz="1050" b="1" dirty="0"/>
              <a:t>(</a:t>
            </a:r>
            <a:r>
              <a:rPr lang="en-US" altLang="ko" sz="1050" b="1" dirty="0" err="1">
                <a:solidFill>
                  <a:srgbClr val="FF0000"/>
                </a:solidFill>
              </a:rPr>
              <a:t>newBlock</a:t>
            </a:r>
            <a:r>
              <a:rPr lang="en-US" altLang="ko" sz="1050" b="1" dirty="0" err="1"/>
              <a:t>.Hash</a:t>
            </a:r>
            <a:r>
              <a:rPr lang="en-US" altLang="ko" sz="1050" b="1" dirty="0"/>
              <a:t>))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</a:t>
            </a:r>
            <a:r>
              <a:rPr lang="en-US" altLang="ko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false;</a:t>
            </a:r>
            <a:endParaRPr lang="ko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l"/>
            <a:r>
              <a:rPr lang="ko" altLang="en-US" sz="1050" b="1" dirty="0"/>
              <a:t>    </a:t>
            </a:r>
            <a:r>
              <a:rPr lang="en-US" altLang="ko" sz="1050" b="1" dirty="0"/>
              <a:t>else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true;</a:t>
            </a:r>
            <a:endParaRPr lang="ko" altLang="en-US" sz="1050" b="1" dirty="0"/>
          </a:p>
          <a:p>
            <a:pPr algn="l">
              <a:lnSpc>
                <a:spcPct val="150000"/>
              </a:lnSpc>
            </a:pPr>
            <a:endParaRPr lang="en-US" altLang="ko-KR" sz="105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3BA9487D-D1FC-4DC4-9C49-00349C1B1BC3}"/>
              </a:ext>
            </a:extLst>
          </p:cNvPr>
          <p:cNvSpPr txBox="1">
            <a:spLocks noChangeArrowheads="1"/>
          </p:cNvSpPr>
          <p:nvPr/>
        </p:nvSpPr>
        <p:spPr>
          <a:xfrm>
            <a:off x="4688004" y="1560155"/>
            <a:ext cx="3842089" cy="153531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ko" altLang="en-US" sz="1200" b="1" dirty="0"/>
              <a:t>  </a:t>
            </a:r>
            <a:r>
              <a:rPr lang="en-US" altLang="ko" sz="1200" b="1" dirty="0"/>
              <a:t>if( </a:t>
            </a:r>
            <a:r>
              <a:rPr lang="en-US" altLang="ko" sz="1200" b="1" dirty="0" err="1"/>
              <a:t>isValid</a:t>
            </a:r>
            <a:r>
              <a:rPr lang="en-US" altLang="ko" sz="1200" b="1" dirty="0"/>
              <a:t> )</a:t>
            </a:r>
          </a:p>
          <a:p>
            <a:pPr algn="l"/>
            <a:r>
              <a:rPr lang="en-US" altLang="ko" sz="1200" b="1" dirty="0"/>
              <a:t>      </a:t>
            </a:r>
            <a:r>
              <a:rPr lang="en-US" altLang="ko" sz="1200" b="1" dirty="0" err="1"/>
              <a:t>addBlock</a:t>
            </a:r>
            <a:endParaRPr lang="en-US" altLang="ko" sz="1200" b="1" dirty="0"/>
          </a:p>
          <a:p>
            <a:pPr algn="l"/>
            <a:r>
              <a:rPr lang="en-US" altLang="ko" sz="1200" b="1" dirty="0"/>
              <a:t>    else if </a:t>
            </a:r>
            <a:r>
              <a:rPr lang="en-US" altLang="ko" sz="1200" b="1" dirty="0">
                <a:solidFill>
                  <a:srgbClr val="00B0F0"/>
                </a:solidFill>
              </a:rPr>
              <a:t>(</a:t>
            </a:r>
            <a:r>
              <a:rPr lang="en-US" altLang="ko" sz="1200" b="1" dirty="0" err="1">
                <a:solidFill>
                  <a:srgbClr val="00B0F0"/>
                </a:solidFill>
              </a:rPr>
              <a:t>previousBlock</a:t>
            </a:r>
            <a:r>
              <a:rPr lang="en-US" altLang="ko" sz="1200" b="1" dirty="0" err="1"/>
              <a:t>.index</a:t>
            </a:r>
            <a:r>
              <a:rPr lang="en-US" altLang="ko" sz="1200" b="1" dirty="0"/>
              <a:t> &lt; </a:t>
            </a:r>
            <a:r>
              <a:rPr lang="en-US" altLang="ko" sz="1200" b="1" dirty="0" err="1">
                <a:solidFill>
                  <a:srgbClr val="FF0000"/>
                </a:solidFill>
              </a:rPr>
              <a:t>newBlock</a:t>
            </a:r>
            <a:r>
              <a:rPr lang="en-US" altLang="ko" sz="1200" b="1" dirty="0" err="1"/>
              <a:t>.index</a:t>
            </a:r>
            <a:r>
              <a:rPr lang="en-US" altLang="ko" sz="1200" b="1" dirty="0"/>
              <a:t>)</a:t>
            </a:r>
            <a:endParaRPr lang="ko" altLang="en-US" sz="1200" b="1" dirty="0"/>
          </a:p>
          <a:p>
            <a:pPr algn="l"/>
            <a:r>
              <a:rPr lang="ko" altLang="en-US" sz="1200" b="1" dirty="0"/>
              <a:t>      </a:t>
            </a:r>
            <a:r>
              <a:rPr lang="en-US" altLang="ko" sz="1200" b="1" dirty="0" err="1"/>
              <a:t>getNewChain</a:t>
            </a:r>
            <a:r>
              <a:rPr lang="en-US" altLang="ko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ko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l"/>
            <a:r>
              <a:rPr lang="ko" altLang="en-US" sz="1200" b="1" dirty="0"/>
              <a:t>    </a:t>
            </a:r>
            <a:r>
              <a:rPr lang="en-US" altLang="ko" sz="1200" b="1" dirty="0"/>
              <a:t>else</a:t>
            </a:r>
          </a:p>
          <a:p>
            <a:pPr algn="l"/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    {Do nothing}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52BE0D4-B379-4CB4-83DC-5B3ACE913855}"/>
              </a:ext>
            </a:extLst>
          </p:cNvPr>
          <p:cNvCxnSpPr>
            <a:cxnSpLocks/>
            <a:stCxn id="94" idx="3"/>
            <a:endCxn id="67" idx="1"/>
          </p:cNvCxnSpPr>
          <p:nvPr/>
        </p:nvCxnSpPr>
        <p:spPr>
          <a:xfrm>
            <a:off x="4252275" y="2327814"/>
            <a:ext cx="43572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1">
            <a:extLst>
              <a:ext uri="{FF2B5EF4-FFF2-40B4-BE49-F238E27FC236}">
                <a16:creationId xmlns:a16="http://schemas.microsoft.com/office/drawing/2014/main" id="{D5482DDD-5211-4877-9E22-5D4EE5F8744E}"/>
              </a:ext>
            </a:extLst>
          </p:cNvPr>
          <p:cNvSpPr txBox="1">
            <a:spLocks noChangeArrowheads="1"/>
          </p:cNvSpPr>
          <p:nvPr/>
        </p:nvSpPr>
        <p:spPr>
          <a:xfrm>
            <a:off x="1682536" y="1150016"/>
            <a:ext cx="1297388" cy="425135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" sz="1600" b="1" dirty="0" err="1"/>
              <a:t>isValid</a:t>
            </a:r>
            <a:endParaRPr lang="en-US" altLang="ko-KR" sz="1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78" name="슬라이드 번호 개체 틀 1">
            <a:extLst>
              <a:ext uri="{FF2B5EF4-FFF2-40B4-BE49-F238E27FC236}">
                <a16:creationId xmlns:a16="http://schemas.microsoft.com/office/drawing/2014/main" id="{2711DBD3-F9C3-479C-B6C4-8B0BD429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23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1.7 </a:t>
            </a:r>
            <a:r>
              <a:rPr lang="en-US" altLang="ko-KR" sz="2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PoW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(Proof of Work)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블록 검증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cs typeface="Roboto Bold" charset="0"/>
                <a:sym typeface="Roboto Bold" charset="0"/>
              </a:rPr>
              <a:t>실패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E97645-69F0-4DA5-81D1-589792CB8342}"/>
              </a:ext>
            </a:extLst>
          </p:cNvPr>
          <p:cNvGrpSpPr/>
          <p:nvPr/>
        </p:nvGrpSpPr>
        <p:grpSpPr>
          <a:xfrm>
            <a:off x="147868" y="3507854"/>
            <a:ext cx="2380058" cy="1512168"/>
            <a:chOff x="147868" y="3507854"/>
            <a:chExt cx="2195192" cy="143171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C6AD030-8A0E-4338-AF5D-6B7941E2D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347" y="3507854"/>
              <a:ext cx="593943" cy="978587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8395CCF-A714-4DF0-98BF-6583125B1639}"/>
                </a:ext>
              </a:extLst>
            </p:cNvPr>
            <p:cNvGrpSpPr/>
            <p:nvPr/>
          </p:nvGrpSpPr>
          <p:grpSpPr>
            <a:xfrm>
              <a:off x="742098" y="4486441"/>
              <a:ext cx="1600962" cy="453123"/>
              <a:chOff x="4748406" y="1911285"/>
              <a:chExt cx="3118089" cy="741352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1E44078-598F-4B1A-8515-3FB93ED79A79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7F20764-9794-4538-BC7D-F1D03F4B660D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F5EA4B42-F624-4F61-8A90-D0A9A540FAFC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6489DBC-30A6-4B19-BF40-2E2227E97C62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9C8D39D-62EC-4D54-9042-7DBFD2958043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49EBFB84-7C86-4DBC-A1A9-E6FED0B87337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E639D78-870D-4AA2-B1D2-7A800E4594ED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467EEEB0-3DE7-4427-9D42-1DF646BCFA4A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27">
                <a:extLst>
                  <a:ext uri="{FF2B5EF4-FFF2-40B4-BE49-F238E27FC236}">
                    <a16:creationId xmlns:a16="http://schemas.microsoft.com/office/drawing/2014/main" id="{5FF9EE25-B0DA-45F4-861C-509D74AEC4AE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85" name="Rectangle 1">
              <a:extLst>
                <a:ext uri="{FF2B5EF4-FFF2-40B4-BE49-F238E27FC236}">
                  <a16:creationId xmlns:a16="http://schemas.microsoft.com/office/drawing/2014/main" id="{468BD741-A701-4FE1-8C36-421ECC1E4AD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7868" y="4260865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A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F7CBDF-0F74-4DC8-AFB0-59244A289B29}"/>
              </a:ext>
            </a:extLst>
          </p:cNvPr>
          <p:cNvGrpSpPr/>
          <p:nvPr/>
        </p:nvGrpSpPr>
        <p:grpSpPr>
          <a:xfrm>
            <a:off x="2348793" y="3651870"/>
            <a:ext cx="2046713" cy="1291964"/>
            <a:chOff x="2235921" y="3507854"/>
            <a:chExt cx="2159585" cy="143598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5207920-AC19-421B-B034-F86D0C2F2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56" y="3507854"/>
              <a:ext cx="593943" cy="978586"/>
            </a:xfrm>
            <a:prstGeom prst="rect">
              <a:avLst/>
            </a:prstGeom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5393B97-5947-472C-B3BD-7B14CEE740FA}"/>
                </a:ext>
              </a:extLst>
            </p:cNvPr>
            <p:cNvGrpSpPr/>
            <p:nvPr/>
          </p:nvGrpSpPr>
          <p:grpSpPr>
            <a:xfrm>
              <a:off x="2794544" y="4490711"/>
              <a:ext cx="1600962" cy="453123"/>
              <a:chOff x="4748406" y="1911285"/>
              <a:chExt cx="3118089" cy="741352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4BC3266-0CE9-44BD-8E97-B6608842A598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D81B5504-60AA-47F5-939F-AC7322CC3C61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0B0C271-512E-4944-ABCD-6E72533FABCC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2FE155C1-5523-4D4E-81C1-A6CBC1BA770E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C217117B-D04C-4DA3-B809-C4CA26715079}"/>
                    </a:ext>
                  </a:extLst>
                </p:cNvPr>
                <p:cNvCxnSpPr>
                  <a:cxnSpLocks/>
                  <a:stCxn id="73" idx="3"/>
                  <a:endCxn id="74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DB8439A9-F86E-45FC-92EF-7E873CA3DB5C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4CD7D26-CEF0-4BC3-9C20-F98B504124B5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991D3357-CF69-410E-929F-2E6CAF3EF08C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27">
                <a:extLst>
                  <a:ext uri="{FF2B5EF4-FFF2-40B4-BE49-F238E27FC236}">
                    <a16:creationId xmlns:a16="http://schemas.microsoft.com/office/drawing/2014/main" id="{35670921-F19F-4EA0-A544-B2A133F4706B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87" name="Rectangle 1">
              <a:extLst>
                <a:ext uri="{FF2B5EF4-FFF2-40B4-BE49-F238E27FC236}">
                  <a16:creationId xmlns:a16="http://schemas.microsoft.com/office/drawing/2014/main" id="{1FA4DD6A-22CB-462F-AE0E-D5D23E937C9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235921" y="4264267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B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8BA2B9-30C9-49AC-95B3-21DE5FAE97E4}"/>
              </a:ext>
            </a:extLst>
          </p:cNvPr>
          <p:cNvGrpSpPr/>
          <p:nvPr/>
        </p:nvGrpSpPr>
        <p:grpSpPr>
          <a:xfrm>
            <a:off x="4387453" y="3645748"/>
            <a:ext cx="2060344" cy="1298086"/>
            <a:chOff x="4297332" y="3507854"/>
            <a:chExt cx="2150465" cy="143598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461E631-6D8E-4988-A5C2-6F1B41FC9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5365" y="3507854"/>
              <a:ext cx="593943" cy="978585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BDF3971-B1D5-4C31-A489-0177083FF11C}"/>
                </a:ext>
              </a:extLst>
            </p:cNvPr>
            <p:cNvGrpSpPr/>
            <p:nvPr/>
          </p:nvGrpSpPr>
          <p:grpSpPr>
            <a:xfrm>
              <a:off x="4846835" y="4490711"/>
              <a:ext cx="1600962" cy="453123"/>
              <a:chOff x="4748406" y="1911285"/>
              <a:chExt cx="3118089" cy="741352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5416892F-4C37-4EAF-B17E-B37A63F78FD4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B408114-12A7-41BA-9808-EB686C03EF8F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C9FC7608-48A5-4C97-9EC4-C27BE3398751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458C5031-1DC7-478C-ADE8-E9F2C0246867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1DFDB2E8-5207-4B06-88A5-C67F8FB0138F}"/>
                    </a:ext>
                  </a:extLst>
                </p:cNvPr>
                <p:cNvCxnSpPr>
                  <a:cxnSpLocks/>
                  <a:stCxn id="62" idx="3"/>
                  <a:endCxn id="63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57555797-0D42-4D40-BADC-B7DFD5937FE1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071D76FA-3816-4CDA-9DDC-E41672E90DFA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919B3151-C5FC-407C-83C3-E96064A47498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27">
                <a:extLst>
                  <a:ext uri="{FF2B5EF4-FFF2-40B4-BE49-F238E27FC236}">
                    <a16:creationId xmlns:a16="http://schemas.microsoft.com/office/drawing/2014/main" id="{BB9C58CA-4CD3-4711-B25D-C4D744C91F76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88" name="Rectangle 1">
              <a:extLst>
                <a:ext uri="{FF2B5EF4-FFF2-40B4-BE49-F238E27FC236}">
                  <a16:creationId xmlns:a16="http://schemas.microsoft.com/office/drawing/2014/main" id="{45A7A846-3FA3-440F-AECA-7AE16879B48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297332" y="4257087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C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7FBD1C-7F8F-46DD-9C4F-BBC1AEA3B224}"/>
              </a:ext>
            </a:extLst>
          </p:cNvPr>
          <p:cNvGrpSpPr/>
          <p:nvPr/>
        </p:nvGrpSpPr>
        <p:grpSpPr>
          <a:xfrm>
            <a:off x="6476250" y="3645748"/>
            <a:ext cx="2053843" cy="1298086"/>
            <a:chOff x="6372232" y="3507854"/>
            <a:chExt cx="2157862" cy="143598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9186589-F40A-4AD3-AA46-577EE1D2C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4874" y="3507854"/>
              <a:ext cx="593943" cy="978585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82EE1D5-289A-40AD-9E7B-B353C64B50C6}"/>
                </a:ext>
              </a:extLst>
            </p:cNvPr>
            <p:cNvGrpSpPr/>
            <p:nvPr/>
          </p:nvGrpSpPr>
          <p:grpSpPr>
            <a:xfrm>
              <a:off x="6929132" y="4490711"/>
              <a:ext cx="1600962" cy="453123"/>
              <a:chOff x="4748406" y="1911285"/>
              <a:chExt cx="3118089" cy="74135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6F478EB-F014-4DA0-80EB-26FC6DED72EA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CE37F078-4D97-4BFF-B7D1-80189B3B7BA8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CC023C9B-5197-4D01-86B6-4712DE507089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7139309-3306-4182-B5FA-FBDB83A4DBCE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A7E941EA-4FF5-4317-8302-FAACA351A4F9}"/>
                    </a:ext>
                  </a:extLst>
                </p:cNvPr>
                <p:cNvCxnSpPr>
                  <a:cxnSpLocks/>
                  <a:stCxn id="52" idx="3"/>
                  <a:endCxn id="53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1905877-7196-49D4-8381-D83F0367A1E0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0EEE4B0A-D3B2-4B4A-A56C-A04AC4B2FE71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DC47FBD-1A11-46FB-8599-9A5F8F00571C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27">
                <a:extLst>
                  <a:ext uri="{FF2B5EF4-FFF2-40B4-BE49-F238E27FC236}">
                    <a16:creationId xmlns:a16="http://schemas.microsoft.com/office/drawing/2014/main" id="{6B522225-001C-43DC-B0AA-43D451BF5BBF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93" name="Rectangle 1">
              <a:extLst>
                <a:ext uri="{FF2B5EF4-FFF2-40B4-BE49-F238E27FC236}">
                  <a16:creationId xmlns:a16="http://schemas.microsoft.com/office/drawing/2014/main" id="{79B982E4-8912-4BBE-A9FA-EFA7CDCBBAB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72232" y="4257087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D</a:t>
              </a:r>
            </a:p>
          </p:txBody>
        </p:sp>
      </p:grpSp>
      <p:sp>
        <p:nvSpPr>
          <p:cNvPr id="96" name="화살표: 아래로 구부러짐 95">
            <a:extLst>
              <a:ext uri="{FF2B5EF4-FFF2-40B4-BE49-F238E27FC236}">
                <a16:creationId xmlns:a16="http://schemas.microsoft.com/office/drawing/2014/main" id="{6880B58B-4C7A-4A39-A932-AAB86D7814CD}"/>
              </a:ext>
            </a:extLst>
          </p:cNvPr>
          <p:cNvSpPr/>
          <p:nvPr/>
        </p:nvSpPr>
        <p:spPr bwMode="auto">
          <a:xfrm flipH="1">
            <a:off x="1475656" y="2932917"/>
            <a:ext cx="2097074" cy="482495"/>
          </a:xfrm>
          <a:prstGeom prst="curved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97" name="화살표: 아래로 구부러짐 96">
            <a:extLst>
              <a:ext uri="{FF2B5EF4-FFF2-40B4-BE49-F238E27FC236}">
                <a16:creationId xmlns:a16="http://schemas.microsoft.com/office/drawing/2014/main" id="{6BA9D3EA-816A-45FF-BD3E-E87E593954FA}"/>
              </a:ext>
            </a:extLst>
          </p:cNvPr>
          <p:cNvSpPr/>
          <p:nvPr/>
        </p:nvSpPr>
        <p:spPr bwMode="auto">
          <a:xfrm flipH="1">
            <a:off x="1377476" y="2480126"/>
            <a:ext cx="4346652" cy="979863"/>
          </a:xfrm>
          <a:prstGeom prst="curved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98" name="화살표: 아래로 구부러짐 97">
            <a:extLst>
              <a:ext uri="{FF2B5EF4-FFF2-40B4-BE49-F238E27FC236}">
                <a16:creationId xmlns:a16="http://schemas.microsoft.com/office/drawing/2014/main" id="{862DB603-1A08-4D34-A921-DCC3BB644A4F}"/>
              </a:ext>
            </a:extLst>
          </p:cNvPr>
          <p:cNvSpPr/>
          <p:nvPr/>
        </p:nvSpPr>
        <p:spPr bwMode="auto">
          <a:xfrm flipH="1">
            <a:off x="1226346" y="1972075"/>
            <a:ext cx="6564949" cy="1525319"/>
          </a:xfrm>
          <a:prstGeom prst="curved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1" name="TextBox 27">
            <a:extLst>
              <a:ext uri="{FF2B5EF4-FFF2-40B4-BE49-F238E27FC236}">
                <a16:creationId xmlns:a16="http://schemas.microsoft.com/office/drawing/2014/main" id="{E8143DF3-422E-4983-96A3-687537B7C0FC}"/>
              </a:ext>
            </a:extLst>
          </p:cNvPr>
          <p:cNvSpPr txBox="1"/>
          <p:nvPr/>
        </p:nvSpPr>
        <p:spPr>
          <a:xfrm>
            <a:off x="-31269" y="1713253"/>
            <a:ext cx="301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/>
                <a:ea typeface="나눔고딕"/>
              </a:rPr>
              <a:t>가장 긴 체인 </a:t>
            </a:r>
            <a:r>
              <a:rPr lang="en-US" altLang="ko-KR" sz="24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rPr>
              <a:t>GET</a:t>
            </a:r>
            <a:endParaRPr lang="ko-KR" altLang="en-US" sz="2400" b="1" dirty="0">
              <a:ln w="9525">
                <a:solidFill>
                  <a:schemeClr val="accent1">
                    <a:alpha val="0"/>
                  </a:schemeClr>
                </a:solidFill>
              </a:ln>
              <a:latin typeface="나눔고딕"/>
              <a:ea typeface="나눔고딕"/>
            </a:endParaRPr>
          </a:p>
        </p:txBody>
      </p:sp>
      <p:sp>
        <p:nvSpPr>
          <p:cNvPr id="109" name="Rectangle 1">
            <a:extLst>
              <a:ext uri="{FF2B5EF4-FFF2-40B4-BE49-F238E27FC236}">
                <a16:creationId xmlns:a16="http://schemas.microsoft.com/office/drawing/2014/main" id="{4BE22424-537F-4C6E-A683-B3407FA13A7E}"/>
              </a:ext>
            </a:extLst>
          </p:cNvPr>
          <p:cNvSpPr txBox="1">
            <a:spLocks noChangeArrowheads="1"/>
          </p:cNvSpPr>
          <p:nvPr/>
        </p:nvSpPr>
        <p:spPr>
          <a:xfrm>
            <a:off x="4688004" y="1560155"/>
            <a:ext cx="3842089" cy="153531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ko" altLang="en-US" sz="1200" b="1" dirty="0"/>
              <a:t>  </a:t>
            </a:r>
            <a:r>
              <a:rPr lang="en-US" altLang="ko" sz="1200" b="1" dirty="0"/>
              <a:t>if </a:t>
            </a:r>
            <a:r>
              <a:rPr lang="en-US" altLang="ko" sz="1200" b="1" dirty="0">
                <a:solidFill>
                  <a:srgbClr val="00B0F0"/>
                </a:solidFill>
              </a:rPr>
              <a:t>(</a:t>
            </a:r>
            <a:r>
              <a:rPr lang="en-US" altLang="ko" sz="1200" b="1" dirty="0" err="1">
                <a:solidFill>
                  <a:srgbClr val="00B0F0"/>
                </a:solidFill>
              </a:rPr>
              <a:t>previousBlock</a:t>
            </a:r>
            <a:r>
              <a:rPr lang="en-US" altLang="ko" sz="1200" b="1" dirty="0" err="1"/>
              <a:t>.index</a:t>
            </a:r>
            <a:r>
              <a:rPr lang="en-US" altLang="ko" sz="1200" b="1" dirty="0"/>
              <a:t> &lt; </a:t>
            </a:r>
            <a:r>
              <a:rPr lang="en-US" altLang="ko" sz="1200" b="1" dirty="0" err="1">
                <a:solidFill>
                  <a:srgbClr val="FF0000"/>
                </a:solidFill>
              </a:rPr>
              <a:t>newBlock</a:t>
            </a:r>
            <a:r>
              <a:rPr lang="en-US" altLang="ko" sz="1200" b="1" dirty="0" err="1"/>
              <a:t>.index</a:t>
            </a:r>
            <a:r>
              <a:rPr lang="en-US" altLang="ko" sz="1200" b="1" dirty="0"/>
              <a:t>)</a:t>
            </a:r>
            <a:endParaRPr lang="ko" altLang="en-US" sz="1200" b="1" dirty="0"/>
          </a:p>
          <a:p>
            <a:pPr algn="l"/>
            <a:r>
              <a:rPr lang="ko" altLang="en-US" sz="2400" b="1" dirty="0"/>
              <a:t>      </a:t>
            </a:r>
            <a:r>
              <a:rPr lang="en-US" altLang="ko" sz="2400" b="1" dirty="0" err="1">
                <a:solidFill>
                  <a:srgbClr val="FF0000"/>
                </a:solidFill>
              </a:rPr>
              <a:t>getNewChain</a:t>
            </a:r>
            <a:r>
              <a:rPr lang="en-US" altLang="ko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ko" altLang="en-US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l"/>
            <a:r>
              <a:rPr lang="ko" altLang="en-US" sz="1200" b="1" dirty="0"/>
              <a:t>    </a:t>
            </a:r>
            <a:r>
              <a:rPr lang="en-US" altLang="ko" sz="1200" b="1" dirty="0"/>
              <a:t>else</a:t>
            </a:r>
          </a:p>
          <a:p>
            <a:pPr algn="l"/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    {Do nothing}</a:t>
            </a:r>
          </a:p>
        </p:txBody>
      </p:sp>
      <p:sp>
        <p:nvSpPr>
          <p:cNvPr id="110" name="슬라이드 번호 개체 틀 1">
            <a:extLst>
              <a:ext uri="{FF2B5EF4-FFF2-40B4-BE49-F238E27FC236}">
                <a16:creationId xmlns:a16="http://schemas.microsoft.com/office/drawing/2014/main" id="{7258BA3C-C2F5-49FE-AA5B-260BEB24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38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1.7 </a:t>
            </a:r>
            <a:r>
              <a:rPr lang="en-US" altLang="ko-KR" sz="2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PoW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(Proof of Work)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블록 검증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cs typeface="Roboto Bold" charset="0"/>
                <a:sym typeface="Roboto Bold" charset="0"/>
              </a:rPr>
              <a:t>실패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E97645-69F0-4DA5-81D1-589792CB8342}"/>
              </a:ext>
            </a:extLst>
          </p:cNvPr>
          <p:cNvGrpSpPr/>
          <p:nvPr/>
        </p:nvGrpSpPr>
        <p:grpSpPr>
          <a:xfrm>
            <a:off x="147868" y="3507854"/>
            <a:ext cx="2380058" cy="1512168"/>
            <a:chOff x="147868" y="3507854"/>
            <a:chExt cx="2195192" cy="143171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C6AD030-8A0E-4338-AF5D-6B7941E2D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347" y="3507854"/>
              <a:ext cx="593943" cy="978587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8395CCF-A714-4DF0-98BF-6583125B1639}"/>
                </a:ext>
              </a:extLst>
            </p:cNvPr>
            <p:cNvGrpSpPr/>
            <p:nvPr/>
          </p:nvGrpSpPr>
          <p:grpSpPr>
            <a:xfrm>
              <a:off x="742098" y="4486441"/>
              <a:ext cx="1600962" cy="453123"/>
              <a:chOff x="4748406" y="1911285"/>
              <a:chExt cx="3118089" cy="741352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1E44078-598F-4B1A-8515-3FB93ED79A79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7F20764-9794-4538-BC7D-F1D03F4B660D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F5EA4B42-F624-4F61-8A90-D0A9A540FAFC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6489DBC-30A6-4B19-BF40-2E2227E97C62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9C8D39D-62EC-4D54-9042-7DBFD2958043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49EBFB84-7C86-4DBC-A1A9-E6FED0B87337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E639D78-870D-4AA2-B1D2-7A800E4594ED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467EEEB0-3DE7-4427-9D42-1DF646BCFA4A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27">
                <a:extLst>
                  <a:ext uri="{FF2B5EF4-FFF2-40B4-BE49-F238E27FC236}">
                    <a16:creationId xmlns:a16="http://schemas.microsoft.com/office/drawing/2014/main" id="{5FF9EE25-B0DA-45F4-861C-509D74AEC4AE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85" name="Rectangle 1">
              <a:extLst>
                <a:ext uri="{FF2B5EF4-FFF2-40B4-BE49-F238E27FC236}">
                  <a16:creationId xmlns:a16="http://schemas.microsoft.com/office/drawing/2014/main" id="{468BD741-A701-4FE1-8C36-421ECC1E4AD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7868" y="4260865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A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F7CBDF-0F74-4DC8-AFB0-59244A289B29}"/>
              </a:ext>
            </a:extLst>
          </p:cNvPr>
          <p:cNvGrpSpPr/>
          <p:nvPr/>
        </p:nvGrpSpPr>
        <p:grpSpPr>
          <a:xfrm>
            <a:off x="2348793" y="3651870"/>
            <a:ext cx="2046713" cy="1291964"/>
            <a:chOff x="2235921" y="3507854"/>
            <a:chExt cx="2159585" cy="143598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5207920-AC19-421B-B034-F86D0C2F2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56" y="3507854"/>
              <a:ext cx="593943" cy="978586"/>
            </a:xfrm>
            <a:prstGeom prst="rect">
              <a:avLst/>
            </a:prstGeom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5393B97-5947-472C-B3BD-7B14CEE740FA}"/>
                </a:ext>
              </a:extLst>
            </p:cNvPr>
            <p:cNvGrpSpPr/>
            <p:nvPr/>
          </p:nvGrpSpPr>
          <p:grpSpPr>
            <a:xfrm>
              <a:off x="2794544" y="4490711"/>
              <a:ext cx="1600962" cy="453123"/>
              <a:chOff x="4748406" y="1911285"/>
              <a:chExt cx="3118089" cy="741352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4BC3266-0CE9-44BD-8E97-B6608842A598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D81B5504-60AA-47F5-939F-AC7322CC3C61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0B0C271-512E-4944-ABCD-6E72533FABCC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2FE155C1-5523-4D4E-81C1-A6CBC1BA770E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C217117B-D04C-4DA3-B809-C4CA26715079}"/>
                    </a:ext>
                  </a:extLst>
                </p:cNvPr>
                <p:cNvCxnSpPr>
                  <a:cxnSpLocks/>
                  <a:stCxn id="73" idx="3"/>
                  <a:endCxn id="74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DB8439A9-F86E-45FC-92EF-7E873CA3DB5C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4CD7D26-CEF0-4BC3-9C20-F98B504124B5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991D3357-CF69-410E-929F-2E6CAF3EF08C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27">
                <a:extLst>
                  <a:ext uri="{FF2B5EF4-FFF2-40B4-BE49-F238E27FC236}">
                    <a16:creationId xmlns:a16="http://schemas.microsoft.com/office/drawing/2014/main" id="{35670921-F19F-4EA0-A544-B2A133F4706B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87" name="Rectangle 1">
              <a:extLst>
                <a:ext uri="{FF2B5EF4-FFF2-40B4-BE49-F238E27FC236}">
                  <a16:creationId xmlns:a16="http://schemas.microsoft.com/office/drawing/2014/main" id="{1FA4DD6A-22CB-462F-AE0E-D5D23E937C9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235921" y="4264267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B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8BA2B9-30C9-49AC-95B3-21DE5FAE97E4}"/>
              </a:ext>
            </a:extLst>
          </p:cNvPr>
          <p:cNvGrpSpPr/>
          <p:nvPr/>
        </p:nvGrpSpPr>
        <p:grpSpPr>
          <a:xfrm>
            <a:off x="4387453" y="3645748"/>
            <a:ext cx="2060344" cy="1298086"/>
            <a:chOff x="4297332" y="3507854"/>
            <a:chExt cx="2150465" cy="143598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461E631-6D8E-4988-A5C2-6F1B41FC9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5365" y="3507854"/>
              <a:ext cx="593943" cy="978585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BDF3971-B1D5-4C31-A489-0177083FF11C}"/>
                </a:ext>
              </a:extLst>
            </p:cNvPr>
            <p:cNvGrpSpPr/>
            <p:nvPr/>
          </p:nvGrpSpPr>
          <p:grpSpPr>
            <a:xfrm>
              <a:off x="4846835" y="4490711"/>
              <a:ext cx="1600962" cy="453123"/>
              <a:chOff x="4748406" y="1911285"/>
              <a:chExt cx="3118089" cy="741352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5416892F-4C37-4EAF-B17E-B37A63F78FD4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B408114-12A7-41BA-9808-EB686C03EF8F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C9FC7608-48A5-4C97-9EC4-C27BE3398751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458C5031-1DC7-478C-ADE8-E9F2C0246867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1DFDB2E8-5207-4B06-88A5-C67F8FB0138F}"/>
                    </a:ext>
                  </a:extLst>
                </p:cNvPr>
                <p:cNvCxnSpPr>
                  <a:cxnSpLocks/>
                  <a:stCxn id="62" idx="3"/>
                  <a:endCxn id="63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57555797-0D42-4D40-BADC-B7DFD5937FE1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071D76FA-3816-4CDA-9DDC-E41672E90DFA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919B3151-C5FC-407C-83C3-E96064A47498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27">
                <a:extLst>
                  <a:ext uri="{FF2B5EF4-FFF2-40B4-BE49-F238E27FC236}">
                    <a16:creationId xmlns:a16="http://schemas.microsoft.com/office/drawing/2014/main" id="{BB9C58CA-4CD3-4711-B25D-C4D744C91F76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88" name="Rectangle 1">
              <a:extLst>
                <a:ext uri="{FF2B5EF4-FFF2-40B4-BE49-F238E27FC236}">
                  <a16:creationId xmlns:a16="http://schemas.microsoft.com/office/drawing/2014/main" id="{45A7A846-3FA3-440F-AECA-7AE16879B48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297332" y="4257087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C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7FBD1C-7F8F-46DD-9C4F-BBC1AEA3B224}"/>
              </a:ext>
            </a:extLst>
          </p:cNvPr>
          <p:cNvGrpSpPr/>
          <p:nvPr/>
        </p:nvGrpSpPr>
        <p:grpSpPr>
          <a:xfrm>
            <a:off x="6476250" y="3645748"/>
            <a:ext cx="2053843" cy="1298086"/>
            <a:chOff x="6372232" y="3507854"/>
            <a:chExt cx="2157862" cy="143598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9186589-F40A-4AD3-AA46-577EE1D2C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4874" y="3507854"/>
              <a:ext cx="593943" cy="978585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82EE1D5-289A-40AD-9E7B-B353C64B50C6}"/>
                </a:ext>
              </a:extLst>
            </p:cNvPr>
            <p:cNvGrpSpPr/>
            <p:nvPr/>
          </p:nvGrpSpPr>
          <p:grpSpPr>
            <a:xfrm>
              <a:off x="6929132" y="4490711"/>
              <a:ext cx="1600962" cy="453123"/>
              <a:chOff x="4748406" y="1911285"/>
              <a:chExt cx="3118089" cy="74135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6F478EB-F014-4DA0-80EB-26FC6DED72EA}"/>
                  </a:ext>
                </a:extLst>
              </p:cNvPr>
              <p:cNvGrpSpPr/>
              <p:nvPr/>
            </p:nvGrpSpPr>
            <p:grpSpPr>
              <a:xfrm>
                <a:off x="4748406" y="2350146"/>
                <a:ext cx="3118089" cy="302491"/>
                <a:chOff x="2112948" y="3376823"/>
                <a:chExt cx="3118089" cy="302491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CE37F078-4D97-4BFF-B7D1-80189B3B7BA8}"/>
                    </a:ext>
                  </a:extLst>
                </p:cNvPr>
                <p:cNvSpPr/>
                <p:nvPr/>
              </p:nvSpPr>
              <p:spPr>
                <a:xfrm>
                  <a:off x="2407293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CC023C9B-5197-4D01-86B6-4712DE507089}"/>
                    </a:ext>
                  </a:extLst>
                </p:cNvPr>
                <p:cNvSpPr/>
                <p:nvPr/>
              </p:nvSpPr>
              <p:spPr>
                <a:xfrm>
                  <a:off x="3350432" y="3376825"/>
                  <a:ext cx="648796" cy="30248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7139309-3306-4182-B5FA-FBDB83A4DBCE}"/>
                    </a:ext>
                  </a:extLst>
                </p:cNvPr>
                <p:cNvSpPr/>
                <p:nvPr/>
              </p:nvSpPr>
              <p:spPr>
                <a:xfrm>
                  <a:off x="4287896" y="3376823"/>
                  <a:ext cx="648796" cy="302491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A7E941EA-4FF5-4317-8302-FAACA351A4F9}"/>
                    </a:ext>
                  </a:extLst>
                </p:cNvPr>
                <p:cNvCxnSpPr>
                  <a:cxnSpLocks/>
                  <a:stCxn id="52" idx="3"/>
                  <a:endCxn id="53" idx="1"/>
                </p:cNvCxnSpPr>
                <p:nvPr/>
              </p:nvCxnSpPr>
              <p:spPr>
                <a:xfrm>
                  <a:off x="3056090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1905877-7196-49D4-8381-D83F0367A1E0}"/>
                    </a:ext>
                  </a:extLst>
                </p:cNvPr>
                <p:cNvCxnSpPr/>
                <p:nvPr/>
              </p:nvCxnSpPr>
              <p:spPr>
                <a:xfrm>
                  <a:off x="3993551" y="3528069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0EEE4B0A-D3B2-4B4A-A56C-A04AC4B2FE71}"/>
                    </a:ext>
                  </a:extLst>
                </p:cNvPr>
                <p:cNvCxnSpPr/>
                <p:nvPr/>
              </p:nvCxnSpPr>
              <p:spPr>
                <a:xfrm>
                  <a:off x="4936692" y="3528069"/>
                  <a:ext cx="294345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DC47FBD-1A11-46FB-8599-9A5F8F00571C}"/>
                    </a:ext>
                  </a:extLst>
                </p:cNvPr>
                <p:cNvCxnSpPr/>
                <p:nvPr/>
              </p:nvCxnSpPr>
              <p:spPr>
                <a:xfrm>
                  <a:off x="2112948" y="3528070"/>
                  <a:ext cx="2943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27">
                <a:extLst>
                  <a:ext uri="{FF2B5EF4-FFF2-40B4-BE49-F238E27FC236}">
                    <a16:creationId xmlns:a16="http://schemas.microsoft.com/office/drawing/2014/main" id="{6B522225-001C-43DC-B0AA-43D451BF5BBF}"/>
                  </a:ext>
                </a:extLst>
              </p:cNvPr>
              <p:cNvSpPr txBox="1"/>
              <p:nvPr/>
            </p:nvSpPr>
            <p:spPr>
              <a:xfrm>
                <a:off x="5478245" y="1911285"/>
                <a:ext cx="1654387" cy="3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/>
                    <a:ea typeface="나눔고딕"/>
                  </a:rPr>
                  <a:t>blockchain</a:t>
                </a:r>
                <a:endParaRPr lang="ko-KR" altLang="en-US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endParaRPr>
              </a:p>
            </p:txBody>
          </p:sp>
        </p:grpSp>
        <p:sp>
          <p:nvSpPr>
            <p:cNvPr id="93" name="Rectangle 1">
              <a:extLst>
                <a:ext uri="{FF2B5EF4-FFF2-40B4-BE49-F238E27FC236}">
                  <a16:creationId xmlns:a16="http://schemas.microsoft.com/office/drawing/2014/main" id="{79B982E4-8912-4BBE-A9FA-EFA7CDCBBAB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72232" y="4257087"/>
              <a:ext cx="1152130" cy="352920"/>
            </a:xfrm>
            <a:prstGeom prst="rect">
              <a:avLst/>
            </a:prstGeom>
            <a:ln w="25400">
              <a:noFill/>
            </a:ln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  </a:t>
              </a:r>
              <a:r>
                <a:rPr lang="en-US" altLang="ko-KR" sz="1400" b="1" dirty="0">
                  <a:solidFill>
                    <a:srgbClr val="282828"/>
                  </a:solidFill>
                  <a:latin typeface="+mj-ea"/>
                  <a:cs typeface="Roboto Bold" charset="0"/>
                  <a:sym typeface="Roboto Bold" charset="0"/>
                </a:rPr>
                <a:t>Miner D</a:t>
              </a:r>
            </a:p>
          </p:txBody>
        </p:sp>
      </p:grpSp>
      <p:sp>
        <p:nvSpPr>
          <p:cNvPr id="94" name="Rectangle 1">
            <a:extLst>
              <a:ext uri="{FF2B5EF4-FFF2-40B4-BE49-F238E27FC236}">
                <a16:creationId xmlns:a16="http://schemas.microsoft.com/office/drawing/2014/main" id="{7A0A47A7-54B6-402B-B3C3-BE51BF0EB3BF}"/>
              </a:ext>
            </a:extLst>
          </p:cNvPr>
          <p:cNvSpPr txBox="1">
            <a:spLocks noChangeArrowheads="1"/>
          </p:cNvSpPr>
          <p:nvPr/>
        </p:nvSpPr>
        <p:spPr>
          <a:xfrm>
            <a:off x="4937927" y="1361197"/>
            <a:ext cx="3842089" cy="153531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endParaRPr lang="ko" altLang="en-US" sz="1050" dirty="0"/>
          </a:p>
          <a:p>
            <a:pPr algn="l"/>
            <a:r>
              <a:rPr lang="ko" altLang="en-US" sz="1050" b="1" dirty="0"/>
              <a:t>    </a:t>
            </a:r>
            <a:r>
              <a:rPr lang="en-US" altLang="ko" sz="1050" b="1" dirty="0"/>
              <a:t>if </a:t>
            </a:r>
            <a:r>
              <a:rPr lang="en-US" altLang="ko" sz="1050" b="1" dirty="0">
                <a:solidFill>
                  <a:srgbClr val="00B0F0"/>
                </a:solidFill>
              </a:rPr>
              <a:t>(</a:t>
            </a:r>
            <a:r>
              <a:rPr lang="en-US" altLang="ko" sz="1050" b="1" dirty="0" err="1">
                <a:solidFill>
                  <a:srgbClr val="00B0F0"/>
                </a:solidFill>
              </a:rPr>
              <a:t>previousBlock</a:t>
            </a:r>
            <a:r>
              <a:rPr lang="en-US" altLang="ko" sz="1050" b="1" dirty="0" err="1"/>
              <a:t>.index</a:t>
            </a:r>
            <a:r>
              <a:rPr lang="en-US" altLang="ko" sz="1050" b="1" dirty="0"/>
              <a:t> + 1 != </a:t>
            </a:r>
            <a:r>
              <a:rPr lang="en-US" altLang="ko" sz="1050" b="1" dirty="0" err="1">
                <a:solidFill>
                  <a:srgbClr val="FF0000"/>
                </a:solidFill>
              </a:rPr>
              <a:t>newBlock</a:t>
            </a:r>
            <a:r>
              <a:rPr lang="en-US" altLang="ko" sz="1050" b="1" dirty="0" err="1"/>
              <a:t>.index</a:t>
            </a:r>
            <a:r>
              <a:rPr lang="en-US" altLang="ko" sz="1050" b="1" dirty="0"/>
              <a:t>)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</a:t>
            </a:r>
            <a:r>
              <a:rPr lang="en-US" altLang="ko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false; </a:t>
            </a:r>
            <a:endParaRPr lang="ko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l"/>
            <a:r>
              <a:rPr lang="ko" altLang="en-US" sz="1050" b="1" dirty="0"/>
              <a:t>    </a:t>
            </a:r>
            <a:r>
              <a:rPr lang="en-US" altLang="ko" sz="1050" b="1" dirty="0"/>
              <a:t>else if (</a:t>
            </a:r>
            <a:r>
              <a:rPr lang="en-US" altLang="ko" sz="1050" b="1" dirty="0" err="1">
                <a:solidFill>
                  <a:srgbClr val="00B0F0"/>
                </a:solidFill>
              </a:rPr>
              <a:t>previousBlock</a:t>
            </a:r>
            <a:r>
              <a:rPr lang="en-US" altLang="ko" sz="1050" b="1" dirty="0" err="1"/>
              <a:t>.hash</a:t>
            </a:r>
            <a:r>
              <a:rPr lang="en-US" altLang="ko" sz="1050" b="1" dirty="0"/>
              <a:t> !=</a:t>
            </a:r>
            <a:r>
              <a:rPr lang="en-US" altLang="ko" sz="1050" b="1" dirty="0">
                <a:solidFill>
                  <a:srgbClr val="FF0000"/>
                </a:solidFill>
              </a:rPr>
              <a:t> </a:t>
            </a:r>
            <a:r>
              <a:rPr lang="en-US" altLang="ko" sz="1050" b="1" dirty="0" err="1">
                <a:solidFill>
                  <a:srgbClr val="FF0000"/>
                </a:solidFill>
              </a:rPr>
              <a:t>newBlock</a:t>
            </a:r>
            <a:r>
              <a:rPr lang="en-US" altLang="ko" sz="1050" b="1" dirty="0" err="1"/>
              <a:t>.previousHash</a:t>
            </a:r>
            <a:r>
              <a:rPr lang="en-US" altLang="ko" sz="1050" b="1" dirty="0"/>
              <a:t>)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</a:t>
            </a:r>
            <a:r>
              <a:rPr lang="en-US" altLang="ko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false; </a:t>
            </a:r>
            <a:endParaRPr lang="ko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l"/>
            <a:r>
              <a:rPr lang="en-US" altLang="ko" sz="1050" b="1" dirty="0"/>
              <a:t>    else if (! </a:t>
            </a:r>
            <a:r>
              <a:rPr lang="en-US" altLang="ko" sz="1050" b="1" dirty="0" err="1"/>
              <a:t>isValidHashDifficulty</a:t>
            </a:r>
            <a:r>
              <a:rPr lang="en-US" altLang="ko" sz="1050" b="1" dirty="0"/>
              <a:t>(</a:t>
            </a:r>
            <a:r>
              <a:rPr lang="en-US" altLang="ko" sz="1050" b="1" dirty="0" err="1">
                <a:solidFill>
                  <a:srgbClr val="FF0000"/>
                </a:solidFill>
              </a:rPr>
              <a:t>newBlock</a:t>
            </a:r>
            <a:r>
              <a:rPr lang="en-US" altLang="ko" sz="1050" b="1" dirty="0" err="1"/>
              <a:t>.Hash</a:t>
            </a:r>
            <a:r>
              <a:rPr lang="en-US" altLang="ko" sz="1050" b="1" dirty="0"/>
              <a:t>))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</a:t>
            </a:r>
            <a:r>
              <a:rPr lang="en-US" altLang="ko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false;</a:t>
            </a:r>
            <a:endParaRPr lang="ko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l"/>
            <a:r>
              <a:rPr lang="ko" altLang="en-US" sz="1050" b="1" dirty="0"/>
              <a:t>    </a:t>
            </a:r>
            <a:r>
              <a:rPr lang="en-US" altLang="ko" sz="1050" b="1" dirty="0"/>
              <a:t>else</a:t>
            </a:r>
            <a:endParaRPr lang="ko" altLang="en-US" sz="1050" b="1" dirty="0"/>
          </a:p>
          <a:p>
            <a:pPr algn="l"/>
            <a:r>
              <a:rPr lang="ko" altLang="en-US" sz="1050" b="1" dirty="0"/>
              <a:t>      </a:t>
            </a:r>
            <a:r>
              <a:rPr lang="en-US" altLang="ko" sz="1050" b="1" dirty="0"/>
              <a:t>return true;</a:t>
            </a:r>
            <a:endParaRPr lang="ko" altLang="en-US" sz="1050" b="1" dirty="0"/>
          </a:p>
          <a:p>
            <a:pPr algn="l">
              <a:lnSpc>
                <a:spcPct val="150000"/>
              </a:lnSpc>
            </a:pPr>
            <a:endParaRPr lang="en-US" altLang="ko-KR" sz="105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8C4A2C-BE5F-4C17-B2C4-515DE9B667F4}"/>
              </a:ext>
            </a:extLst>
          </p:cNvPr>
          <p:cNvSpPr/>
          <p:nvPr/>
        </p:nvSpPr>
        <p:spPr>
          <a:xfrm>
            <a:off x="287522" y="18756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</a:t>
            </a:r>
            <a:r>
              <a:rPr lang="en-US" altLang="ko-KR" dirty="0"/>
              <a:t>Miner</a:t>
            </a:r>
            <a:r>
              <a:rPr lang="ko-KR" altLang="en-US" dirty="0"/>
              <a:t>집단 이 </a:t>
            </a:r>
            <a:r>
              <a:rPr lang="ko-KR" altLang="en-US" dirty="0">
                <a:solidFill>
                  <a:srgbClr val="FF0000"/>
                </a:solidFill>
              </a:rPr>
              <a:t>블록검증 실패</a:t>
            </a:r>
            <a:r>
              <a:rPr lang="en-US" altLang="ko-KR" dirty="0"/>
              <a:t>        </a:t>
            </a:r>
          </a:p>
          <a:p>
            <a:r>
              <a:rPr lang="en-US" altLang="ko-KR" dirty="0"/>
              <a:t>    -&gt; </a:t>
            </a:r>
            <a:r>
              <a:rPr lang="ko-KR" altLang="en-US" dirty="0"/>
              <a:t>한 시점에 체인이 </a:t>
            </a:r>
            <a:r>
              <a:rPr lang="en-US" altLang="ko-KR" dirty="0"/>
              <a:t>2</a:t>
            </a:r>
            <a:r>
              <a:rPr lang="ko-KR" altLang="en-US" dirty="0"/>
              <a:t>개 이상 유지</a:t>
            </a:r>
            <a:endParaRPr lang="en-US" altLang="ko-KR" dirty="0"/>
          </a:p>
        </p:txBody>
      </p:sp>
      <p:sp>
        <p:nvSpPr>
          <p:cNvPr id="67" name="슬라이드 번호 개체 틀 1">
            <a:extLst>
              <a:ext uri="{FF2B5EF4-FFF2-40B4-BE49-F238E27FC236}">
                <a16:creationId xmlns:a16="http://schemas.microsoft.com/office/drawing/2014/main" id="{CFAA0B05-A811-4A32-81F1-6D6859C6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08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1.8 Fork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발생 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(chain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분기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18DAC9-4151-4E27-88FE-5FC4FEA3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303446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네트워크 전송 지연에 따라 새로운 블록을 받지 못하고 각자의 체인을 만드는 경우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한 시점에서 동시에 블록을 생성하는 경우 </a:t>
            </a:r>
          </a:p>
        </p:txBody>
      </p:sp>
      <p:sp>
        <p:nvSpPr>
          <p:cNvPr id="67" name="슬라이드 번호 개체 틀 1">
            <a:extLst>
              <a:ext uri="{FF2B5EF4-FFF2-40B4-BE49-F238E27FC236}">
                <a16:creationId xmlns:a16="http://schemas.microsoft.com/office/drawing/2014/main" id="{4F8FF5FD-36D9-4C99-A911-83555EC3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56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1.9 Fork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발생 해결 과정 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정상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6496AA-8834-4CFF-8671-EA7CAB05AD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96207"/>
            <a:ext cx="6461203" cy="311975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A6DB34-7AB6-48DA-85E6-85A014079024}"/>
              </a:ext>
            </a:extLst>
          </p:cNvPr>
          <p:cNvSpPr/>
          <p:nvPr/>
        </p:nvSpPr>
        <p:spPr>
          <a:xfrm>
            <a:off x="1403648" y="4550831"/>
            <a:ext cx="6252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D686F"/>
                </a:solidFill>
                <a:latin typeface="Nanum Gothic"/>
              </a:rPr>
              <a:t>출처</a:t>
            </a:r>
            <a:r>
              <a:rPr lang="en-US" altLang="ko-KR" sz="1200" dirty="0">
                <a:solidFill>
                  <a:srgbClr val="5D686F"/>
                </a:solidFill>
                <a:latin typeface="Nanum Gothic"/>
              </a:rPr>
              <a:t>: Mastering Bitcoin - </a:t>
            </a:r>
            <a:r>
              <a:rPr lang="en-US" altLang="ko-KR" sz="1200" dirty="0">
                <a:solidFill>
                  <a:srgbClr val="64B5F6"/>
                </a:solidFill>
                <a:latin typeface="Nanum Gothic"/>
                <a:hlinkClick r:id="rId4"/>
              </a:rPr>
              <a:t>http://chimera.labs.oreilly.com/books/1234000001802/ch08.html#forks</a:t>
            </a:r>
            <a:endParaRPr lang="ko-KR" altLang="en-US" sz="1200" dirty="0"/>
          </a:p>
        </p:txBody>
      </p:sp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BD0272E7-9EB1-4E1B-A597-278FBCF1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35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1.9 Fork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발생 해결 과정 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(A, B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지역 동시 블록 생성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D3F3AB-352B-466B-AA31-E22593CFE6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11296"/>
            <a:ext cx="6235648" cy="32176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08CC80-0791-4ACD-AFC4-868B6A11D6F8}"/>
              </a:ext>
            </a:extLst>
          </p:cNvPr>
          <p:cNvSpPr/>
          <p:nvPr/>
        </p:nvSpPr>
        <p:spPr>
          <a:xfrm>
            <a:off x="1403648" y="4550831"/>
            <a:ext cx="6252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D686F"/>
                </a:solidFill>
                <a:latin typeface="Nanum Gothic"/>
              </a:rPr>
              <a:t>출처</a:t>
            </a:r>
            <a:r>
              <a:rPr lang="en-US" altLang="ko-KR" sz="1200" dirty="0">
                <a:solidFill>
                  <a:srgbClr val="5D686F"/>
                </a:solidFill>
                <a:latin typeface="Nanum Gothic"/>
              </a:rPr>
              <a:t>: Mastering Bitcoin - </a:t>
            </a:r>
            <a:r>
              <a:rPr lang="en-US" altLang="ko-KR" sz="1200" dirty="0">
                <a:solidFill>
                  <a:srgbClr val="64B5F6"/>
                </a:solidFill>
                <a:latin typeface="Nanum Gothic"/>
                <a:hlinkClick r:id="rId4"/>
              </a:rPr>
              <a:t>http://chimera.labs.oreilly.com/books/1234000001802/ch08.html#forks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0A151D-DF2B-4C4B-B899-DCF23384B9DD}"/>
              </a:ext>
            </a:extLst>
          </p:cNvPr>
          <p:cNvSpPr/>
          <p:nvPr/>
        </p:nvSpPr>
        <p:spPr>
          <a:xfrm>
            <a:off x="2267744" y="2031914"/>
            <a:ext cx="2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A</a:t>
            </a:r>
            <a:endParaRPr lang="ko-KR" altLang="en-US" sz="3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993E5-95F5-400A-8FFC-8CA1685F4F36}"/>
              </a:ext>
            </a:extLst>
          </p:cNvPr>
          <p:cNvSpPr/>
          <p:nvPr/>
        </p:nvSpPr>
        <p:spPr>
          <a:xfrm>
            <a:off x="6516216" y="2355080"/>
            <a:ext cx="2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B</a:t>
            </a:r>
            <a:endParaRPr lang="ko-KR" altLang="en-US" sz="3600" b="1" dirty="0"/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059D90AA-8FFA-468D-8F1B-1F43FEC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55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1.9 Fork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발생 해결 과정 </a:t>
            </a:r>
            <a:r>
              <a:rPr lang="en-US" altLang="ko-KR" sz="18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</a:t>
            </a:r>
            <a:r>
              <a:rPr lang="ko-KR" altLang="en-US" sz="18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초록색 블록지역에서 다음 블록 생성</a:t>
            </a:r>
            <a:r>
              <a:rPr lang="en-US" altLang="ko-KR" sz="18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</a:t>
            </a:r>
            <a:r>
              <a:rPr lang="ko-KR" altLang="en-US" sz="18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endParaRPr lang="en-US" altLang="ko-KR" sz="18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D6D8DF-5BA1-45EE-971E-883C46E713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6336704" cy="36145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AA5829-AA08-46A4-ADEE-2B19FF7F6CA5}"/>
              </a:ext>
            </a:extLst>
          </p:cNvPr>
          <p:cNvSpPr/>
          <p:nvPr/>
        </p:nvSpPr>
        <p:spPr>
          <a:xfrm>
            <a:off x="1403648" y="4550831"/>
            <a:ext cx="6252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D686F"/>
                </a:solidFill>
                <a:latin typeface="Nanum Gothic"/>
              </a:rPr>
              <a:t>출처</a:t>
            </a:r>
            <a:r>
              <a:rPr lang="en-US" altLang="ko-KR" sz="1200" dirty="0">
                <a:solidFill>
                  <a:srgbClr val="5D686F"/>
                </a:solidFill>
                <a:latin typeface="Nanum Gothic"/>
              </a:rPr>
              <a:t>: Mastering Bitcoin - </a:t>
            </a:r>
            <a:r>
              <a:rPr lang="en-US" altLang="ko-KR" sz="1200" dirty="0">
                <a:solidFill>
                  <a:srgbClr val="64B5F6"/>
                </a:solidFill>
                <a:latin typeface="Nanum Gothic"/>
                <a:hlinkClick r:id="rId4"/>
              </a:rPr>
              <a:t>http://chimera.labs.oreilly.com/books/1234000001802/ch08.html#forks</a:t>
            </a:r>
            <a:endParaRPr lang="ko-KR" altLang="en-US" sz="12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28F8C2B-340E-4782-BD29-CCB39CE1E821}"/>
              </a:ext>
            </a:extLst>
          </p:cNvPr>
          <p:cNvSpPr txBox="1">
            <a:spLocks noChangeArrowheads="1"/>
          </p:cNvSpPr>
          <p:nvPr/>
        </p:nvSpPr>
        <p:spPr>
          <a:xfrm>
            <a:off x="4009596" y="3242930"/>
            <a:ext cx="4834825" cy="126188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endParaRPr lang="ko" altLang="en-US" sz="1050" dirty="0"/>
          </a:p>
          <a:p>
            <a:pPr algn="l"/>
            <a:r>
              <a:rPr lang="en-US" altLang="ko-KR" sz="1400" b="1" dirty="0"/>
              <a:t>1.</a:t>
            </a:r>
            <a:r>
              <a:rPr lang="en-US" altLang="ko-KR" sz="1400" b="1" dirty="0">
                <a:solidFill>
                  <a:srgbClr val="FF0000"/>
                </a:solidFill>
              </a:rPr>
              <a:t>  </a:t>
            </a:r>
            <a:r>
              <a:rPr lang="ko-KR" altLang="en-US" sz="1400" b="1" dirty="0">
                <a:solidFill>
                  <a:srgbClr val="FF0000"/>
                </a:solidFill>
              </a:rPr>
              <a:t>빨간 블록 </a:t>
            </a:r>
            <a:r>
              <a:rPr lang="ko-KR" altLang="en-US" sz="1400" b="1" dirty="0"/>
              <a:t>지역은 </a:t>
            </a:r>
            <a:r>
              <a:rPr lang="ko-KR" altLang="en-US" sz="1400" b="1" dirty="0">
                <a:solidFill>
                  <a:srgbClr val="FF00FF"/>
                </a:solidFill>
              </a:rPr>
              <a:t>분홍 </a:t>
            </a:r>
            <a:r>
              <a:rPr lang="ko-KR" altLang="en-US" sz="1400" b="1" dirty="0"/>
              <a:t>블록을 받아도 체인에 추가하지         </a:t>
            </a:r>
            <a:endParaRPr lang="en-US" altLang="ko-KR" sz="1400" b="1" dirty="0"/>
          </a:p>
          <a:p>
            <a:pPr algn="l"/>
            <a:r>
              <a:rPr lang="en-US" altLang="ko-KR" sz="1400" b="1" dirty="0"/>
              <a:t>    </a:t>
            </a:r>
            <a:r>
              <a:rPr lang="ko-KR" altLang="en-US" sz="1400" b="1" dirty="0"/>
              <a:t>못함</a:t>
            </a:r>
            <a:r>
              <a:rPr lang="ko-KR" altLang="en-US" sz="1400" b="1" dirty="0">
                <a:solidFill>
                  <a:srgbClr val="FF00FF"/>
                </a:solidFill>
              </a:rPr>
              <a:t> </a:t>
            </a:r>
            <a:r>
              <a:rPr lang="en-US" altLang="ko-KR" sz="1400" b="1" dirty="0" err="1"/>
              <a:t>isValid</a:t>
            </a:r>
            <a:r>
              <a:rPr lang="en-US" altLang="ko-KR" sz="1400" b="1" dirty="0"/>
              <a:t> -&gt; </a:t>
            </a:r>
            <a:r>
              <a:rPr lang="en-US" altLang="ko-KR" sz="1400" b="1" dirty="0">
                <a:solidFill>
                  <a:srgbClr val="FF0000"/>
                </a:solidFill>
              </a:rPr>
              <a:t>false</a:t>
            </a:r>
          </a:p>
          <a:p>
            <a:pPr marL="228600" indent="-228600" algn="l">
              <a:buAutoNum type="arabicPeriod" startAt="2"/>
            </a:pPr>
            <a:r>
              <a:rPr lang="en-US" altLang="ko" sz="1400" b="1" dirty="0"/>
              <a:t>if </a:t>
            </a:r>
            <a:r>
              <a:rPr lang="en-US" altLang="ko" sz="1400" b="1" dirty="0">
                <a:solidFill>
                  <a:srgbClr val="00B0F0"/>
                </a:solidFill>
              </a:rPr>
              <a:t>(</a:t>
            </a:r>
            <a:r>
              <a:rPr lang="en-US" altLang="ko" sz="1400" b="1" dirty="0" err="1">
                <a:solidFill>
                  <a:srgbClr val="00B0F0"/>
                </a:solidFill>
              </a:rPr>
              <a:t>previousBlock</a:t>
            </a:r>
            <a:r>
              <a:rPr lang="en-US" altLang="ko" sz="1400" b="1" dirty="0" err="1"/>
              <a:t>.index</a:t>
            </a:r>
            <a:r>
              <a:rPr lang="en-US" altLang="ko" sz="1400" b="1" dirty="0"/>
              <a:t> &lt; </a:t>
            </a:r>
            <a:r>
              <a:rPr lang="en-US" altLang="ko" sz="1400" b="1" dirty="0" err="1">
                <a:solidFill>
                  <a:srgbClr val="FF0000"/>
                </a:solidFill>
              </a:rPr>
              <a:t>newBlock</a:t>
            </a:r>
            <a:r>
              <a:rPr lang="en-US" altLang="ko" sz="1400" b="1" dirty="0" err="1"/>
              <a:t>.index</a:t>
            </a:r>
            <a:r>
              <a:rPr lang="en-US" altLang="ko" sz="1400" b="1" dirty="0"/>
              <a:t>) -&gt; </a:t>
            </a:r>
            <a:r>
              <a:rPr lang="en-US" altLang="ko" sz="1400" b="1" dirty="0">
                <a:solidFill>
                  <a:srgbClr val="00B0F0"/>
                </a:solidFill>
              </a:rPr>
              <a:t>true</a:t>
            </a:r>
          </a:p>
          <a:p>
            <a:pPr algn="l"/>
            <a:r>
              <a:rPr lang="en-US" altLang="ko" sz="1400" b="1" dirty="0"/>
              <a:t>     </a:t>
            </a:r>
            <a:r>
              <a:rPr lang="en-US" altLang="ko" sz="1400" b="1" dirty="0" err="1"/>
              <a:t>getNewChain</a:t>
            </a:r>
            <a:r>
              <a:rPr lang="ko-KR" altLang="en-US" sz="1400" b="1" dirty="0"/>
              <a:t>실행으로 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가장 긴 블록체인</a:t>
            </a:r>
            <a:r>
              <a:rPr lang="ko-KR" altLang="en-US" sz="1400" b="1" dirty="0"/>
              <a:t>을 가지고 옴</a:t>
            </a:r>
            <a:endParaRPr lang="ko" altLang="en-US" sz="1400" b="1" dirty="0"/>
          </a:p>
          <a:p>
            <a:pPr marL="228600" indent="-228600" algn="l">
              <a:buFont typeface="+mj-lt"/>
              <a:buAutoNum type="arabicPeriod"/>
            </a:pPr>
            <a:endParaRPr lang="en-US" altLang="ko-KR" sz="105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7BFA4F-0B48-4A16-9449-1D55A8FC8A3B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241488" y="2614345"/>
            <a:ext cx="768108" cy="62858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DC140462-7685-4757-91A6-54B3B3E0CA17}"/>
              </a:ext>
            </a:extLst>
          </p:cNvPr>
          <p:cNvSpPr/>
          <p:nvPr/>
        </p:nvSpPr>
        <p:spPr bwMode="auto">
          <a:xfrm>
            <a:off x="3041174" y="2412511"/>
            <a:ext cx="234682" cy="236463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647E8E0C-D350-42D3-A56F-1DB76D1C7FCF}"/>
              </a:ext>
            </a:extLst>
          </p:cNvPr>
          <p:cNvSpPr/>
          <p:nvPr/>
        </p:nvSpPr>
        <p:spPr bwMode="auto">
          <a:xfrm>
            <a:off x="208913" y="4268349"/>
            <a:ext cx="234682" cy="236463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0DB2AA-D4A6-49A0-9FA4-EC264F89F5D4}"/>
              </a:ext>
            </a:extLst>
          </p:cNvPr>
          <p:cNvSpPr/>
          <p:nvPr/>
        </p:nvSpPr>
        <p:spPr>
          <a:xfrm>
            <a:off x="464936" y="4248080"/>
            <a:ext cx="1085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Miner Node 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DCD9A5-E6D7-42E5-870A-E752729B26D7}"/>
              </a:ext>
            </a:extLst>
          </p:cNvPr>
          <p:cNvSpPr/>
          <p:nvPr/>
        </p:nvSpPr>
        <p:spPr>
          <a:xfrm>
            <a:off x="275306" y="2614345"/>
            <a:ext cx="12721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Ex) index: 1003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B9AF5E-BD53-41D0-BE4D-951FD05D4DA1}"/>
              </a:ext>
            </a:extLst>
          </p:cNvPr>
          <p:cNvSpPr/>
          <p:nvPr/>
        </p:nvSpPr>
        <p:spPr>
          <a:xfrm>
            <a:off x="7572269" y="2642946"/>
            <a:ext cx="12721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Ex) index: 1003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A2729D-FBB3-402E-AFCB-222F20682F8F}"/>
              </a:ext>
            </a:extLst>
          </p:cNvPr>
          <p:cNvSpPr/>
          <p:nvPr/>
        </p:nvSpPr>
        <p:spPr>
          <a:xfrm>
            <a:off x="6427008" y="1679177"/>
            <a:ext cx="16013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Ex) index: </a:t>
            </a:r>
            <a:r>
              <a:rPr lang="en-US" altLang="ko-KR" sz="1200"/>
              <a:t>1004 </a:t>
            </a:r>
            <a:r>
              <a:rPr lang="ko-KR" altLang="en-US" sz="1200" dirty="0"/>
              <a:t>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48639D-9FA2-41DA-9810-BAB6040132BB}"/>
              </a:ext>
            </a:extLst>
          </p:cNvPr>
          <p:cNvSpPr/>
          <p:nvPr/>
        </p:nvSpPr>
        <p:spPr>
          <a:xfrm>
            <a:off x="7078745" y="2319962"/>
            <a:ext cx="13230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/>
              <a:t>Block </a:t>
            </a:r>
            <a:r>
              <a:rPr lang="ko-KR" altLang="en-US" sz="1200" b="1" dirty="0"/>
              <a:t>추가 가능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F58DD2-8930-40CB-8C4F-6AE582093B69}"/>
              </a:ext>
            </a:extLst>
          </p:cNvPr>
          <p:cNvSpPr/>
          <p:nvPr/>
        </p:nvSpPr>
        <p:spPr>
          <a:xfrm>
            <a:off x="527577" y="2274011"/>
            <a:ext cx="14641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/>
              <a:t>Block </a:t>
            </a:r>
            <a:r>
              <a:rPr lang="ko-KR" altLang="en-US" sz="1200" b="1" dirty="0"/>
              <a:t>추가 불가능</a:t>
            </a: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391F5B47-D174-49E0-BCC6-2DB23725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18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1.9 Fork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발생 해결 과정 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가장 긴 체인 유지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08CC80-0791-4ACD-AFC4-868B6A11D6F8}"/>
              </a:ext>
            </a:extLst>
          </p:cNvPr>
          <p:cNvSpPr/>
          <p:nvPr/>
        </p:nvSpPr>
        <p:spPr>
          <a:xfrm>
            <a:off x="1403648" y="4550831"/>
            <a:ext cx="6252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D686F"/>
                </a:solidFill>
                <a:latin typeface="Nanum Gothic"/>
              </a:rPr>
              <a:t>출처</a:t>
            </a:r>
            <a:r>
              <a:rPr lang="en-US" altLang="ko-KR" sz="1200" dirty="0">
                <a:solidFill>
                  <a:srgbClr val="5D686F"/>
                </a:solidFill>
                <a:latin typeface="Nanum Gothic"/>
              </a:rPr>
              <a:t>: Mastering Bitcoin - </a:t>
            </a:r>
            <a:r>
              <a:rPr lang="en-US" altLang="ko-KR" sz="1200" dirty="0">
                <a:solidFill>
                  <a:srgbClr val="64B5F6"/>
                </a:solidFill>
                <a:latin typeface="Nanum Gothic"/>
                <a:hlinkClick r:id="rId3"/>
              </a:rPr>
              <a:t>http://chimera.labs.oreilly.com/books/1234000001802/ch08.html#forks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A6A318-7002-4EF3-AD96-2C32303B2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03" y="1347613"/>
            <a:ext cx="6278750" cy="3198131"/>
          </a:xfrm>
          <a:prstGeom prst="rect">
            <a:avLst/>
          </a:prstGeom>
        </p:spPr>
      </p:pic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438D391D-E753-49E0-B3D3-5E26B605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76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/>
          </p:cNvSpPr>
          <p:nvPr/>
        </p:nvSpPr>
        <p:spPr bwMode="auto">
          <a:xfrm rot="10800000">
            <a:off x="7596335" y="925168"/>
            <a:ext cx="1656183" cy="3257916"/>
          </a:xfrm>
          <a:custGeom>
            <a:avLst/>
            <a:gdLst>
              <a:gd name="T0" fmla="*/ 10798 w 21596"/>
              <a:gd name="T1" fmla="*/ 10800 h 21600"/>
              <a:gd name="T2" fmla="*/ 10798 w 21596"/>
              <a:gd name="T3" fmla="*/ 10800 h 21600"/>
              <a:gd name="T4" fmla="*/ 10798 w 21596"/>
              <a:gd name="T5" fmla="*/ 10800 h 21600"/>
              <a:gd name="T6" fmla="*/ 10798 w 2159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6" h="21600">
                <a:moveTo>
                  <a:pt x="55" y="0"/>
                </a:moveTo>
                <a:lnTo>
                  <a:pt x="3586" y="1752"/>
                </a:lnTo>
                <a:lnTo>
                  <a:pt x="21288" y="10338"/>
                </a:lnTo>
                <a:cubicBezTo>
                  <a:pt x="21491" y="10457"/>
                  <a:pt x="21600" y="10606"/>
                  <a:pt x="21596" y="10760"/>
                </a:cubicBezTo>
                <a:cubicBezTo>
                  <a:pt x="21591" y="10927"/>
                  <a:pt x="21453" y="11087"/>
                  <a:pt x="21212" y="11206"/>
                </a:cubicBezTo>
                <a:lnTo>
                  <a:pt x="0" y="21600"/>
                </a:lnTo>
                <a:lnTo>
                  <a:pt x="55" y="0"/>
                </a:lnTo>
                <a:close/>
              </a:path>
            </a:pathLst>
          </a:custGeom>
          <a:solidFill>
            <a:schemeClr val="accent1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 rot="10800000">
            <a:off x="4644007" y="-92547"/>
            <a:ext cx="4608511" cy="2516119"/>
          </a:xfrm>
          <a:custGeom>
            <a:avLst/>
            <a:gdLst>
              <a:gd name="T0" fmla="*/ 10800 w 21600"/>
              <a:gd name="T1" fmla="+- 0 10816 33"/>
              <a:gd name="T2" fmla="*/ 10816 h 21567"/>
              <a:gd name="T3" fmla="*/ 10800 w 21600"/>
              <a:gd name="T4" fmla="+- 0 10816 33"/>
              <a:gd name="T5" fmla="*/ 10816 h 21567"/>
              <a:gd name="T6" fmla="*/ 10800 w 21600"/>
              <a:gd name="T7" fmla="+- 0 10816 33"/>
              <a:gd name="T8" fmla="*/ 10816 h 21567"/>
              <a:gd name="T9" fmla="*/ 10800 w 21600"/>
              <a:gd name="T10" fmla="+- 0 10816 33"/>
              <a:gd name="T11" fmla="*/ 10816 h 21567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7">
                <a:moveTo>
                  <a:pt x="71" y="14094"/>
                </a:moveTo>
                <a:cubicBezTo>
                  <a:pt x="718" y="13042"/>
                  <a:pt x="1363" y="11985"/>
                  <a:pt x="2006" y="10923"/>
                </a:cubicBezTo>
                <a:cubicBezTo>
                  <a:pt x="4111" y="7440"/>
                  <a:pt x="6186" y="3906"/>
                  <a:pt x="8230" y="320"/>
                </a:cubicBezTo>
                <a:cubicBezTo>
                  <a:pt x="8354" y="84"/>
                  <a:pt x="8539" y="-33"/>
                  <a:pt x="8724" y="9"/>
                </a:cubicBezTo>
                <a:cubicBezTo>
                  <a:pt x="8850" y="37"/>
                  <a:pt x="8966" y="139"/>
                  <a:pt x="9053" y="296"/>
                </a:cubicBezTo>
                <a:lnTo>
                  <a:pt x="21600" y="21567"/>
                </a:lnTo>
                <a:lnTo>
                  <a:pt x="8691" y="21546"/>
                </a:lnTo>
                <a:lnTo>
                  <a:pt x="2236" y="21536"/>
                </a:lnTo>
                <a:lnTo>
                  <a:pt x="0" y="21533"/>
                </a:lnTo>
                <a:lnTo>
                  <a:pt x="71" y="14094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6226052" y="144973"/>
            <a:ext cx="2448272" cy="611962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800" b="1" dirty="0">
                <a:solidFill>
                  <a:schemeClr val="bg1"/>
                </a:solidFill>
                <a:latin typeface="+mj-ea"/>
                <a:cs typeface="Roboto Bold" charset="0"/>
                <a:sym typeface="Roboto Bold" charset="0"/>
              </a:rPr>
              <a:t>Contents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827584" y="474329"/>
            <a:ext cx="4966420" cy="415959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  <a:p>
            <a:pPr marL="571500" indent="-5715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en-US" altLang="ko-KR" sz="3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r>
              <a:rPr lang="ko-KR" altLang="en-US" sz="3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무결성</a:t>
            </a:r>
            <a:endParaRPr lang="en-US" altLang="ko-KR" sz="3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  <a:p>
            <a:pPr marL="571500" indent="-5715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en-US" altLang="ko-KR" sz="3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Demo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QnA</a:t>
            </a:r>
            <a:endParaRPr lang="en-US" altLang="ko-KR" sz="3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593C2D20-9DFE-4D61-ABE3-59010E3A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49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1.10 Transaction Confirmation(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확정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08CC80-0791-4ACD-AFC4-868B6A11D6F8}"/>
              </a:ext>
            </a:extLst>
          </p:cNvPr>
          <p:cNvSpPr/>
          <p:nvPr/>
        </p:nvSpPr>
        <p:spPr>
          <a:xfrm>
            <a:off x="1403648" y="4550831"/>
            <a:ext cx="6252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D686F"/>
                </a:solidFill>
                <a:latin typeface="Nanum Gothic"/>
              </a:rPr>
              <a:t>출처</a:t>
            </a:r>
            <a:r>
              <a:rPr lang="en-US" altLang="ko-KR" sz="1200" dirty="0">
                <a:solidFill>
                  <a:srgbClr val="5D686F"/>
                </a:solidFill>
                <a:latin typeface="Nanum Gothic"/>
              </a:rPr>
              <a:t>: Mastering Bitcoin - </a:t>
            </a:r>
            <a:r>
              <a:rPr lang="en-US" altLang="ko-KR" sz="1200" dirty="0">
                <a:solidFill>
                  <a:srgbClr val="64B5F6"/>
                </a:solidFill>
                <a:latin typeface="Nanum Gothic"/>
                <a:hlinkClick r:id="rId3"/>
              </a:rPr>
              <a:t>http://chimera.labs.oreilly.com/books/1234000001802/ch08.html#forks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A6A318-7002-4EF3-AD96-2C32303B2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03" y="1347613"/>
            <a:ext cx="6278750" cy="319813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91280A01-C578-4058-8905-E9C3DDD8BEAD}"/>
              </a:ext>
            </a:extLst>
          </p:cNvPr>
          <p:cNvSpPr txBox="1">
            <a:spLocks noChangeArrowheads="1"/>
          </p:cNvSpPr>
          <p:nvPr/>
        </p:nvSpPr>
        <p:spPr>
          <a:xfrm>
            <a:off x="4009596" y="1729711"/>
            <a:ext cx="4834825" cy="48094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ko-KR" altLang="en-US" sz="1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빨간 블록에 들어간 트랜잭션들은 어떻게 될까</a:t>
            </a:r>
            <a:r>
              <a:rPr lang="en-US" altLang="ko-KR" sz="1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???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233846-6658-4669-A7AD-700658EF72F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548178" y="1970185"/>
            <a:ext cx="461418" cy="1000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575B314F-7FA7-43AE-8953-6AFF9702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87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7A3CE35D-B76B-4E05-B013-CD38A5C0D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03" y="1347613"/>
            <a:ext cx="6278750" cy="3198131"/>
          </a:xfrm>
          <a:prstGeom prst="rect">
            <a:avLst/>
          </a:prstGeom>
        </p:spPr>
      </p:pic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1.10 Transaction Confirmation(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확정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08CC80-0791-4ACD-AFC4-868B6A11D6F8}"/>
              </a:ext>
            </a:extLst>
          </p:cNvPr>
          <p:cNvSpPr/>
          <p:nvPr/>
        </p:nvSpPr>
        <p:spPr>
          <a:xfrm>
            <a:off x="1403648" y="4550831"/>
            <a:ext cx="6252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D686F"/>
                </a:solidFill>
                <a:latin typeface="Nanum Gothic"/>
              </a:rPr>
              <a:t>출처</a:t>
            </a:r>
            <a:r>
              <a:rPr lang="en-US" altLang="ko-KR" sz="1200" dirty="0">
                <a:solidFill>
                  <a:srgbClr val="5D686F"/>
                </a:solidFill>
                <a:latin typeface="Nanum Gothic"/>
              </a:rPr>
              <a:t>: Mastering Bitcoin - </a:t>
            </a:r>
            <a:r>
              <a:rPr lang="en-US" altLang="ko-KR" sz="1200" dirty="0">
                <a:solidFill>
                  <a:srgbClr val="64B5F6"/>
                </a:solidFill>
                <a:latin typeface="Nanum Gothic"/>
                <a:hlinkClick r:id="rId4"/>
              </a:rPr>
              <a:t>http://chimera.labs.oreilly.com/books/1234000001802/ch08.html#forks</a:t>
            </a:r>
            <a:endParaRPr lang="ko-KR" altLang="en-US" sz="12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1280A01-C578-4058-8905-E9C3DDD8BEAD}"/>
              </a:ext>
            </a:extLst>
          </p:cNvPr>
          <p:cNvSpPr txBox="1">
            <a:spLocks noChangeArrowheads="1"/>
          </p:cNvSpPr>
          <p:nvPr/>
        </p:nvSpPr>
        <p:spPr>
          <a:xfrm>
            <a:off x="1351932" y="1563638"/>
            <a:ext cx="6676451" cy="71868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r>
              <a:rPr lang="ko-KR" altLang="en-US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트랜잭션 검증이 완료 되었지만</a:t>
            </a:r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r>
              <a:rPr lang="ko-KR" altLang="en-US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빨간 블록의 고아 상태로 인하여 담기지 못한 트랜잭션들은 </a:t>
            </a:r>
            <a:endParaRPr lang="en-US" altLang="ko-KR" sz="12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  <a:p>
            <a:pPr algn="l"/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r>
              <a:rPr lang="ko-KR" altLang="en-US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다시</a:t>
            </a:r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r>
              <a:rPr lang="ko-KR" altLang="en-US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초록색 또는 분홍색 블록에 다시 담기게 되고 여기에도 속하지 못하면 다음 블록에 </a:t>
            </a:r>
            <a:endParaRPr lang="en-US" altLang="ko-KR" sz="12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  <a:p>
            <a:pPr algn="l"/>
            <a:r>
              <a:rPr lang="ko-KR" altLang="en-US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담기게 된다</a:t>
            </a:r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.</a:t>
            </a:r>
            <a:r>
              <a:rPr lang="ko-KR" altLang="en-US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endParaRPr lang="en-US" altLang="ko-KR" sz="12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233846-6658-4669-A7AD-700658EF72F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944221" y="2282319"/>
            <a:ext cx="745937" cy="82180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D90537B-596F-4E36-B36C-E9E813F1BC0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944221" y="2282319"/>
            <a:ext cx="745937" cy="55094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슬라이드 번호 개체 틀 1">
            <a:extLst>
              <a:ext uri="{FF2B5EF4-FFF2-40B4-BE49-F238E27FC236}">
                <a16:creationId xmlns:a16="http://schemas.microsoft.com/office/drawing/2014/main" id="{E74AB6B2-2AA4-4F5D-806C-90BB3E9D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3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1.10 Transaction Confirmation(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확정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5864679-0185-4316-ADD4-85913E5E2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46957"/>
              </p:ext>
            </p:extLst>
          </p:nvPr>
        </p:nvGraphicFramePr>
        <p:xfrm>
          <a:off x="435866" y="1347614"/>
          <a:ext cx="1543619" cy="18594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3619">
                  <a:extLst>
                    <a:ext uri="{9D8B030D-6E8A-4147-A177-3AD203B41FA5}">
                      <a16:colId xmlns:a16="http://schemas.microsoft.com/office/drawing/2014/main" val="1709209318"/>
                    </a:ext>
                  </a:extLst>
                </a:gridCol>
              </a:tblGrid>
              <a:tr h="323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Block #46283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번째</a:t>
                      </a:r>
                      <a:endParaRPr lang="en-US" altLang="ko-KR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19543"/>
                  </a:ext>
                </a:extLst>
              </a:tr>
              <a:tr h="391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Block hash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20999"/>
                  </a:ext>
                </a:extLst>
              </a:tr>
              <a:tr h="1144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My Transaction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1588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8A4914-4049-4427-8571-54D6509EC74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856554" y="1825821"/>
            <a:ext cx="467359" cy="45172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9F0CEE3-ECBC-449A-A198-664955343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96874"/>
              </p:ext>
            </p:extLst>
          </p:nvPr>
        </p:nvGraphicFramePr>
        <p:xfrm>
          <a:off x="2323913" y="1347802"/>
          <a:ext cx="1543619" cy="18594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3619">
                  <a:extLst>
                    <a:ext uri="{9D8B030D-6E8A-4147-A177-3AD203B41FA5}">
                      <a16:colId xmlns:a16="http://schemas.microsoft.com/office/drawing/2014/main" val="1709209318"/>
                    </a:ext>
                  </a:extLst>
                </a:gridCol>
              </a:tblGrid>
              <a:tr h="286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Block #46284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번째</a:t>
                      </a:r>
                      <a:endParaRPr lang="en-US" altLang="ko-KR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19543"/>
                  </a:ext>
                </a:extLst>
              </a:tr>
              <a:tr h="34625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Block hash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20999"/>
                  </a:ext>
                </a:extLst>
              </a:tr>
              <a:tr h="928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Another Transaction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1588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F24837F-F51F-49F0-8120-D71EBE45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41218"/>
              </p:ext>
            </p:extLst>
          </p:nvPr>
        </p:nvGraphicFramePr>
        <p:xfrm>
          <a:off x="4211960" y="1347614"/>
          <a:ext cx="1543619" cy="18594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3619">
                  <a:extLst>
                    <a:ext uri="{9D8B030D-6E8A-4147-A177-3AD203B41FA5}">
                      <a16:colId xmlns:a16="http://schemas.microsoft.com/office/drawing/2014/main" val="1709209318"/>
                    </a:ext>
                  </a:extLst>
                </a:gridCol>
              </a:tblGrid>
              <a:tr h="286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Block #46285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번째</a:t>
                      </a:r>
                      <a:endParaRPr lang="en-US" altLang="ko-KR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19543"/>
                  </a:ext>
                </a:extLst>
              </a:tr>
              <a:tr h="34625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Block hash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20999"/>
                  </a:ext>
                </a:extLst>
              </a:tr>
              <a:tr h="928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Another Transaction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15888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09E1BE-2E02-45C9-8266-CB616F8F287F}"/>
              </a:ext>
            </a:extLst>
          </p:cNvPr>
          <p:cNvCxnSpPr>
            <a:cxnSpLocks/>
          </p:cNvCxnSpPr>
          <p:nvPr/>
        </p:nvCxnSpPr>
        <p:spPr>
          <a:xfrm>
            <a:off x="3744601" y="1825821"/>
            <a:ext cx="467359" cy="302387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C2E827-6664-4F25-AF46-70022DAFBFDB}"/>
              </a:ext>
            </a:extLst>
          </p:cNvPr>
          <p:cNvSpPr/>
          <p:nvPr/>
        </p:nvSpPr>
        <p:spPr>
          <a:xfrm>
            <a:off x="6166945" y="1663079"/>
            <a:ext cx="55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. . .</a:t>
            </a:r>
            <a:endParaRPr lang="ko-KR" altLang="en-US" sz="2400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A3D107-E4DD-411D-9604-7A6EA2568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87002"/>
              </p:ext>
            </p:extLst>
          </p:nvPr>
        </p:nvGraphicFramePr>
        <p:xfrm>
          <a:off x="7216244" y="1314182"/>
          <a:ext cx="1543619" cy="18594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3619">
                  <a:extLst>
                    <a:ext uri="{9D8B030D-6E8A-4147-A177-3AD203B41FA5}">
                      <a16:colId xmlns:a16="http://schemas.microsoft.com/office/drawing/2014/main" val="1709209318"/>
                    </a:ext>
                  </a:extLst>
                </a:gridCol>
              </a:tblGrid>
              <a:tr h="286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Block #...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번째</a:t>
                      </a:r>
                      <a:endParaRPr lang="en-US" altLang="ko-KR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19543"/>
                  </a:ext>
                </a:extLst>
              </a:tr>
              <a:tr h="34625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Block hash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20999"/>
                  </a:ext>
                </a:extLst>
              </a:tr>
              <a:tr h="928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Another Transaction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15888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274E620-4DD0-4A19-B5B2-A30CF599E9EB}"/>
              </a:ext>
            </a:extLst>
          </p:cNvPr>
          <p:cNvCxnSpPr>
            <a:cxnSpLocks/>
          </p:cNvCxnSpPr>
          <p:nvPr/>
        </p:nvCxnSpPr>
        <p:spPr>
          <a:xfrm>
            <a:off x="5632648" y="1825821"/>
            <a:ext cx="467359" cy="302387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5361E1A-2BCA-4E08-8536-CC004F3762CC}"/>
              </a:ext>
            </a:extLst>
          </p:cNvPr>
          <p:cNvCxnSpPr>
            <a:cxnSpLocks/>
          </p:cNvCxnSpPr>
          <p:nvPr/>
        </p:nvCxnSpPr>
        <p:spPr>
          <a:xfrm>
            <a:off x="6748885" y="1822357"/>
            <a:ext cx="467359" cy="302387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id="{84ECFA5F-C336-4ACB-87A6-68A5C5D9ADDF}"/>
              </a:ext>
            </a:extLst>
          </p:cNvPr>
          <p:cNvSpPr/>
          <p:nvPr/>
        </p:nvSpPr>
        <p:spPr>
          <a:xfrm rot="5400000">
            <a:off x="4408797" y="55077"/>
            <a:ext cx="318766" cy="6833370"/>
          </a:xfrm>
          <a:prstGeom prst="rightBracke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BA0F43-5873-460F-82C9-49983B0599B0}"/>
              </a:ext>
            </a:extLst>
          </p:cNvPr>
          <p:cNvSpPr/>
          <p:nvPr/>
        </p:nvSpPr>
        <p:spPr>
          <a:xfrm>
            <a:off x="509464" y="3736233"/>
            <a:ext cx="8117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N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  <a:r>
              <a:rPr lang="ko-KR" altLang="en-US" sz="2400" b="1" dirty="0"/>
              <a:t>의 블록이 추가 된 후 </a:t>
            </a:r>
            <a:r>
              <a:rPr lang="en-US" altLang="ko-KR" sz="2400" b="1" dirty="0">
                <a:solidFill>
                  <a:srgbClr val="FF0000"/>
                </a:solidFill>
              </a:rPr>
              <a:t>My Transaction </a:t>
            </a:r>
            <a:r>
              <a:rPr lang="ko-KR" altLang="en-US" sz="2400" b="1" dirty="0">
                <a:solidFill>
                  <a:srgbClr val="FF0000"/>
                </a:solidFill>
              </a:rPr>
              <a:t>확정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/>
              <a:t>(My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Transaction</a:t>
            </a:r>
            <a:r>
              <a:rPr lang="ko-KR" altLang="en-US" sz="1600" b="1" dirty="0"/>
              <a:t>이 담긴 블록 이후 </a:t>
            </a:r>
            <a:r>
              <a:rPr lang="en-US" altLang="ko-KR" sz="1600" b="1" dirty="0">
                <a:solidFill>
                  <a:srgbClr val="FF0000"/>
                </a:solidFill>
              </a:rPr>
              <a:t>N-1</a:t>
            </a:r>
            <a:r>
              <a:rPr lang="ko-KR" altLang="en-US" sz="1600" b="1" dirty="0">
                <a:solidFill>
                  <a:srgbClr val="FF0000"/>
                </a:solidFill>
              </a:rPr>
              <a:t>개</a:t>
            </a:r>
            <a:r>
              <a:rPr lang="ko-KR" altLang="en-US" sz="1600" b="1" dirty="0"/>
              <a:t>의 블록이 생성 된 경우 </a:t>
            </a:r>
            <a:r>
              <a:rPr lang="en-US" altLang="ko-KR" sz="1600" b="1" dirty="0">
                <a:solidFill>
                  <a:srgbClr val="FF0000"/>
                </a:solidFill>
              </a:rPr>
              <a:t>Valid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Chain</a:t>
            </a:r>
            <a:r>
              <a:rPr lang="ko-KR" altLang="en-US" sz="1600" b="1" dirty="0"/>
              <a:t>으로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간주하고 거래를 확정 한다</a:t>
            </a:r>
            <a:r>
              <a:rPr lang="en-US" altLang="ko-KR" sz="1600" b="1" dirty="0"/>
              <a:t>.)</a:t>
            </a:r>
            <a:endParaRPr lang="ko-KR" altLang="en-US" sz="1600" b="1" dirty="0"/>
          </a:p>
        </p:txBody>
      </p:sp>
      <p:sp>
        <p:nvSpPr>
          <p:cNvPr id="37" name="슬라이드 번호 개체 틀 1">
            <a:extLst>
              <a:ext uri="{FF2B5EF4-FFF2-40B4-BE49-F238E27FC236}">
                <a16:creationId xmlns:a16="http://schemas.microsoft.com/office/drawing/2014/main" id="{95153B6D-C035-4AD2-8EDF-529D6347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426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1.10 Transaction Confirmation(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확정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F3CF18-941B-4CC4-9A02-77734EBFFF92}"/>
              </a:ext>
            </a:extLst>
          </p:cNvPr>
          <p:cNvSpPr/>
          <p:nvPr/>
        </p:nvSpPr>
        <p:spPr>
          <a:xfrm>
            <a:off x="467544" y="1603037"/>
            <a:ext cx="8117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 </a:t>
            </a:r>
            <a:r>
              <a:rPr lang="en-US" altLang="ko-KR" sz="4800" b="1" dirty="0"/>
              <a:t>Why?</a:t>
            </a:r>
            <a:endParaRPr lang="ko-KR" altLang="en-US" sz="4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FCDEF2-B79C-4390-B498-B38EDC373C58}"/>
              </a:ext>
            </a:extLst>
          </p:cNvPr>
          <p:cNvSpPr/>
          <p:nvPr/>
        </p:nvSpPr>
        <p:spPr>
          <a:xfrm>
            <a:off x="467544" y="2951714"/>
            <a:ext cx="8117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 My Transaction</a:t>
            </a:r>
            <a:r>
              <a:rPr lang="ko-KR" altLang="en-US" sz="2400" b="1" dirty="0"/>
              <a:t>이 담긴 블록체인이 </a:t>
            </a:r>
            <a:r>
              <a:rPr lang="en-US" altLang="ko-KR" sz="2400" b="1" dirty="0"/>
              <a:t>Valid Chain</a:t>
            </a:r>
            <a:r>
              <a:rPr lang="ko-KR" altLang="en-US" sz="2400" b="1" dirty="0"/>
              <a:t>이 아닌 분기가 일어난 </a:t>
            </a:r>
            <a:r>
              <a:rPr lang="en-US" altLang="ko-KR" sz="2400" b="1" dirty="0"/>
              <a:t>Chain </a:t>
            </a:r>
            <a:r>
              <a:rPr lang="ko-KR" altLang="en-US" sz="2400" b="1" dirty="0"/>
              <a:t>일 수 있기 때문</a:t>
            </a:r>
            <a:endParaRPr lang="en-US" altLang="ko-KR" sz="2400" b="1" dirty="0"/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5B2C13B8-B780-45BB-B6F0-F40CB739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111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1.10 Transaction Confirmation(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확정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FCDEF2-B79C-4390-B498-B38EDC373C58}"/>
              </a:ext>
            </a:extLst>
          </p:cNvPr>
          <p:cNvSpPr/>
          <p:nvPr/>
        </p:nvSpPr>
        <p:spPr>
          <a:xfrm>
            <a:off x="563033" y="1366358"/>
            <a:ext cx="8117432" cy="389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블록체인 시스템에 따라 </a:t>
            </a:r>
            <a:r>
              <a:rPr lang="en-US" altLang="ko-KR" sz="2400" b="1" dirty="0"/>
              <a:t>Confirm </a:t>
            </a:r>
            <a:r>
              <a:rPr lang="ko-KR" altLang="en-US" sz="2400" b="1" dirty="0"/>
              <a:t>횟수가 다름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비트코인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3 ~ 6Confirm</a:t>
            </a:r>
            <a:r>
              <a:rPr lang="ko-KR" altLang="en-US" sz="2400" b="1" dirty="0"/>
              <a:t>거래확정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이더리움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45Confirm</a:t>
            </a:r>
            <a:r>
              <a:rPr lang="ko-KR" altLang="en-US" sz="2400" b="1" dirty="0"/>
              <a:t> 거래확정</a:t>
            </a:r>
            <a:r>
              <a:rPr lang="en-US" altLang="ko-KR" sz="2400" b="1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모든 거래들이 </a:t>
            </a:r>
            <a:r>
              <a:rPr lang="en-US" altLang="ko-KR" sz="2400" b="1" dirty="0"/>
              <a:t>100% </a:t>
            </a:r>
            <a:r>
              <a:rPr lang="ko-KR" altLang="en-US" sz="2400" b="1" dirty="0"/>
              <a:t>완결하게 이루어지는 것은 아님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  -&gt; Confirmation </a:t>
            </a:r>
            <a:r>
              <a:rPr lang="ko-KR" altLang="en-US" sz="2400" b="1" dirty="0"/>
              <a:t>개념을 도입하여 잘 못 이루어지는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       경우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확률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을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에 가깝게 </a:t>
            </a:r>
            <a:r>
              <a:rPr lang="en-US" altLang="ko-KR" sz="2400" b="1" dirty="0"/>
              <a:t>Confirmation</a:t>
            </a:r>
            <a:r>
              <a:rPr lang="ko-KR" altLang="en-US" sz="2400" b="1" dirty="0"/>
              <a:t>을 계산한 것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4B090401-42F2-492A-B2F2-004D17D6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71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1.11 Full Node &amp; Light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Node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52ADCE3-A7FB-45B2-B99A-51FDD97B58AD}"/>
              </a:ext>
            </a:extLst>
          </p:cNvPr>
          <p:cNvSpPr/>
          <p:nvPr/>
        </p:nvSpPr>
        <p:spPr>
          <a:xfrm>
            <a:off x="563033" y="1366358"/>
            <a:ext cx="81174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블록체인 기반 가상 화폐 시스템은 </a:t>
            </a:r>
            <a:r>
              <a:rPr lang="en-US" altLang="ko-KR" sz="2000" b="1" dirty="0"/>
              <a:t>Wallet, Miner, Block-Chain, Network </a:t>
            </a:r>
            <a:r>
              <a:rPr lang="ko-KR" altLang="en-US" sz="2000" b="1" dirty="0"/>
              <a:t>기본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 기능을 </a:t>
            </a:r>
            <a:r>
              <a:rPr lang="en-US" altLang="ko-KR" sz="2000" b="1" dirty="0"/>
              <a:t>P2P</a:t>
            </a:r>
            <a:r>
              <a:rPr lang="ko-KR" altLang="en-US" sz="2000" b="1" dirty="0"/>
              <a:t>상의 모든 노드</a:t>
            </a:r>
            <a:r>
              <a:rPr lang="en-US" altLang="ko-KR" sz="2000" b="1" dirty="0"/>
              <a:t>(Peer)</a:t>
            </a:r>
            <a:r>
              <a:rPr lang="ko-KR" altLang="en-US" sz="2000" b="1" dirty="0"/>
              <a:t>가 수행하지 못 한다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en-US" altLang="ko-KR" sz="2000" b="1" dirty="0">
                <a:solidFill>
                  <a:srgbClr val="FF0000"/>
                </a:solidFill>
              </a:rPr>
              <a:t>-&gt; </a:t>
            </a:r>
            <a:r>
              <a:rPr lang="ko-KR" altLang="en-US" sz="2000" b="1" dirty="0">
                <a:solidFill>
                  <a:srgbClr val="FF0000"/>
                </a:solidFill>
              </a:rPr>
              <a:t>많은 연산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데이터 크기 때문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Full Node: Wallet, Miner, Block-Chain, Network</a:t>
            </a:r>
            <a:r>
              <a:rPr lang="ko-KR" altLang="en-US" sz="2000" b="1" dirty="0"/>
              <a:t>등 기본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    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               </a:t>
            </a:r>
            <a:r>
              <a:rPr lang="ko-KR" altLang="en-US" sz="2000" b="1" dirty="0"/>
              <a:t>이상 수행하는 노드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Light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Node: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Wallet</a:t>
            </a:r>
            <a:r>
              <a:rPr lang="ko-KR" altLang="en-US" sz="2000" b="1" dirty="0"/>
              <a:t>과 블록검증과 트랜잭션 검증 정도 할 수 있음</a:t>
            </a:r>
            <a:endParaRPr lang="en-US" altLang="ko-KR" sz="2000" b="1" dirty="0"/>
          </a:p>
        </p:txBody>
      </p:sp>
      <p:sp>
        <p:nvSpPr>
          <p:cNvPr id="183" name="슬라이드 번호 개체 틀 1">
            <a:extLst>
              <a:ext uri="{FF2B5EF4-FFF2-40B4-BE49-F238E27FC236}">
                <a16:creationId xmlns:a16="http://schemas.microsoft.com/office/drawing/2014/main" id="{C0CD8258-F5D6-4980-9DF3-388847C7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57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1.12 Transaction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흐름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CFE27F-7078-4F54-99D0-7BFC346E565E}"/>
              </a:ext>
            </a:extLst>
          </p:cNvPr>
          <p:cNvCxnSpPr>
            <a:cxnSpLocks/>
            <a:stCxn id="58" idx="2"/>
            <a:endCxn id="57" idx="7"/>
          </p:cNvCxnSpPr>
          <p:nvPr/>
        </p:nvCxnSpPr>
        <p:spPr>
          <a:xfrm flipH="1">
            <a:off x="2420606" y="2606461"/>
            <a:ext cx="1002091" cy="675388"/>
          </a:xfrm>
          <a:prstGeom prst="straightConnector1">
            <a:avLst/>
          </a:prstGeom>
          <a:ln w="22225">
            <a:solidFill>
              <a:srgbClr val="0C4C8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A0EB326-2A01-4A61-A473-E28D466ABA03}"/>
              </a:ext>
            </a:extLst>
          </p:cNvPr>
          <p:cNvCxnSpPr>
            <a:cxnSpLocks/>
            <a:stCxn id="55" idx="4"/>
            <a:endCxn id="57" idx="7"/>
          </p:cNvCxnSpPr>
          <p:nvPr/>
        </p:nvCxnSpPr>
        <p:spPr>
          <a:xfrm flipH="1">
            <a:off x="2420606" y="2150622"/>
            <a:ext cx="412685" cy="1131227"/>
          </a:xfrm>
          <a:prstGeom prst="straightConnector1">
            <a:avLst/>
          </a:prstGeom>
          <a:ln w="22225">
            <a:solidFill>
              <a:srgbClr val="0C4C8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081CD0-C523-4FA8-94FB-42D05E343DF8}"/>
              </a:ext>
            </a:extLst>
          </p:cNvPr>
          <p:cNvCxnSpPr>
            <a:cxnSpLocks/>
            <a:stCxn id="55" idx="4"/>
            <a:endCxn id="59" idx="1"/>
          </p:cNvCxnSpPr>
          <p:nvPr/>
        </p:nvCxnSpPr>
        <p:spPr>
          <a:xfrm>
            <a:off x="2833291" y="2150622"/>
            <a:ext cx="390082" cy="1123464"/>
          </a:xfrm>
          <a:prstGeom prst="straightConnector1">
            <a:avLst/>
          </a:prstGeom>
          <a:ln w="22225">
            <a:solidFill>
              <a:srgbClr val="0C4C8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7623E8-EEEA-4211-9400-1D1F02A8A185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2291498" y="2606461"/>
            <a:ext cx="1131199" cy="1"/>
          </a:xfrm>
          <a:prstGeom prst="straightConnector1">
            <a:avLst/>
          </a:prstGeom>
          <a:ln w="22225">
            <a:solidFill>
              <a:srgbClr val="0C4C8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68ADAF-BE63-4535-9018-F6F6E63F0557}"/>
              </a:ext>
            </a:extLst>
          </p:cNvPr>
          <p:cNvCxnSpPr>
            <a:cxnSpLocks/>
            <a:stCxn id="56" idx="6"/>
            <a:endCxn id="59" idx="1"/>
          </p:cNvCxnSpPr>
          <p:nvPr/>
        </p:nvCxnSpPr>
        <p:spPr>
          <a:xfrm>
            <a:off x="2291498" y="2606462"/>
            <a:ext cx="931875" cy="667624"/>
          </a:xfrm>
          <a:prstGeom prst="straightConnector1">
            <a:avLst/>
          </a:prstGeom>
          <a:ln w="22225">
            <a:solidFill>
              <a:srgbClr val="0C4C8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9A1C61-BC90-4472-A2E5-D041CF483796}"/>
              </a:ext>
            </a:extLst>
          </p:cNvPr>
          <p:cNvSpPr txBox="1"/>
          <p:nvPr/>
        </p:nvSpPr>
        <p:spPr>
          <a:xfrm>
            <a:off x="2537270" y="4310132"/>
            <a:ext cx="76228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/>
              </a:rPr>
              <a:t>Mining Pool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  <a:ea typeface="나눔고딕 ExtraBold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0FE7189-4C07-4D63-A8C0-1D5D22043D5D}"/>
              </a:ext>
            </a:extLst>
          </p:cNvPr>
          <p:cNvGrpSpPr/>
          <p:nvPr/>
        </p:nvGrpSpPr>
        <p:grpSpPr>
          <a:xfrm>
            <a:off x="1362832" y="1419622"/>
            <a:ext cx="2986636" cy="2874185"/>
            <a:chOff x="1329684" y="1362207"/>
            <a:chExt cx="2986636" cy="287418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805A438-E20F-490C-9A10-FA4B5E5012F8}"/>
                </a:ext>
              </a:extLst>
            </p:cNvPr>
            <p:cNvSpPr/>
            <p:nvPr/>
          </p:nvSpPr>
          <p:spPr>
            <a:xfrm>
              <a:off x="1329684" y="1362207"/>
              <a:ext cx="2986636" cy="2874185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4D61180-417F-4D22-A23F-25F61250277B}"/>
                </a:ext>
              </a:extLst>
            </p:cNvPr>
            <p:cNvGrpSpPr/>
            <p:nvPr/>
          </p:nvGrpSpPr>
          <p:grpSpPr>
            <a:xfrm>
              <a:off x="1856252" y="1708176"/>
              <a:ext cx="1935395" cy="1890336"/>
              <a:chOff x="7070863" y="3101509"/>
              <a:chExt cx="1769010" cy="1727825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1C1670F3-FC2D-4DAC-8F1C-4EE244442DB9}"/>
                  </a:ext>
                </a:extLst>
              </p:cNvPr>
              <p:cNvSpPr/>
              <p:nvPr/>
            </p:nvSpPr>
            <p:spPr>
              <a:xfrm>
                <a:off x="7749843" y="3101509"/>
                <a:ext cx="367530" cy="35193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68249370-857A-48EB-A335-504E636B1B0D}"/>
                  </a:ext>
                </a:extLst>
              </p:cNvPr>
              <p:cNvSpPr/>
              <p:nvPr/>
            </p:nvSpPr>
            <p:spPr>
              <a:xfrm>
                <a:off x="7070863" y="3694125"/>
                <a:ext cx="367530" cy="35193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045BE4E-1B7F-4CD5-83A2-8255B580F139}"/>
                  </a:ext>
                </a:extLst>
              </p:cNvPr>
              <p:cNvSpPr/>
              <p:nvPr/>
            </p:nvSpPr>
            <p:spPr>
              <a:xfrm rot="20188363">
                <a:off x="7303167" y="4477404"/>
                <a:ext cx="367530" cy="35193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DE101C89-5244-4166-81AB-A5795BFD7210}"/>
                  </a:ext>
                </a:extLst>
              </p:cNvPr>
              <p:cNvSpPr/>
              <p:nvPr/>
            </p:nvSpPr>
            <p:spPr>
              <a:xfrm>
                <a:off x="8472343" y="3694124"/>
                <a:ext cx="367530" cy="35193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D7ABEED1-FE70-4520-80B7-26D677BA791A}"/>
                  </a:ext>
                </a:extLst>
              </p:cNvPr>
              <p:cNvSpPr/>
              <p:nvPr/>
            </p:nvSpPr>
            <p:spPr>
              <a:xfrm rot="1191195">
                <a:off x="8186351" y="4465516"/>
                <a:ext cx="367530" cy="35193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C8306C3-4B0C-43A2-B624-A4B9F61229E1}"/>
              </a:ext>
            </a:extLst>
          </p:cNvPr>
          <p:cNvCxnSpPr>
            <a:cxnSpLocks/>
            <a:stCxn id="57" idx="5"/>
            <a:endCxn id="59" idx="3"/>
          </p:cNvCxnSpPr>
          <p:nvPr/>
        </p:nvCxnSpPr>
        <p:spPr>
          <a:xfrm flipV="1">
            <a:off x="2529288" y="3530164"/>
            <a:ext cx="601622" cy="1311"/>
          </a:xfrm>
          <a:prstGeom prst="straightConnector1">
            <a:avLst/>
          </a:prstGeom>
          <a:ln w="22225">
            <a:solidFill>
              <a:srgbClr val="0C4C8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47BEC2A-05AF-4A99-9820-51040E3776D7}"/>
              </a:ext>
            </a:extLst>
          </p:cNvPr>
          <p:cNvCxnSpPr>
            <a:cxnSpLocks/>
            <a:stCxn id="58" idx="4"/>
            <a:endCxn id="59" idx="7"/>
          </p:cNvCxnSpPr>
          <p:nvPr/>
        </p:nvCxnSpPr>
        <p:spPr>
          <a:xfrm flipH="1">
            <a:off x="3490800" y="2798976"/>
            <a:ext cx="132946" cy="571671"/>
          </a:xfrm>
          <a:prstGeom prst="straightConnector1">
            <a:avLst/>
          </a:prstGeom>
          <a:ln w="22225">
            <a:solidFill>
              <a:srgbClr val="0C4C8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4398B5-713C-4672-BAD5-4F76D9339A0C}"/>
              </a:ext>
            </a:extLst>
          </p:cNvPr>
          <p:cNvCxnSpPr>
            <a:cxnSpLocks/>
            <a:stCxn id="55" idx="5"/>
            <a:endCxn id="58" idx="1"/>
          </p:cNvCxnSpPr>
          <p:nvPr/>
        </p:nvCxnSpPr>
        <p:spPr>
          <a:xfrm>
            <a:off x="2975454" y="2094236"/>
            <a:ext cx="506129" cy="376095"/>
          </a:xfrm>
          <a:prstGeom prst="straightConnector1">
            <a:avLst/>
          </a:prstGeom>
          <a:ln w="22225">
            <a:solidFill>
              <a:srgbClr val="0C4C8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2B2A436-D965-4A79-BB3D-0450F5C20496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2090449" y="2798977"/>
            <a:ext cx="177304" cy="487923"/>
          </a:xfrm>
          <a:prstGeom prst="straightConnector1">
            <a:avLst/>
          </a:prstGeom>
          <a:ln w="22225">
            <a:solidFill>
              <a:srgbClr val="0C4C8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4AFCA88-3C9A-4863-8417-50D2ED1EAB4C}"/>
              </a:ext>
            </a:extLst>
          </p:cNvPr>
          <p:cNvCxnSpPr>
            <a:cxnSpLocks/>
            <a:stCxn id="56" idx="7"/>
            <a:endCxn id="55" idx="3"/>
          </p:cNvCxnSpPr>
          <p:nvPr/>
        </p:nvCxnSpPr>
        <p:spPr>
          <a:xfrm flipV="1">
            <a:off x="2232612" y="2094236"/>
            <a:ext cx="458516" cy="376096"/>
          </a:xfrm>
          <a:prstGeom prst="straightConnector1">
            <a:avLst/>
          </a:prstGeom>
          <a:ln w="22225">
            <a:solidFill>
              <a:srgbClr val="0C4C8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79C2D84-0EBF-4275-9F5C-DE202D43FFCD}"/>
              </a:ext>
            </a:extLst>
          </p:cNvPr>
          <p:cNvGrpSpPr/>
          <p:nvPr/>
        </p:nvGrpSpPr>
        <p:grpSpPr>
          <a:xfrm>
            <a:off x="613595" y="4034574"/>
            <a:ext cx="2421621" cy="847111"/>
            <a:chOff x="9682449" y="4091545"/>
            <a:chExt cx="2421621" cy="84711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4DFE1E-CBE2-45CC-A5F2-BD6BAEEA53E0}"/>
                </a:ext>
              </a:extLst>
            </p:cNvPr>
            <p:cNvSpPr txBox="1"/>
            <p:nvPr/>
          </p:nvSpPr>
          <p:spPr>
            <a:xfrm>
              <a:off x="9885876" y="4630879"/>
              <a:ext cx="1467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 b="1" spc="-150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 ExtraBold"/>
                </a:rPr>
                <a:t>Light Node 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8C3AA4-6284-4963-84C4-39DDA80C3D44}"/>
                </a:ext>
              </a:extLst>
            </p:cNvPr>
            <p:cNvSpPr txBox="1"/>
            <p:nvPr/>
          </p:nvSpPr>
          <p:spPr>
            <a:xfrm>
              <a:off x="9896751" y="4341424"/>
              <a:ext cx="1467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 b="1" spc="-150" dirty="0" err="1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 ExtraBold"/>
                </a:rPr>
                <a:t>Ful</a:t>
              </a:r>
              <a:r>
                <a:rPr lang="en-US" altLang="ko-KR" sz="1400" b="1" spc="-150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 ExtraBold"/>
                </a:rPr>
                <a:t> l Node 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1625FB7-B638-4A7D-A9E2-B2267F8E7852}"/>
                </a:ext>
              </a:extLst>
            </p:cNvPr>
            <p:cNvSpPr/>
            <p:nvPr/>
          </p:nvSpPr>
          <p:spPr>
            <a:xfrm>
              <a:off x="9704237" y="4399656"/>
              <a:ext cx="192515" cy="1854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FE53600-F86E-4866-8164-F33FD3F2C840}"/>
                </a:ext>
              </a:extLst>
            </p:cNvPr>
            <p:cNvSpPr/>
            <p:nvPr/>
          </p:nvSpPr>
          <p:spPr>
            <a:xfrm>
              <a:off x="9704236" y="4684700"/>
              <a:ext cx="192515" cy="1854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371B74B-59F1-4E50-B6A9-833661D6E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2449" y="4236306"/>
              <a:ext cx="230602" cy="1158"/>
            </a:xfrm>
            <a:prstGeom prst="straightConnector1">
              <a:avLst/>
            </a:prstGeom>
            <a:ln w="22225">
              <a:solidFill>
                <a:srgbClr val="0C4C8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5D2B2E-4D50-4865-81C5-8A2C5310F744}"/>
                </a:ext>
              </a:extLst>
            </p:cNvPr>
            <p:cNvSpPr txBox="1"/>
            <p:nvPr/>
          </p:nvSpPr>
          <p:spPr>
            <a:xfrm>
              <a:off x="9842069" y="4091545"/>
              <a:ext cx="22620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 b="1" spc="-150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고딕 ExtraBold"/>
                </a:rPr>
                <a:t> P2P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/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DEEC4E60-334C-4A79-8BED-3B50C09AF8AA}"/>
              </a:ext>
            </a:extLst>
          </p:cNvPr>
          <p:cNvGrpSpPr/>
          <p:nvPr/>
        </p:nvGrpSpPr>
        <p:grpSpPr>
          <a:xfrm>
            <a:off x="5987051" y="2633432"/>
            <a:ext cx="2088232" cy="1976119"/>
            <a:chOff x="5719234" y="1826522"/>
            <a:chExt cx="2088232" cy="197611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FE4D10B-07F3-4BA7-8A1A-E7BDE2631C67}"/>
                </a:ext>
              </a:extLst>
            </p:cNvPr>
            <p:cNvSpPr/>
            <p:nvPr/>
          </p:nvSpPr>
          <p:spPr>
            <a:xfrm>
              <a:off x="6676653" y="3241002"/>
              <a:ext cx="318212" cy="311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FC7403B-E4F0-485D-8AC0-E7DCD7D42561}"/>
                </a:ext>
              </a:extLst>
            </p:cNvPr>
            <p:cNvSpPr/>
            <p:nvPr/>
          </p:nvSpPr>
          <p:spPr>
            <a:xfrm>
              <a:off x="7147757" y="2584128"/>
              <a:ext cx="318212" cy="311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B55A89-BC34-4C39-88DB-41A2EC183ACE}"/>
                </a:ext>
              </a:extLst>
            </p:cNvPr>
            <p:cNvSpPr/>
            <p:nvPr/>
          </p:nvSpPr>
          <p:spPr>
            <a:xfrm>
              <a:off x="6557767" y="2080515"/>
              <a:ext cx="318212" cy="311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731BC7E-D57C-4BDB-A499-796E474154B5}"/>
                </a:ext>
              </a:extLst>
            </p:cNvPr>
            <p:cNvSpPr/>
            <p:nvPr/>
          </p:nvSpPr>
          <p:spPr>
            <a:xfrm>
              <a:off x="5975962" y="2729242"/>
              <a:ext cx="318212" cy="311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F288C44-A893-49BB-88E3-A39780718213}"/>
                </a:ext>
              </a:extLst>
            </p:cNvPr>
            <p:cNvCxnSpPr>
              <a:cxnSpLocks/>
              <a:stCxn id="22" idx="5"/>
              <a:endCxn id="18" idx="1"/>
            </p:cNvCxnSpPr>
            <p:nvPr/>
          </p:nvCxnSpPr>
          <p:spPr>
            <a:xfrm>
              <a:off x="6247573" y="2994940"/>
              <a:ext cx="475681" cy="291649"/>
            </a:xfrm>
            <a:prstGeom prst="straightConnector1">
              <a:avLst/>
            </a:prstGeom>
            <a:ln w="22225">
              <a:solidFill>
                <a:srgbClr val="0C4C8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B928EA09-3438-4D2F-A778-2815E16DA565}"/>
                </a:ext>
              </a:extLst>
            </p:cNvPr>
            <p:cNvCxnSpPr>
              <a:cxnSpLocks/>
              <a:stCxn id="20" idx="4"/>
              <a:endCxn id="18" idx="7"/>
            </p:cNvCxnSpPr>
            <p:nvPr/>
          </p:nvCxnSpPr>
          <p:spPr>
            <a:xfrm flipH="1">
              <a:off x="6948264" y="2895413"/>
              <a:ext cx="358599" cy="391176"/>
            </a:xfrm>
            <a:prstGeom prst="straightConnector1">
              <a:avLst/>
            </a:prstGeom>
            <a:ln w="22225">
              <a:solidFill>
                <a:srgbClr val="0C4C8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B131404A-F48C-4A11-8D73-40D4AABAC745}"/>
                </a:ext>
              </a:extLst>
            </p:cNvPr>
            <p:cNvCxnSpPr>
              <a:cxnSpLocks/>
              <a:stCxn id="21" idx="4"/>
              <a:endCxn id="18" idx="0"/>
            </p:cNvCxnSpPr>
            <p:nvPr/>
          </p:nvCxnSpPr>
          <p:spPr>
            <a:xfrm>
              <a:off x="6716873" y="2391800"/>
              <a:ext cx="118886" cy="849202"/>
            </a:xfrm>
            <a:prstGeom prst="straightConnector1">
              <a:avLst/>
            </a:prstGeom>
            <a:ln w="22225">
              <a:solidFill>
                <a:srgbClr val="0C4C8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E7810883-ACE5-4F89-A551-D7254482960B}"/>
                </a:ext>
              </a:extLst>
            </p:cNvPr>
            <p:cNvCxnSpPr>
              <a:cxnSpLocks/>
              <a:stCxn id="21" idx="5"/>
              <a:endCxn id="20" idx="1"/>
            </p:cNvCxnSpPr>
            <p:nvPr/>
          </p:nvCxnSpPr>
          <p:spPr>
            <a:xfrm>
              <a:off x="6829378" y="2346213"/>
              <a:ext cx="364980" cy="283502"/>
            </a:xfrm>
            <a:prstGeom prst="straightConnector1">
              <a:avLst/>
            </a:prstGeom>
            <a:ln w="22225">
              <a:solidFill>
                <a:srgbClr val="0C4C8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602C0CE2-54EF-4CC7-BD1D-7FF0A966C285}"/>
                </a:ext>
              </a:extLst>
            </p:cNvPr>
            <p:cNvCxnSpPr>
              <a:cxnSpLocks/>
              <a:stCxn id="22" idx="6"/>
              <a:endCxn id="20" idx="2"/>
            </p:cNvCxnSpPr>
            <p:nvPr/>
          </p:nvCxnSpPr>
          <p:spPr>
            <a:xfrm flipV="1">
              <a:off x="6294174" y="2739771"/>
              <a:ext cx="853583" cy="145114"/>
            </a:xfrm>
            <a:prstGeom prst="straightConnector1">
              <a:avLst/>
            </a:prstGeom>
            <a:ln w="22225">
              <a:solidFill>
                <a:srgbClr val="0C4C8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8040D6EF-F49C-4EC4-99E2-CD6156D130C3}"/>
                </a:ext>
              </a:extLst>
            </p:cNvPr>
            <p:cNvCxnSpPr>
              <a:cxnSpLocks/>
              <a:stCxn id="22" idx="7"/>
              <a:endCxn id="21" idx="3"/>
            </p:cNvCxnSpPr>
            <p:nvPr/>
          </p:nvCxnSpPr>
          <p:spPr>
            <a:xfrm flipV="1">
              <a:off x="6247573" y="2346213"/>
              <a:ext cx="356795" cy="428616"/>
            </a:xfrm>
            <a:prstGeom prst="straightConnector1">
              <a:avLst/>
            </a:prstGeom>
            <a:ln w="22225">
              <a:solidFill>
                <a:srgbClr val="0C4C8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C78EBB57-9952-4F54-B5F9-B07C43FEA0C1}"/>
                </a:ext>
              </a:extLst>
            </p:cNvPr>
            <p:cNvSpPr/>
            <p:nvPr/>
          </p:nvSpPr>
          <p:spPr>
            <a:xfrm>
              <a:off x="5719234" y="1826522"/>
              <a:ext cx="2088232" cy="1976119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26031A7B-D7E3-4831-A929-D82BEEFBF295}"/>
              </a:ext>
            </a:extLst>
          </p:cNvPr>
          <p:cNvSpPr txBox="1"/>
          <p:nvPr/>
        </p:nvSpPr>
        <p:spPr>
          <a:xfrm rot="1512339">
            <a:off x="5008067" y="2956031"/>
            <a:ext cx="566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/>
              </a:rPr>
              <a:t> P2P</a:t>
            </a:r>
            <a:endParaRPr lang="ko-KR" altLang="en-US" sz="1400" b="0" spc="-150" dirty="0">
              <a:solidFill>
                <a:schemeClr val="tx1">
                  <a:lumMod val="75000"/>
                  <a:lumOff val="25000"/>
                </a:schemeClr>
              </a:solidFill>
              <a:ea typeface="나눔고딕 ExtraBold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2ED52DA5-BFCB-40A4-B167-01F24C77A17B}"/>
              </a:ext>
            </a:extLst>
          </p:cNvPr>
          <p:cNvCxnSpPr>
            <a:cxnSpLocks/>
            <a:stCxn id="23" idx="6"/>
            <a:endCxn id="164" idx="2"/>
          </p:cNvCxnSpPr>
          <p:nvPr/>
        </p:nvCxnSpPr>
        <p:spPr>
          <a:xfrm>
            <a:off x="4349468" y="2856715"/>
            <a:ext cx="1637583" cy="764777"/>
          </a:xfrm>
          <a:prstGeom prst="straightConnector1">
            <a:avLst/>
          </a:prstGeom>
          <a:ln w="22225">
            <a:solidFill>
              <a:srgbClr val="0C4C8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">
            <a:extLst>
              <a:ext uri="{FF2B5EF4-FFF2-40B4-BE49-F238E27FC236}">
                <a16:creationId xmlns:a16="http://schemas.microsoft.com/office/drawing/2014/main" id="{56FBF091-B146-4C68-894B-93851EBD0546}"/>
              </a:ext>
            </a:extLst>
          </p:cNvPr>
          <p:cNvSpPr txBox="1">
            <a:spLocks noChangeArrowheads="1"/>
          </p:cNvSpPr>
          <p:nvPr/>
        </p:nvSpPr>
        <p:spPr>
          <a:xfrm>
            <a:off x="3130910" y="1766289"/>
            <a:ext cx="1481359" cy="319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Transaction Pool</a:t>
            </a:r>
          </a:p>
        </p:txBody>
      </p:sp>
      <p:sp>
        <p:nvSpPr>
          <p:cNvPr id="51" name="Rectangle 1">
            <a:extLst>
              <a:ext uri="{FF2B5EF4-FFF2-40B4-BE49-F238E27FC236}">
                <a16:creationId xmlns:a16="http://schemas.microsoft.com/office/drawing/2014/main" id="{7D839FB4-FF0D-478E-91A8-8428C5507D9D}"/>
              </a:ext>
            </a:extLst>
          </p:cNvPr>
          <p:cNvSpPr txBox="1">
            <a:spLocks noChangeArrowheads="1"/>
          </p:cNvSpPr>
          <p:nvPr/>
        </p:nvSpPr>
        <p:spPr>
          <a:xfrm>
            <a:off x="302488" y="2489509"/>
            <a:ext cx="1481359" cy="319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Transaction Pool</a:t>
            </a: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349B18E6-2C65-4A3D-B948-18A37DACD6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22" y="3315211"/>
            <a:ext cx="1481359" cy="319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Transaction Pool</a:t>
            </a:r>
          </a:p>
        </p:txBody>
      </p:sp>
      <p:sp>
        <p:nvSpPr>
          <p:cNvPr id="60" name="Rectangle 1">
            <a:extLst>
              <a:ext uri="{FF2B5EF4-FFF2-40B4-BE49-F238E27FC236}">
                <a16:creationId xmlns:a16="http://schemas.microsoft.com/office/drawing/2014/main" id="{3CE1CFD5-BB02-4499-8771-5CF84D58DB20}"/>
              </a:ext>
            </a:extLst>
          </p:cNvPr>
          <p:cNvSpPr txBox="1">
            <a:spLocks noChangeArrowheads="1"/>
          </p:cNvSpPr>
          <p:nvPr/>
        </p:nvSpPr>
        <p:spPr>
          <a:xfrm>
            <a:off x="3952000" y="2394111"/>
            <a:ext cx="1481359" cy="319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Transaction Pool</a:t>
            </a:r>
          </a:p>
        </p:txBody>
      </p:sp>
      <p:sp>
        <p:nvSpPr>
          <p:cNvPr id="61" name="Rectangle 1">
            <a:extLst>
              <a:ext uri="{FF2B5EF4-FFF2-40B4-BE49-F238E27FC236}">
                <a16:creationId xmlns:a16="http://schemas.microsoft.com/office/drawing/2014/main" id="{DC150492-5610-4C51-99E8-7C56F7953B2B}"/>
              </a:ext>
            </a:extLst>
          </p:cNvPr>
          <p:cNvSpPr txBox="1">
            <a:spLocks noChangeArrowheads="1"/>
          </p:cNvSpPr>
          <p:nvPr/>
        </p:nvSpPr>
        <p:spPr>
          <a:xfrm>
            <a:off x="3617346" y="3324699"/>
            <a:ext cx="1481359" cy="319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Transaction Pool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D3255DB-1EAC-42AB-BC87-045A211162B7}"/>
              </a:ext>
            </a:extLst>
          </p:cNvPr>
          <p:cNvSpPr/>
          <p:nvPr/>
        </p:nvSpPr>
        <p:spPr>
          <a:xfrm>
            <a:off x="7013619" y="2616582"/>
            <a:ext cx="38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5E280A4-E56E-4E32-A72F-72CBA0032226}"/>
              </a:ext>
            </a:extLst>
          </p:cNvPr>
          <p:cNvSpPr/>
          <p:nvPr/>
        </p:nvSpPr>
        <p:spPr>
          <a:xfrm>
            <a:off x="6021041" y="3193434"/>
            <a:ext cx="660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ⓑ</a:t>
            </a:r>
            <a:r>
              <a:rPr lang="ko-KR" altLang="en-US" b="1" dirty="0">
                <a:solidFill>
                  <a:srgbClr val="00B050"/>
                </a:solidFill>
              </a:rPr>
              <a:t>ⓒ</a:t>
            </a:r>
          </a:p>
          <a:p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9CCD4C3-C9DF-4744-9C8F-675FA00E4E73}"/>
              </a:ext>
            </a:extLst>
          </p:cNvPr>
          <p:cNvSpPr/>
          <p:nvPr/>
        </p:nvSpPr>
        <p:spPr>
          <a:xfrm>
            <a:off x="7262682" y="2629668"/>
            <a:ext cx="38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ⓕ</a:t>
            </a:r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4D32D95C-2CCF-4751-8563-F3744D7D934F}"/>
              </a:ext>
            </a:extLst>
          </p:cNvPr>
          <p:cNvSpPr/>
          <p:nvPr/>
        </p:nvSpPr>
        <p:spPr bwMode="auto">
          <a:xfrm>
            <a:off x="6838628" y="2898877"/>
            <a:ext cx="304885" cy="258639"/>
          </a:xfrm>
          <a:prstGeom prst="star5">
            <a:avLst/>
          </a:prstGeom>
          <a:solidFill>
            <a:schemeClr val="tx1"/>
          </a:solidFill>
          <a:ln w="3175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35C56A-7804-4497-AAE8-D99E2F1DC60D}"/>
              </a:ext>
            </a:extLst>
          </p:cNvPr>
          <p:cNvSpPr/>
          <p:nvPr/>
        </p:nvSpPr>
        <p:spPr>
          <a:xfrm>
            <a:off x="5138315" y="997003"/>
            <a:ext cx="40024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ⓐ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en-US" altLang="ko-KR" sz="1200" b="1" dirty="0" err="1">
                <a:solidFill>
                  <a:srgbClr val="002060"/>
                </a:solidFill>
              </a:rPr>
              <a:t>Tx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발생 모든 노드에게 전파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r>
              <a:rPr lang="ko-KR" altLang="en-US" sz="1200" b="1" dirty="0">
                <a:solidFill>
                  <a:srgbClr val="FFC000"/>
                </a:solidFill>
              </a:rPr>
              <a:t>ⓑ</a:t>
            </a:r>
            <a:r>
              <a:rPr lang="en-US" altLang="ko-KR" sz="1200" b="1" dirty="0">
                <a:solidFill>
                  <a:srgbClr val="FFC000"/>
                </a:solidFill>
              </a:rPr>
              <a:t>: </a:t>
            </a:r>
            <a:r>
              <a:rPr lang="en-US" altLang="ko-KR" sz="1200" b="1" dirty="0" err="1">
                <a:solidFill>
                  <a:srgbClr val="002060"/>
                </a:solidFill>
              </a:rPr>
              <a:t>Tx</a:t>
            </a:r>
            <a:r>
              <a:rPr lang="ko-KR" altLang="en-US" sz="1200" b="1" dirty="0">
                <a:solidFill>
                  <a:srgbClr val="002060"/>
                </a:solidFill>
              </a:rPr>
              <a:t> 검증 </a:t>
            </a:r>
            <a:r>
              <a:rPr lang="en-US" altLang="ko-KR" sz="1200" b="1" dirty="0">
                <a:solidFill>
                  <a:srgbClr val="002060"/>
                </a:solidFill>
              </a:rPr>
              <a:t>(</a:t>
            </a:r>
            <a:r>
              <a:rPr lang="ko-KR" altLang="en-US" sz="1200" b="1" dirty="0">
                <a:solidFill>
                  <a:srgbClr val="002060"/>
                </a:solidFill>
              </a:rPr>
              <a:t>전체 노드의 </a:t>
            </a:r>
            <a:r>
              <a:rPr lang="en-US" altLang="ko-KR" sz="1200" b="1" dirty="0">
                <a:solidFill>
                  <a:srgbClr val="002060"/>
                </a:solidFill>
              </a:rPr>
              <a:t>51%</a:t>
            </a:r>
            <a:r>
              <a:rPr lang="ko-KR" altLang="en-US" sz="1200" b="1" dirty="0">
                <a:solidFill>
                  <a:srgbClr val="002060"/>
                </a:solidFill>
              </a:rPr>
              <a:t>가 동의</a:t>
            </a:r>
            <a:r>
              <a:rPr lang="en-US" altLang="ko-KR" sz="1200" b="1" dirty="0">
                <a:solidFill>
                  <a:srgbClr val="002060"/>
                </a:solidFill>
              </a:rPr>
              <a:t>)</a:t>
            </a:r>
            <a:r>
              <a:rPr lang="ko-KR" altLang="en-US" sz="1200" b="1" dirty="0">
                <a:solidFill>
                  <a:srgbClr val="002060"/>
                </a:solidFill>
              </a:rPr>
              <a:t> 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r>
              <a:rPr lang="ko-KR" altLang="en-US" sz="1200" b="1" dirty="0">
                <a:solidFill>
                  <a:srgbClr val="00B050"/>
                </a:solidFill>
              </a:rPr>
              <a:t>ⓒ</a:t>
            </a:r>
            <a:r>
              <a:rPr lang="en-US" altLang="ko-KR" sz="1200" b="1" dirty="0">
                <a:solidFill>
                  <a:srgbClr val="00B050"/>
                </a:solidFill>
              </a:rPr>
              <a:t>: </a:t>
            </a:r>
            <a:r>
              <a:rPr lang="ko-KR" altLang="en-US" sz="1200" b="1" dirty="0">
                <a:solidFill>
                  <a:srgbClr val="002060"/>
                </a:solidFill>
              </a:rPr>
              <a:t>검증 된 </a:t>
            </a:r>
            <a:r>
              <a:rPr lang="en-US" altLang="ko-KR" sz="1200" b="1" dirty="0" err="1">
                <a:solidFill>
                  <a:srgbClr val="002060"/>
                </a:solidFill>
              </a:rPr>
              <a:t>Tx</a:t>
            </a:r>
            <a:r>
              <a:rPr lang="ko-KR" altLang="en-US" sz="1200" b="1" dirty="0">
                <a:solidFill>
                  <a:srgbClr val="002060"/>
                </a:solidFill>
              </a:rPr>
              <a:t>이면 다른 노드에게 전파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r>
              <a:rPr lang="ko-KR" altLang="en-US" sz="1200" b="1" dirty="0">
                <a:solidFill>
                  <a:srgbClr val="0070C0"/>
                </a:solidFill>
              </a:rPr>
              <a:t>ⓓ</a:t>
            </a:r>
            <a:r>
              <a:rPr lang="en-US" altLang="ko-KR" sz="1200" b="1" dirty="0">
                <a:solidFill>
                  <a:srgbClr val="0070C0"/>
                </a:solidFill>
              </a:rPr>
              <a:t>: </a:t>
            </a:r>
            <a:r>
              <a:rPr lang="en-US" altLang="ko-KR" sz="1200" b="1" dirty="0" err="1">
                <a:solidFill>
                  <a:srgbClr val="002060"/>
                </a:solidFill>
              </a:rPr>
              <a:t>Tx</a:t>
            </a:r>
            <a:r>
              <a:rPr lang="en-US" altLang="ko-KR" sz="1200" b="1" dirty="0">
                <a:solidFill>
                  <a:srgbClr val="002060"/>
                </a:solidFill>
              </a:rPr>
              <a:t> Pool</a:t>
            </a:r>
            <a:r>
              <a:rPr lang="ko-KR" altLang="en-US" sz="1200" b="1" dirty="0">
                <a:solidFill>
                  <a:srgbClr val="002060"/>
                </a:solidFill>
              </a:rPr>
              <a:t>에 저장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r>
              <a:rPr lang="ko-KR" altLang="en-US" sz="1200" b="1" dirty="0">
                <a:solidFill>
                  <a:srgbClr val="7030A0"/>
                </a:solidFill>
              </a:rPr>
              <a:t>ⓔ</a:t>
            </a:r>
            <a:r>
              <a:rPr lang="en-US" altLang="ko-KR" sz="1200" b="1" dirty="0">
                <a:solidFill>
                  <a:srgbClr val="7030A0"/>
                </a:solidFill>
              </a:rPr>
              <a:t>: </a:t>
            </a:r>
            <a:r>
              <a:rPr lang="en-US" altLang="ko-KR" sz="1200" b="1" dirty="0">
                <a:solidFill>
                  <a:srgbClr val="002060"/>
                </a:solidFill>
              </a:rPr>
              <a:t>Miner</a:t>
            </a:r>
            <a:r>
              <a:rPr lang="ko-KR" altLang="en-US" sz="1200" b="1" dirty="0">
                <a:solidFill>
                  <a:srgbClr val="002060"/>
                </a:solidFill>
              </a:rPr>
              <a:t>들은 들어온 </a:t>
            </a:r>
            <a:r>
              <a:rPr lang="en-US" altLang="ko-KR" sz="1200" b="1" dirty="0" err="1">
                <a:solidFill>
                  <a:srgbClr val="002060"/>
                </a:solidFill>
              </a:rPr>
              <a:t>Tx</a:t>
            </a:r>
            <a:r>
              <a:rPr lang="ko-KR" altLang="en-US" sz="1200" b="1" dirty="0">
                <a:solidFill>
                  <a:srgbClr val="002060"/>
                </a:solidFill>
              </a:rPr>
              <a:t>을 가지고 </a:t>
            </a:r>
            <a:r>
              <a:rPr lang="ko-KR" altLang="en-US" sz="1200" b="1" dirty="0" err="1">
                <a:solidFill>
                  <a:srgbClr val="002060"/>
                </a:solidFill>
              </a:rPr>
              <a:t>블럭생성</a:t>
            </a:r>
            <a:r>
              <a:rPr lang="en-US" altLang="ko-KR" sz="1200" b="1" dirty="0">
                <a:solidFill>
                  <a:srgbClr val="002060"/>
                </a:solidFill>
              </a:rPr>
              <a:t>(Mining)</a:t>
            </a:r>
            <a:endParaRPr lang="ko-KR" altLang="en-US" sz="1200" b="1" dirty="0">
              <a:solidFill>
                <a:srgbClr val="002060"/>
              </a:solidFill>
            </a:endParaRPr>
          </a:p>
          <a:p>
            <a:r>
              <a:rPr lang="ko-KR" altLang="en-US" sz="1200" b="1" dirty="0">
                <a:solidFill>
                  <a:srgbClr val="002060"/>
                </a:solidFill>
              </a:rPr>
              <a:t>ⓕ</a:t>
            </a:r>
            <a:r>
              <a:rPr lang="en-US" altLang="ko-KR" sz="1200" b="1" dirty="0">
                <a:solidFill>
                  <a:srgbClr val="002060"/>
                </a:solidFill>
              </a:rPr>
              <a:t>: Confirm                                       </a:t>
            </a:r>
          </a:p>
          <a:p>
            <a:r>
              <a:rPr lang="en-US" altLang="ko-KR" sz="1200" b="1" dirty="0">
                <a:solidFill>
                  <a:srgbClr val="002060"/>
                </a:solidFill>
              </a:rPr>
              <a:t>                                                      </a:t>
            </a:r>
            <a:r>
              <a:rPr lang="en-US" altLang="ko-KR" sz="1200" b="1" dirty="0" err="1">
                <a:solidFill>
                  <a:srgbClr val="002060"/>
                </a:solidFill>
              </a:rPr>
              <a:t>Tx</a:t>
            </a:r>
            <a:r>
              <a:rPr lang="en-US" altLang="ko-KR" sz="1200" b="1" dirty="0">
                <a:solidFill>
                  <a:srgbClr val="002060"/>
                </a:solidFill>
              </a:rPr>
              <a:t>: </a:t>
            </a:r>
            <a:r>
              <a:rPr lang="ko-KR" altLang="en-US" sz="1200" b="1" dirty="0">
                <a:solidFill>
                  <a:srgbClr val="002060"/>
                </a:solidFill>
              </a:rPr>
              <a:t>트랜잭션</a:t>
            </a:r>
          </a:p>
        </p:txBody>
      </p: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696F7D09-231B-4CF4-A505-1B577206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84678FB-A4F4-4BBD-87C2-DC8F99644773}"/>
              </a:ext>
            </a:extLst>
          </p:cNvPr>
          <p:cNvSpPr/>
          <p:nvPr/>
        </p:nvSpPr>
        <p:spPr>
          <a:xfrm>
            <a:off x="1417392" y="2070537"/>
            <a:ext cx="1193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ⓑ</a:t>
            </a:r>
            <a:r>
              <a:rPr lang="ko-KR" altLang="en-US" b="1" dirty="0">
                <a:solidFill>
                  <a:srgbClr val="00B050"/>
                </a:solidFill>
              </a:rPr>
              <a:t>ⓒ</a:t>
            </a:r>
            <a:r>
              <a:rPr lang="ko-KR" altLang="en-US" b="1" dirty="0">
                <a:solidFill>
                  <a:srgbClr val="0070C0"/>
                </a:solidFill>
              </a:rPr>
              <a:t>ⓓ</a:t>
            </a:r>
            <a:r>
              <a:rPr lang="ko-KR" altLang="en-US" b="1" dirty="0">
                <a:solidFill>
                  <a:srgbClr val="7030A0"/>
                </a:solidFill>
              </a:rPr>
              <a:t>ⓔ</a:t>
            </a:r>
          </a:p>
          <a:p>
            <a:endParaRPr lang="ko-KR" altLang="en-US" b="1" dirty="0">
              <a:solidFill>
                <a:srgbClr val="00B050"/>
              </a:solidFill>
            </a:endParaRPr>
          </a:p>
          <a:p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96CA3B0-8D32-4476-9173-E4D66603BEB7}"/>
              </a:ext>
            </a:extLst>
          </p:cNvPr>
          <p:cNvSpPr/>
          <p:nvPr/>
        </p:nvSpPr>
        <p:spPr>
          <a:xfrm>
            <a:off x="2286864" y="1421772"/>
            <a:ext cx="1193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ⓑ</a:t>
            </a:r>
            <a:r>
              <a:rPr lang="ko-KR" altLang="en-US" b="1" dirty="0">
                <a:solidFill>
                  <a:srgbClr val="00B050"/>
                </a:solidFill>
              </a:rPr>
              <a:t>ⓒ</a:t>
            </a:r>
            <a:r>
              <a:rPr lang="ko-KR" altLang="en-US" b="1" dirty="0">
                <a:solidFill>
                  <a:srgbClr val="0070C0"/>
                </a:solidFill>
              </a:rPr>
              <a:t>ⓓ</a:t>
            </a:r>
            <a:r>
              <a:rPr lang="ko-KR" altLang="en-US" b="1" dirty="0">
                <a:solidFill>
                  <a:srgbClr val="7030A0"/>
                </a:solidFill>
              </a:rPr>
              <a:t>ⓔ</a:t>
            </a:r>
          </a:p>
          <a:p>
            <a:endParaRPr lang="ko-KR" altLang="en-US" b="1" dirty="0">
              <a:solidFill>
                <a:srgbClr val="00B050"/>
              </a:solidFill>
            </a:endParaRPr>
          </a:p>
          <a:p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F39211D-2FE8-4E0D-A829-7B2793C363DB}"/>
              </a:ext>
            </a:extLst>
          </p:cNvPr>
          <p:cNvSpPr/>
          <p:nvPr/>
        </p:nvSpPr>
        <p:spPr>
          <a:xfrm>
            <a:off x="3169896" y="2041254"/>
            <a:ext cx="1193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ⓑ</a:t>
            </a:r>
            <a:r>
              <a:rPr lang="ko-KR" altLang="en-US" b="1" dirty="0">
                <a:solidFill>
                  <a:srgbClr val="00B050"/>
                </a:solidFill>
              </a:rPr>
              <a:t>ⓒ</a:t>
            </a:r>
            <a:r>
              <a:rPr lang="ko-KR" altLang="en-US" b="1" dirty="0">
                <a:solidFill>
                  <a:srgbClr val="0070C0"/>
                </a:solidFill>
              </a:rPr>
              <a:t>ⓓ</a:t>
            </a:r>
            <a:r>
              <a:rPr lang="ko-KR" altLang="en-US" b="1" dirty="0">
                <a:solidFill>
                  <a:srgbClr val="7030A0"/>
                </a:solidFill>
              </a:rPr>
              <a:t>ⓔ</a:t>
            </a:r>
          </a:p>
          <a:p>
            <a:endParaRPr lang="ko-KR" altLang="en-US" b="1" dirty="0">
              <a:solidFill>
                <a:srgbClr val="00B050"/>
              </a:solidFill>
            </a:endParaRPr>
          </a:p>
          <a:p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89A3D7-1EC1-44D2-B11F-5A4618300B74}"/>
              </a:ext>
            </a:extLst>
          </p:cNvPr>
          <p:cNvSpPr/>
          <p:nvPr/>
        </p:nvSpPr>
        <p:spPr>
          <a:xfrm>
            <a:off x="2899608" y="3597482"/>
            <a:ext cx="1193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ⓑ</a:t>
            </a:r>
            <a:r>
              <a:rPr lang="ko-KR" altLang="en-US" b="1" dirty="0">
                <a:solidFill>
                  <a:srgbClr val="00B050"/>
                </a:solidFill>
              </a:rPr>
              <a:t>ⓒ</a:t>
            </a:r>
            <a:r>
              <a:rPr lang="ko-KR" altLang="en-US" b="1" dirty="0">
                <a:solidFill>
                  <a:srgbClr val="0070C0"/>
                </a:solidFill>
              </a:rPr>
              <a:t>ⓓ</a:t>
            </a:r>
            <a:r>
              <a:rPr lang="ko-KR" altLang="en-US" b="1" dirty="0">
                <a:solidFill>
                  <a:srgbClr val="7030A0"/>
                </a:solidFill>
              </a:rPr>
              <a:t>ⓔ</a:t>
            </a:r>
          </a:p>
          <a:p>
            <a:endParaRPr lang="ko-KR" altLang="en-US" b="1" dirty="0">
              <a:solidFill>
                <a:srgbClr val="00B050"/>
              </a:solidFill>
            </a:endParaRPr>
          </a:p>
          <a:p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0AFB919-1786-49AB-A523-8195BDC61066}"/>
              </a:ext>
            </a:extLst>
          </p:cNvPr>
          <p:cNvSpPr/>
          <p:nvPr/>
        </p:nvSpPr>
        <p:spPr>
          <a:xfrm>
            <a:off x="1803830" y="3577233"/>
            <a:ext cx="1193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ⓑ</a:t>
            </a:r>
            <a:r>
              <a:rPr lang="ko-KR" altLang="en-US" b="1" dirty="0">
                <a:solidFill>
                  <a:srgbClr val="00B050"/>
                </a:solidFill>
              </a:rPr>
              <a:t>ⓒ</a:t>
            </a:r>
            <a:r>
              <a:rPr lang="ko-KR" altLang="en-US" b="1" dirty="0">
                <a:solidFill>
                  <a:srgbClr val="0070C0"/>
                </a:solidFill>
              </a:rPr>
              <a:t>ⓓ</a:t>
            </a:r>
            <a:r>
              <a:rPr lang="ko-KR" altLang="en-US" b="1" dirty="0">
                <a:solidFill>
                  <a:srgbClr val="7030A0"/>
                </a:solidFill>
              </a:rPr>
              <a:t>ⓔ</a:t>
            </a:r>
          </a:p>
          <a:p>
            <a:endParaRPr lang="ko-KR" altLang="en-US" b="1" dirty="0">
              <a:solidFill>
                <a:srgbClr val="00B050"/>
              </a:solidFill>
            </a:endParaRPr>
          </a:p>
          <a:p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777CCE8-E43A-420A-922A-ECCADD9D424A}"/>
              </a:ext>
            </a:extLst>
          </p:cNvPr>
          <p:cNvSpPr/>
          <p:nvPr/>
        </p:nvSpPr>
        <p:spPr>
          <a:xfrm>
            <a:off x="7321992" y="3028716"/>
            <a:ext cx="660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ⓑ</a:t>
            </a:r>
            <a:r>
              <a:rPr lang="ko-KR" altLang="en-US" b="1" dirty="0">
                <a:solidFill>
                  <a:srgbClr val="00B050"/>
                </a:solidFill>
              </a:rPr>
              <a:t>ⓒ</a:t>
            </a:r>
          </a:p>
          <a:p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0E0F9CE-5FCF-4BBA-80E4-88E41DFF0670}"/>
              </a:ext>
            </a:extLst>
          </p:cNvPr>
          <p:cNvSpPr/>
          <p:nvPr/>
        </p:nvSpPr>
        <p:spPr>
          <a:xfrm>
            <a:off x="7189241" y="3925818"/>
            <a:ext cx="660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ⓑ</a:t>
            </a:r>
            <a:r>
              <a:rPr lang="ko-KR" altLang="en-US" b="1" dirty="0">
                <a:solidFill>
                  <a:srgbClr val="00B050"/>
                </a:solidFill>
              </a:rPr>
              <a:t>ⓒ</a:t>
            </a:r>
          </a:p>
          <a:p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15FD3DE-9B03-46A7-854F-AE904A026004}"/>
              </a:ext>
            </a:extLst>
          </p:cNvPr>
          <p:cNvSpPr txBox="1"/>
          <p:nvPr/>
        </p:nvSpPr>
        <p:spPr>
          <a:xfrm>
            <a:off x="6297236" y="2294852"/>
            <a:ext cx="1467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/>
              </a:rPr>
              <a:t>Light Node group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ea typeface="나눔고딕 ExtraBold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87937F-FC2F-4C8B-854D-BD2DD7EFDA34}"/>
              </a:ext>
            </a:extLst>
          </p:cNvPr>
          <p:cNvSpPr txBox="1"/>
          <p:nvPr/>
        </p:nvSpPr>
        <p:spPr>
          <a:xfrm>
            <a:off x="2107364" y="1093484"/>
            <a:ext cx="1467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/>
              </a:rPr>
              <a:t>Full Node  group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ea typeface="나눔고딕 ExtraBold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1587A10-B8F3-4F3A-926B-0CB0A1A05AE5}"/>
              </a:ext>
            </a:extLst>
          </p:cNvPr>
          <p:cNvSpPr/>
          <p:nvPr/>
        </p:nvSpPr>
        <p:spPr bwMode="auto">
          <a:xfrm>
            <a:off x="4762394" y="1083280"/>
            <a:ext cx="357247" cy="13609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322EDE2E-B3BB-41B9-B828-AE810BEBC7A8}"/>
              </a:ext>
            </a:extLst>
          </p:cNvPr>
          <p:cNvSpPr/>
          <p:nvPr/>
        </p:nvSpPr>
        <p:spPr bwMode="auto">
          <a:xfrm>
            <a:off x="4762394" y="1253462"/>
            <a:ext cx="357247" cy="13609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733E09B6-54B6-4025-B6EB-73031B7159B7}"/>
              </a:ext>
            </a:extLst>
          </p:cNvPr>
          <p:cNvSpPr/>
          <p:nvPr/>
        </p:nvSpPr>
        <p:spPr bwMode="auto">
          <a:xfrm>
            <a:off x="4762394" y="1426520"/>
            <a:ext cx="357247" cy="13609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6F41A677-C1B8-4227-870A-E2603FFFDAEE}"/>
              </a:ext>
            </a:extLst>
          </p:cNvPr>
          <p:cNvSpPr/>
          <p:nvPr/>
        </p:nvSpPr>
        <p:spPr bwMode="auto">
          <a:xfrm>
            <a:off x="4762394" y="1614266"/>
            <a:ext cx="357247" cy="13609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19E6DD25-8EDD-45D9-936A-45FFC4118D6C}"/>
              </a:ext>
            </a:extLst>
          </p:cNvPr>
          <p:cNvSpPr/>
          <p:nvPr/>
        </p:nvSpPr>
        <p:spPr bwMode="auto">
          <a:xfrm>
            <a:off x="4762394" y="1806053"/>
            <a:ext cx="357247" cy="13609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D2CFE20C-9CFB-490A-96E6-234CDD4D6B44}"/>
              </a:ext>
            </a:extLst>
          </p:cNvPr>
          <p:cNvSpPr/>
          <p:nvPr/>
        </p:nvSpPr>
        <p:spPr bwMode="auto">
          <a:xfrm>
            <a:off x="4762153" y="2002491"/>
            <a:ext cx="357247" cy="13609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1.13 Transaction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검증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81EB9-1C47-4358-A3B7-4E707830BDCA}"/>
              </a:ext>
            </a:extLst>
          </p:cNvPr>
          <p:cNvGrpSpPr/>
          <p:nvPr/>
        </p:nvGrpSpPr>
        <p:grpSpPr>
          <a:xfrm>
            <a:off x="561058" y="1799044"/>
            <a:ext cx="2090637" cy="2142188"/>
            <a:chOff x="470814" y="1972304"/>
            <a:chExt cx="2090637" cy="214218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943F40-6805-41A7-BA7B-50C6A772C5FF}"/>
                </a:ext>
              </a:extLst>
            </p:cNvPr>
            <p:cNvSpPr txBox="1"/>
            <p:nvPr/>
          </p:nvSpPr>
          <p:spPr>
            <a:xfrm>
              <a:off x="470814" y="1972304"/>
              <a:ext cx="20906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현재블록</a:t>
              </a: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(A)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의 거래내역</a:t>
              </a: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FC16E36-B1E1-403D-946D-9E8965078853}"/>
                </a:ext>
              </a:extLst>
            </p:cNvPr>
            <p:cNvGrpSpPr/>
            <p:nvPr/>
          </p:nvGrpSpPr>
          <p:grpSpPr>
            <a:xfrm>
              <a:off x="1202610" y="2396718"/>
              <a:ext cx="627046" cy="1717774"/>
              <a:chOff x="1516133" y="2409161"/>
              <a:chExt cx="627046" cy="1717774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86A65F83-070E-46EA-824C-DE39C2CC7268}"/>
                  </a:ext>
                </a:extLst>
              </p:cNvPr>
              <p:cNvSpPr/>
              <p:nvPr/>
            </p:nvSpPr>
            <p:spPr>
              <a:xfrm flipH="1">
                <a:off x="1516133" y="2409161"/>
                <a:ext cx="627046" cy="2776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거래</a:t>
                </a:r>
                <a:r>
                  <a:rPr lang="en-US" altLang="ko-KR" sz="1200" dirty="0"/>
                  <a:t>a</a:t>
                </a:r>
                <a:endParaRPr lang="ko-KR" altLang="en-US" sz="1200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10C534E-A06B-4FC9-B5CE-C292CB7DBED4}"/>
                  </a:ext>
                </a:extLst>
              </p:cNvPr>
              <p:cNvSpPr/>
              <p:nvPr/>
            </p:nvSpPr>
            <p:spPr>
              <a:xfrm flipH="1">
                <a:off x="1516133" y="2769201"/>
                <a:ext cx="627046" cy="2776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거래</a:t>
                </a:r>
                <a:r>
                  <a:rPr lang="en-US" altLang="ko-KR" sz="1200" dirty="0"/>
                  <a:t>b</a:t>
                </a:r>
                <a:endParaRPr lang="ko-KR" altLang="en-US" sz="1200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60641BD1-9CB9-46B6-BF55-B32840CE0C76}"/>
                  </a:ext>
                </a:extLst>
              </p:cNvPr>
              <p:cNvSpPr/>
              <p:nvPr/>
            </p:nvSpPr>
            <p:spPr>
              <a:xfrm flipH="1">
                <a:off x="1516133" y="3849321"/>
                <a:ext cx="627046" cy="2776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거래</a:t>
                </a:r>
                <a:r>
                  <a:rPr lang="en-US" altLang="ko-KR" sz="1200" dirty="0"/>
                  <a:t>n</a:t>
                </a:r>
                <a:endParaRPr lang="ko-KR" altLang="en-US" sz="1200" dirty="0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3C2C9D15-928E-4DFA-82C4-B2B893E6D886}"/>
                  </a:ext>
                </a:extLst>
              </p:cNvPr>
              <p:cNvCxnSpPr/>
              <p:nvPr/>
            </p:nvCxnSpPr>
            <p:spPr>
              <a:xfrm>
                <a:off x="1829656" y="3273257"/>
                <a:ext cx="0" cy="432048"/>
              </a:xfrm>
              <a:prstGeom prst="line">
                <a:avLst/>
              </a:prstGeom>
              <a:solidFill>
                <a:schemeClr val="bg1">
                  <a:lumMod val="65000"/>
                </a:schemeClr>
              </a:solidFill>
              <a:ln w="762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97409E6-D4AB-4836-A6CD-2A0E7AB72141}"/>
              </a:ext>
            </a:extLst>
          </p:cNvPr>
          <p:cNvGrpSpPr/>
          <p:nvPr/>
        </p:nvGrpSpPr>
        <p:grpSpPr>
          <a:xfrm>
            <a:off x="4808937" y="1716474"/>
            <a:ext cx="4227342" cy="3054332"/>
            <a:chOff x="3585017" y="1766012"/>
            <a:chExt cx="4227342" cy="3054332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2270760-2D9D-4D75-8123-72FD3165D2E7}"/>
                </a:ext>
              </a:extLst>
            </p:cNvPr>
            <p:cNvGrpSpPr/>
            <p:nvPr/>
          </p:nvGrpSpPr>
          <p:grpSpPr>
            <a:xfrm>
              <a:off x="4571999" y="3064455"/>
              <a:ext cx="2293249" cy="402504"/>
              <a:chOff x="4264920" y="3064455"/>
              <a:chExt cx="2916499" cy="402504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A6AE93CB-EB88-4E48-B81A-D3AEE964E96F}"/>
                  </a:ext>
                </a:extLst>
              </p:cNvPr>
              <p:cNvSpPr/>
              <p:nvPr/>
            </p:nvSpPr>
            <p:spPr>
              <a:xfrm flipH="1">
                <a:off x="4264920" y="3064455"/>
                <a:ext cx="627047" cy="40250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거래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 err="1"/>
                  <a:t>a+b</a:t>
                </a:r>
                <a:endParaRPr lang="ko-KR" altLang="en-US" sz="1200" dirty="0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C18B5E78-B98A-4B97-BDCB-4BECD762ACA2}"/>
                  </a:ext>
                </a:extLst>
              </p:cNvPr>
              <p:cNvSpPr/>
              <p:nvPr/>
            </p:nvSpPr>
            <p:spPr>
              <a:xfrm flipH="1">
                <a:off x="6554372" y="3064455"/>
                <a:ext cx="627047" cy="40250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거래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 err="1"/>
                  <a:t>c+d</a:t>
                </a:r>
                <a:endParaRPr lang="ko-KR" altLang="en-US" sz="1200" dirty="0"/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82C7CBF-CE1D-4974-A91D-FC1E1CEBE314}"/>
                </a:ext>
              </a:extLst>
            </p:cNvPr>
            <p:cNvSpPr/>
            <p:nvPr/>
          </p:nvSpPr>
          <p:spPr>
            <a:xfrm flipH="1">
              <a:off x="5233390" y="1766012"/>
              <a:ext cx="908566" cy="40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거래</a:t>
              </a:r>
              <a:endParaRPr lang="en-US" altLang="ko-KR" sz="1200" dirty="0"/>
            </a:p>
            <a:p>
              <a:pPr algn="ctr"/>
              <a:r>
                <a:rPr lang="en-US" altLang="ko-KR" sz="1200" dirty="0" err="1"/>
                <a:t>a+b+c+d</a:t>
              </a:r>
              <a:endParaRPr lang="ko-KR" altLang="en-US" sz="12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D7C4667-1D4C-427F-87D8-A9CD7FC0EAAA}"/>
                </a:ext>
              </a:extLst>
            </p:cNvPr>
            <p:cNvSpPr/>
            <p:nvPr/>
          </p:nvSpPr>
          <p:spPr>
            <a:xfrm flipH="1">
              <a:off x="3585017" y="4417840"/>
              <a:ext cx="493048" cy="40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거래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E44902A-3D9E-4481-B10A-7C96AFDBF423}"/>
                </a:ext>
              </a:extLst>
            </p:cNvPr>
            <p:cNvSpPr/>
            <p:nvPr/>
          </p:nvSpPr>
          <p:spPr>
            <a:xfrm flipH="1">
              <a:off x="4829782" y="4417840"/>
              <a:ext cx="493048" cy="40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거래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7E05642-3BBC-4687-8A20-3138337BAE15}"/>
                </a:ext>
              </a:extLst>
            </p:cNvPr>
            <p:cNvSpPr/>
            <p:nvPr/>
          </p:nvSpPr>
          <p:spPr>
            <a:xfrm flipH="1">
              <a:off x="6074547" y="4417840"/>
              <a:ext cx="493047" cy="40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거래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80A4D3F-C661-4F0A-A01A-3B9BF46D092F}"/>
                </a:ext>
              </a:extLst>
            </p:cNvPr>
            <p:cNvSpPr/>
            <p:nvPr/>
          </p:nvSpPr>
          <p:spPr>
            <a:xfrm flipH="1">
              <a:off x="7319312" y="4417840"/>
              <a:ext cx="493047" cy="40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거래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cxnSp>
          <p:nvCxnSpPr>
            <p:cNvPr id="110" name="꺾인 연결선 144">
              <a:extLst>
                <a:ext uri="{FF2B5EF4-FFF2-40B4-BE49-F238E27FC236}">
                  <a16:creationId xmlns:a16="http://schemas.microsoft.com/office/drawing/2014/main" id="{FA030937-B957-475E-98CF-E597FA9D66ED}"/>
                </a:ext>
              </a:extLst>
            </p:cNvPr>
            <p:cNvCxnSpPr>
              <a:stCxn id="106" idx="0"/>
              <a:endCxn id="120" idx="2"/>
            </p:cNvCxnSpPr>
            <p:nvPr/>
          </p:nvCxnSpPr>
          <p:spPr>
            <a:xfrm rot="5400000" flipH="1" flipV="1">
              <a:off x="3849592" y="3448909"/>
              <a:ext cx="950881" cy="986982"/>
            </a:xfrm>
            <a:prstGeom prst="bentConnector3">
              <a:avLst>
                <a:gd name="adj1" fmla="val 24424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46">
              <a:extLst>
                <a:ext uri="{FF2B5EF4-FFF2-40B4-BE49-F238E27FC236}">
                  <a16:creationId xmlns:a16="http://schemas.microsoft.com/office/drawing/2014/main" id="{2E9A7C3D-B060-4105-885F-B6AF745332F3}"/>
                </a:ext>
              </a:extLst>
            </p:cNvPr>
            <p:cNvCxnSpPr>
              <a:stCxn id="107" idx="0"/>
              <a:endCxn id="120" idx="2"/>
            </p:cNvCxnSpPr>
            <p:nvPr/>
          </p:nvCxnSpPr>
          <p:spPr>
            <a:xfrm rot="16200000" flipV="1">
              <a:off x="4471975" y="3813508"/>
              <a:ext cx="950881" cy="257783"/>
            </a:xfrm>
            <a:prstGeom prst="bentConnector3">
              <a:avLst>
                <a:gd name="adj1" fmla="val 24425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모서리가 둥근 직사각형 132">
              <a:extLst>
                <a:ext uri="{FF2B5EF4-FFF2-40B4-BE49-F238E27FC236}">
                  <a16:creationId xmlns:a16="http://schemas.microsoft.com/office/drawing/2014/main" id="{40DF8AF4-B5F4-4670-8351-DB8F0A2B96E9}"/>
                </a:ext>
              </a:extLst>
            </p:cNvPr>
            <p:cNvSpPr/>
            <p:nvPr/>
          </p:nvSpPr>
          <p:spPr>
            <a:xfrm>
              <a:off x="4589224" y="3676279"/>
              <a:ext cx="432048" cy="2770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해시</a:t>
              </a:r>
            </a:p>
          </p:txBody>
        </p:sp>
        <p:cxnSp>
          <p:nvCxnSpPr>
            <p:cNvPr id="113" name="꺾인 연결선 152">
              <a:extLst>
                <a:ext uri="{FF2B5EF4-FFF2-40B4-BE49-F238E27FC236}">
                  <a16:creationId xmlns:a16="http://schemas.microsoft.com/office/drawing/2014/main" id="{414DED37-143D-45CB-83A3-8BAE3C0FA5FD}"/>
                </a:ext>
              </a:extLst>
            </p:cNvPr>
            <p:cNvCxnSpPr>
              <a:stCxn id="108" idx="0"/>
              <a:endCxn id="122" idx="2"/>
            </p:cNvCxnSpPr>
            <p:nvPr/>
          </p:nvCxnSpPr>
          <p:spPr>
            <a:xfrm rot="5400000" flipH="1" flipV="1">
              <a:off x="5994457" y="3793573"/>
              <a:ext cx="950881" cy="297654"/>
            </a:xfrm>
            <a:prstGeom prst="bentConnector3">
              <a:avLst>
                <a:gd name="adj1" fmla="val 23401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53">
              <a:extLst>
                <a:ext uri="{FF2B5EF4-FFF2-40B4-BE49-F238E27FC236}">
                  <a16:creationId xmlns:a16="http://schemas.microsoft.com/office/drawing/2014/main" id="{DF3E63C0-E8B4-4866-9ED7-480A5BB0D7C1}"/>
                </a:ext>
              </a:extLst>
            </p:cNvPr>
            <p:cNvCxnSpPr>
              <a:stCxn id="109" idx="0"/>
              <a:endCxn id="122" idx="2"/>
            </p:cNvCxnSpPr>
            <p:nvPr/>
          </p:nvCxnSpPr>
          <p:spPr>
            <a:xfrm rot="16200000" flipV="1">
              <a:off x="6616840" y="3468844"/>
              <a:ext cx="950881" cy="947111"/>
            </a:xfrm>
            <a:prstGeom prst="bentConnector3">
              <a:avLst>
                <a:gd name="adj1" fmla="val 23402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모서리가 둥근 직사각형 154">
              <a:extLst>
                <a:ext uri="{FF2B5EF4-FFF2-40B4-BE49-F238E27FC236}">
                  <a16:creationId xmlns:a16="http://schemas.microsoft.com/office/drawing/2014/main" id="{C48A3A03-19DC-4428-A1A6-2D6D29ED0986}"/>
                </a:ext>
              </a:extLst>
            </p:cNvPr>
            <p:cNvSpPr/>
            <p:nvPr/>
          </p:nvSpPr>
          <p:spPr>
            <a:xfrm>
              <a:off x="6389425" y="3676279"/>
              <a:ext cx="432048" cy="2770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해시</a:t>
              </a:r>
            </a:p>
          </p:txBody>
        </p:sp>
        <p:cxnSp>
          <p:nvCxnSpPr>
            <p:cNvPr id="116" name="꺾인 연결선 173">
              <a:extLst>
                <a:ext uri="{FF2B5EF4-FFF2-40B4-BE49-F238E27FC236}">
                  <a16:creationId xmlns:a16="http://schemas.microsoft.com/office/drawing/2014/main" id="{3A3CD2E7-A9D6-49B3-B5ED-8C716EFAB866}"/>
                </a:ext>
              </a:extLst>
            </p:cNvPr>
            <p:cNvCxnSpPr>
              <a:stCxn id="120" idx="0"/>
              <a:endCxn id="105" idx="2"/>
            </p:cNvCxnSpPr>
            <p:nvPr/>
          </p:nvCxnSpPr>
          <p:spPr>
            <a:xfrm rot="5400000" flipH="1" flipV="1">
              <a:off x="4805129" y="2181911"/>
              <a:ext cx="895939" cy="869150"/>
            </a:xfrm>
            <a:prstGeom prst="bentConnector3">
              <a:avLst>
                <a:gd name="adj1" fmla="val 22855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74">
              <a:extLst>
                <a:ext uri="{FF2B5EF4-FFF2-40B4-BE49-F238E27FC236}">
                  <a16:creationId xmlns:a16="http://schemas.microsoft.com/office/drawing/2014/main" id="{87E69872-DA0D-4FB9-A6EA-F058799E797A}"/>
                </a:ext>
              </a:extLst>
            </p:cNvPr>
            <p:cNvCxnSpPr>
              <a:stCxn id="122" idx="0"/>
              <a:endCxn id="105" idx="2"/>
            </p:cNvCxnSpPr>
            <p:nvPr/>
          </p:nvCxnSpPr>
          <p:spPr>
            <a:xfrm rot="16200000" flipV="1">
              <a:off x="5705230" y="2150960"/>
              <a:ext cx="895939" cy="931051"/>
            </a:xfrm>
            <a:prstGeom prst="bentConnector3">
              <a:avLst>
                <a:gd name="adj1" fmla="val 22856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모서리가 둥근 직사각형 175">
              <a:extLst>
                <a:ext uri="{FF2B5EF4-FFF2-40B4-BE49-F238E27FC236}">
                  <a16:creationId xmlns:a16="http://schemas.microsoft.com/office/drawing/2014/main" id="{950FF669-1673-4A20-A441-8DB19EBFD42B}"/>
                </a:ext>
              </a:extLst>
            </p:cNvPr>
            <p:cNvSpPr/>
            <p:nvPr/>
          </p:nvSpPr>
          <p:spPr>
            <a:xfrm>
              <a:off x="5471649" y="2409682"/>
              <a:ext cx="432048" cy="2770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해시</a:t>
              </a:r>
            </a:p>
          </p:txBody>
        </p:sp>
      </p:grpSp>
      <p:sp>
        <p:nvSpPr>
          <p:cNvPr id="123" name="오른쪽 화살표 191">
            <a:extLst>
              <a:ext uri="{FF2B5EF4-FFF2-40B4-BE49-F238E27FC236}">
                <a16:creationId xmlns:a16="http://schemas.microsoft.com/office/drawing/2014/main" id="{ACB096D7-FBAA-464C-AD0A-0B44C2331136}"/>
              </a:ext>
            </a:extLst>
          </p:cNvPr>
          <p:cNvSpPr/>
          <p:nvPr/>
        </p:nvSpPr>
        <p:spPr>
          <a:xfrm>
            <a:off x="3297480" y="3081886"/>
            <a:ext cx="1080120" cy="90553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머클트리</a:t>
            </a:r>
            <a:endParaRPr lang="ko-KR" alt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D141C23-6C59-436D-8EA9-7272DCDDCA67}"/>
              </a:ext>
            </a:extLst>
          </p:cNvPr>
          <p:cNvSpPr txBox="1"/>
          <p:nvPr/>
        </p:nvSpPr>
        <p:spPr>
          <a:xfrm>
            <a:off x="7383600" y="1912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머클루트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90080E-1094-4741-9768-E8B43F384CB5}"/>
              </a:ext>
            </a:extLst>
          </p:cNvPr>
          <p:cNvSpPr txBox="1"/>
          <p:nvPr/>
        </p:nvSpPr>
        <p:spPr>
          <a:xfrm>
            <a:off x="997798" y="4357237"/>
            <a:ext cx="298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블록 안의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개의 거래 정보를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가지고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머클트리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(Merkle Tree)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생성</a:t>
            </a: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1A6F1EBC-6B60-4973-AF76-92F3DE2FD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15567"/>
              </p:ext>
            </p:extLst>
          </p:nvPr>
        </p:nvGraphicFramePr>
        <p:xfrm>
          <a:off x="4522461" y="1025477"/>
          <a:ext cx="1522869" cy="16515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2869">
                  <a:extLst>
                    <a:ext uri="{9D8B030D-6E8A-4147-A177-3AD203B41FA5}">
                      <a16:colId xmlns:a16="http://schemas.microsoft.com/office/drawing/2014/main" val="1709209318"/>
                    </a:ext>
                  </a:extLst>
                </a:gridCol>
              </a:tblGrid>
              <a:tr h="399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Block #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1954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Block hash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20999"/>
                  </a:ext>
                </a:extLst>
              </a:tr>
              <a:tr h="872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Pre_hash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Merkle_hash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BlockData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(transaction)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15888"/>
                  </a:ext>
                </a:extLst>
              </a:tr>
            </a:tbl>
          </a:graphicData>
        </a:graphic>
      </p:graphicFrame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6663073-38F8-486D-B39F-089EC8B49A7B}"/>
              </a:ext>
            </a:extLst>
          </p:cNvPr>
          <p:cNvCxnSpPr>
            <a:cxnSpLocks/>
          </p:cNvCxnSpPr>
          <p:nvPr/>
        </p:nvCxnSpPr>
        <p:spPr>
          <a:xfrm>
            <a:off x="3985924" y="1682140"/>
            <a:ext cx="580424" cy="409096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84FF398-EEFD-4EDB-A18A-EF3E0096FD1B}"/>
              </a:ext>
            </a:extLst>
          </p:cNvPr>
          <p:cNvCxnSpPr>
            <a:cxnSpLocks/>
            <a:stCxn id="105" idx="3"/>
          </p:cNvCxnSpPr>
          <p:nvPr/>
        </p:nvCxnSpPr>
        <p:spPr>
          <a:xfrm flipH="1">
            <a:off x="5465288" y="1917726"/>
            <a:ext cx="992022" cy="318761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808E5224-38BA-4D3A-B474-73DBDF0A4557}"/>
              </a:ext>
            </a:extLst>
          </p:cNvPr>
          <p:cNvSpPr/>
          <p:nvPr/>
        </p:nvSpPr>
        <p:spPr>
          <a:xfrm>
            <a:off x="3541097" y="1745879"/>
            <a:ext cx="192515" cy="14036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93D30E2-C45C-47CF-BD62-80DE406CA052}"/>
              </a:ext>
            </a:extLst>
          </p:cNvPr>
          <p:cNvSpPr/>
          <p:nvPr/>
        </p:nvSpPr>
        <p:spPr>
          <a:xfrm>
            <a:off x="3012939" y="1736033"/>
            <a:ext cx="192515" cy="14036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5B8BFF8E-AA25-4F3D-A237-9E43CA90EFCC}"/>
              </a:ext>
            </a:extLst>
          </p:cNvPr>
          <p:cNvSpPr/>
          <p:nvPr/>
        </p:nvSpPr>
        <p:spPr>
          <a:xfrm>
            <a:off x="3277069" y="1736021"/>
            <a:ext cx="192515" cy="14036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슬라이드 번호 개체 틀 1">
            <a:extLst>
              <a:ext uri="{FF2B5EF4-FFF2-40B4-BE49-F238E27FC236}">
                <a16:creationId xmlns:a16="http://schemas.microsoft.com/office/drawing/2014/main" id="{7F2D59A6-7515-4462-889F-CF85549F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163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C53BD2-B30D-4BC6-B273-5F63CAC85C65}"/>
              </a:ext>
            </a:extLst>
          </p:cNvPr>
          <p:cNvSpPr/>
          <p:nvPr/>
        </p:nvSpPr>
        <p:spPr bwMode="auto">
          <a:xfrm rot="1275093">
            <a:off x="1036941" y="2926610"/>
            <a:ext cx="3930979" cy="459094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1.13 Transaction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검증 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(Light Node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검증 방법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94B166F-2B99-47BC-BB63-ED7F25F6F715}"/>
              </a:ext>
            </a:extLst>
          </p:cNvPr>
          <p:cNvSpPr/>
          <p:nvPr/>
        </p:nvSpPr>
        <p:spPr>
          <a:xfrm>
            <a:off x="6306921" y="1934256"/>
            <a:ext cx="2004393" cy="18002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95972C-49E0-4383-83A6-167CDEC2D8C7}"/>
              </a:ext>
            </a:extLst>
          </p:cNvPr>
          <p:cNvSpPr txBox="1"/>
          <p:nvPr/>
        </p:nvSpPr>
        <p:spPr>
          <a:xfrm>
            <a:off x="6673741" y="2255356"/>
            <a:ext cx="12707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6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/>
              </a:rPr>
              <a:t>Light Node 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  <a:ea typeface="나눔고딕 ExtraBold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7BC6C35-8F63-40BF-A13F-248C22F81906}"/>
              </a:ext>
            </a:extLst>
          </p:cNvPr>
          <p:cNvGrpSpPr/>
          <p:nvPr/>
        </p:nvGrpSpPr>
        <p:grpSpPr>
          <a:xfrm>
            <a:off x="201701" y="1318910"/>
            <a:ext cx="4541071" cy="2565452"/>
            <a:chOff x="3585017" y="1766012"/>
            <a:chExt cx="4227342" cy="305433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6801B53-B624-4052-B721-4BB1426356BF}"/>
                </a:ext>
              </a:extLst>
            </p:cNvPr>
            <p:cNvGrpSpPr/>
            <p:nvPr/>
          </p:nvGrpSpPr>
          <p:grpSpPr>
            <a:xfrm>
              <a:off x="4571999" y="3064455"/>
              <a:ext cx="2293249" cy="402504"/>
              <a:chOff x="4264920" y="3064455"/>
              <a:chExt cx="2916499" cy="402504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FEE006E-2CF2-4E5D-935E-C43F438E5D49}"/>
                  </a:ext>
                </a:extLst>
              </p:cNvPr>
              <p:cNvSpPr/>
              <p:nvPr/>
            </p:nvSpPr>
            <p:spPr>
              <a:xfrm flipH="1">
                <a:off x="4264920" y="3064455"/>
                <a:ext cx="627047" cy="402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거래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a+b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BC45DD7-340C-4D26-B15D-A57618C318A7}"/>
                  </a:ext>
                </a:extLst>
              </p:cNvPr>
              <p:cNvSpPr/>
              <p:nvPr/>
            </p:nvSpPr>
            <p:spPr>
              <a:xfrm flipH="1">
                <a:off x="6554372" y="3064455"/>
                <a:ext cx="627047" cy="40250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거래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 err="1"/>
                  <a:t>c+d</a:t>
                </a:r>
                <a:endParaRPr lang="ko-KR" altLang="en-US" sz="1200" dirty="0"/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AF0919-38CE-42E5-BDAF-927E3271C0AB}"/>
                </a:ext>
              </a:extLst>
            </p:cNvPr>
            <p:cNvSpPr/>
            <p:nvPr/>
          </p:nvSpPr>
          <p:spPr>
            <a:xfrm flipH="1">
              <a:off x="5233390" y="1766012"/>
              <a:ext cx="908566" cy="40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거래</a:t>
              </a:r>
              <a:endParaRPr lang="en-US" altLang="ko-KR" sz="1200" dirty="0"/>
            </a:p>
            <a:p>
              <a:pPr algn="ctr"/>
              <a:r>
                <a:rPr lang="en-US" altLang="ko-KR" sz="1200" dirty="0" err="1"/>
                <a:t>a+b+c+d</a:t>
              </a:r>
              <a:endParaRPr lang="ko-KR" altLang="en-US" sz="12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42B6F86-2FA7-40A1-9C32-A3B57068B54D}"/>
                </a:ext>
              </a:extLst>
            </p:cNvPr>
            <p:cNvSpPr/>
            <p:nvPr/>
          </p:nvSpPr>
          <p:spPr>
            <a:xfrm flipH="1">
              <a:off x="3585017" y="4417840"/>
              <a:ext cx="493048" cy="40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거래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1E7DA9-3115-48BD-B847-2257ADF94904}"/>
                </a:ext>
              </a:extLst>
            </p:cNvPr>
            <p:cNvSpPr/>
            <p:nvPr/>
          </p:nvSpPr>
          <p:spPr>
            <a:xfrm flipH="1">
              <a:off x="4829782" y="4417840"/>
              <a:ext cx="493048" cy="40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거래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4ECC93B-C234-4937-82DF-B7A18CE798B3}"/>
                </a:ext>
              </a:extLst>
            </p:cNvPr>
            <p:cNvSpPr/>
            <p:nvPr/>
          </p:nvSpPr>
          <p:spPr>
            <a:xfrm flipH="1">
              <a:off x="6074547" y="4417840"/>
              <a:ext cx="493047" cy="40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</a:rPr>
                <a:t>거래</a:t>
              </a:r>
              <a:endParaRPr lang="en-US" altLang="ko-KR" sz="1200" b="1" dirty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rgbClr val="FFFF00"/>
                  </a:solidFill>
                </a:rPr>
                <a:t>c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BC6CB48-B2B2-4765-8118-AF8816DA3A97}"/>
                </a:ext>
              </a:extLst>
            </p:cNvPr>
            <p:cNvSpPr/>
            <p:nvPr/>
          </p:nvSpPr>
          <p:spPr>
            <a:xfrm flipH="1">
              <a:off x="7319312" y="4417840"/>
              <a:ext cx="493047" cy="40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거래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꺾인 연결선 144">
              <a:extLst>
                <a:ext uri="{FF2B5EF4-FFF2-40B4-BE49-F238E27FC236}">
                  <a16:creationId xmlns:a16="http://schemas.microsoft.com/office/drawing/2014/main" id="{ABA16707-E71C-416B-B0A4-0F5EB9C6C522}"/>
                </a:ext>
              </a:extLst>
            </p:cNvPr>
            <p:cNvCxnSpPr>
              <a:stCxn id="46" idx="0"/>
              <a:endCxn id="59" idx="2"/>
            </p:cNvCxnSpPr>
            <p:nvPr/>
          </p:nvCxnSpPr>
          <p:spPr>
            <a:xfrm rot="5400000" flipH="1" flipV="1">
              <a:off x="3849592" y="3448909"/>
              <a:ext cx="950881" cy="986982"/>
            </a:xfrm>
            <a:prstGeom prst="bentConnector3">
              <a:avLst>
                <a:gd name="adj1" fmla="val 24424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146">
              <a:extLst>
                <a:ext uri="{FF2B5EF4-FFF2-40B4-BE49-F238E27FC236}">
                  <a16:creationId xmlns:a16="http://schemas.microsoft.com/office/drawing/2014/main" id="{9069007E-D2E1-44AA-A19F-4AFBB6ADECE2}"/>
                </a:ext>
              </a:extLst>
            </p:cNvPr>
            <p:cNvCxnSpPr>
              <a:stCxn id="47" idx="0"/>
              <a:endCxn id="59" idx="2"/>
            </p:cNvCxnSpPr>
            <p:nvPr/>
          </p:nvCxnSpPr>
          <p:spPr>
            <a:xfrm rot="16200000" flipV="1">
              <a:off x="4471975" y="3813508"/>
              <a:ext cx="950881" cy="257783"/>
            </a:xfrm>
            <a:prstGeom prst="bentConnector3">
              <a:avLst>
                <a:gd name="adj1" fmla="val 24425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152">
              <a:extLst>
                <a:ext uri="{FF2B5EF4-FFF2-40B4-BE49-F238E27FC236}">
                  <a16:creationId xmlns:a16="http://schemas.microsoft.com/office/drawing/2014/main" id="{BE8F5EF0-F5E6-46E2-9DBD-B673784AB3BF}"/>
                </a:ext>
              </a:extLst>
            </p:cNvPr>
            <p:cNvCxnSpPr>
              <a:stCxn id="48" idx="0"/>
              <a:endCxn id="60" idx="2"/>
            </p:cNvCxnSpPr>
            <p:nvPr/>
          </p:nvCxnSpPr>
          <p:spPr>
            <a:xfrm rot="5400000" flipH="1" flipV="1">
              <a:off x="5994457" y="3793573"/>
              <a:ext cx="950881" cy="297654"/>
            </a:xfrm>
            <a:prstGeom prst="bentConnector3">
              <a:avLst>
                <a:gd name="adj1" fmla="val 23401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153">
              <a:extLst>
                <a:ext uri="{FF2B5EF4-FFF2-40B4-BE49-F238E27FC236}">
                  <a16:creationId xmlns:a16="http://schemas.microsoft.com/office/drawing/2014/main" id="{23A4614B-B1C2-411E-9BED-E68FED36736E}"/>
                </a:ext>
              </a:extLst>
            </p:cNvPr>
            <p:cNvCxnSpPr>
              <a:stCxn id="49" idx="0"/>
              <a:endCxn id="60" idx="2"/>
            </p:cNvCxnSpPr>
            <p:nvPr/>
          </p:nvCxnSpPr>
          <p:spPr>
            <a:xfrm rot="16200000" flipV="1">
              <a:off x="6616840" y="3468844"/>
              <a:ext cx="950881" cy="947111"/>
            </a:xfrm>
            <a:prstGeom prst="bentConnector3">
              <a:avLst>
                <a:gd name="adj1" fmla="val 23402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모서리가 둥근 직사각형 154">
              <a:extLst>
                <a:ext uri="{FF2B5EF4-FFF2-40B4-BE49-F238E27FC236}">
                  <a16:creationId xmlns:a16="http://schemas.microsoft.com/office/drawing/2014/main" id="{44C33462-391D-4879-BF7C-D9A31C56A5E5}"/>
                </a:ext>
              </a:extLst>
            </p:cNvPr>
            <p:cNvSpPr/>
            <p:nvPr/>
          </p:nvSpPr>
          <p:spPr>
            <a:xfrm>
              <a:off x="6389425" y="3676279"/>
              <a:ext cx="432048" cy="2770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해시</a:t>
              </a:r>
            </a:p>
          </p:txBody>
        </p:sp>
        <p:cxnSp>
          <p:nvCxnSpPr>
            <p:cNvPr id="56" name="꺾인 연결선 173">
              <a:extLst>
                <a:ext uri="{FF2B5EF4-FFF2-40B4-BE49-F238E27FC236}">
                  <a16:creationId xmlns:a16="http://schemas.microsoft.com/office/drawing/2014/main" id="{31EF979E-F372-4BF0-B60B-F1A8B3CFA2DA}"/>
                </a:ext>
              </a:extLst>
            </p:cNvPr>
            <p:cNvCxnSpPr>
              <a:stCxn id="59" idx="0"/>
              <a:endCxn id="45" idx="2"/>
            </p:cNvCxnSpPr>
            <p:nvPr/>
          </p:nvCxnSpPr>
          <p:spPr>
            <a:xfrm rot="5400000" flipH="1" flipV="1">
              <a:off x="4805129" y="2181911"/>
              <a:ext cx="895939" cy="869150"/>
            </a:xfrm>
            <a:prstGeom prst="bentConnector3">
              <a:avLst>
                <a:gd name="adj1" fmla="val 22855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174">
              <a:extLst>
                <a:ext uri="{FF2B5EF4-FFF2-40B4-BE49-F238E27FC236}">
                  <a16:creationId xmlns:a16="http://schemas.microsoft.com/office/drawing/2014/main" id="{1F738FBB-76D1-46AF-AFE8-0203ABAAE9C3}"/>
                </a:ext>
              </a:extLst>
            </p:cNvPr>
            <p:cNvCxnSpPr>
              <a:stCxn id="60" idx="0"/>
              <a:endCxn id="45" idx="2"/>
            </p:cNvCxnSpPr>
            <p:nvPr/>
          </p:nvCxnSpPr>
          <p:spPr>
            <a:xfrm rot="16200000" flipV="1">
              <a:off x="5705230" y="2150960"/>
              <a:ext cx="895939" cy="931051"/>
            </a:xfrm>
            <a:prstGeom prst="bentConnector3">
              <a:avLst>
                <a:gd name="adj1" fmla="val 22856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모서리가 둥근 직사각형 175">
              <a:extLst>
                <a:ext uri="{FF2B5EF4-FFF2-40B4-BE49-F238E27FC236}">
                  <a16:creationId xmlns:a16="http://schemas.microsoft.com/office/drawing/2014/main" id="{9C694630-0C8F-41BC-8AA6-6DF4D348E15F}"/>
                </a:ext>
              </a:extLst>
            </p:cNvPr>
            <p:cNvSpPr/>
            <p:nvPr/>
          </p:nvSpPr>
          <p:spPr>
            <a:xfrm>
              <a:off x="5471649" y="2409682"/>
              <a:ext cx="432048" cy="2770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해시</a:t>
              </a:r>
            </a:p>
          </p:txBody>
        </p:sp>
        <p:sp>
          <p:nvSpPr>
            <p:cNvPr id="52" name="모서리가 둥근 직사각형 132">
              <a:extLst>
                <a:ext uri="{FF2B5EF4-FFF2-40B4-BE49-F238E27FC236}">
                  <a16:creationId xmlns:a16="http://schemas.microsoft.com/office/drawing/2014/main" id="{C3C5B4AF-1832-4383-AE89-7E7097E8DE67}"/>
                </a:ext>
              </a:extLst>
            </p:cNvPr>
            <p:cNvSpPr/>
            <p:nvPr/>
          </p:nvSpPr>
          <p:spPr>
            <a:xfrm>
              <a:off x="4589224" y="3676279"/>
              <a:ext cx="432048" cy="2770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해시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45D3874-8A60-45EC-BE36-044C1031525A}"/>
              </a:ext>
            </a:extLst>
          </p:cNvPr>
          <p:cNvSpPr txBox="1"/>
          <p:nvPr/>
        </p:nvSpPr>
        <p:spPr>
          <a:xfrm>
            <a:off x="624682" y="1336843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머클루트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Hash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4F19C6-E5DE-4A4B-823D-7B97D06AE5E1}"/>
              </a:ext>
            </a:extLst>
          </p:cNvPr>
          <p:cNvSpPr txBox="1"/>
          <p:nvPr/>
        </p:nvSpPr>
        <p:spPr>
          <a:xfrm>
            <a:off x="6612451" y="3008557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머클루트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Hash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0D92ABD-2DF6-4F6B-A671-B946A59E488E}"/>
              </a:ext>
            </a:extLst>
          </p:cNvPr>
          <p:cNvCxnSpPr>
            <a:cxnSpLocks/>
            <a:stCxn id="72" idx="2"/>
            <a:endCxn id="41" idx="2"/>
          </p:cNvCxnSpPr>
          <p:nvPr/>
        </p:nvCxnSpPr>
        <p:spPr>
          <a:xfrm>
            <a:off x="5412636" y="1676356"/>
            <a:ext cx="894285" cy="1158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9688E19-4593-4F51-A5B4-A213AD28883C}"/>
              </a:ext>
            </a:extLst>
          </p:cNvPr>
          <p:cNvSpPr/>
          <p:nvPr/>
        </p:nvSpPr>
        <p:spPr>
          <a:xfrm flipH="1">
            <a:off x="4742995" y="1298545"/>
            <a:ext cx="493047" cy="4025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</a:rPr>
              <a:t>거래</a:t>
            </a:r>
            <a:endParaRPr lang="en-US" altLang="ko-KR" sz="1200" b="1" dirty="0">
              <a:solidFill>
                <a:srgbClr val="FFFF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c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8DEFA93-D936-47A6-AF99-31CA0A8B0A6C}"/>
              </a:ext>
            </a:extLst>
          </p:cNvPr>
          <p:cNvSpPr/>
          <p:nvPr/>
        </p:nvSpPr>
        <p:spPr>
          <a:xfrm flipH="1">
            <a:off x="5589006" y="1298545"/>
            <a:ext cx="2311056" cy="4025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경로</a:t>
            </a: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거래</a:t>
            </a:r>
            <a:r>
              <a:rPr lang="en-US" altLang="ko-KR" sz="1200" b="1" dirty="0">
                <a:solidFill>
                  <a:schemeClr val="tx1"/>
                </a:solidFill>
              </a:rPr>
              <a:t>(d),</a:t>
            </a:r>
            <a:r>
              <a:rPr lang="ko-KR" altLang="en-US" sz="1200" b="1" dirty="0">
                <a:solidFill>
                  <a:schemeClr val="tx1"/>
                </a:solidFill>
              </a:rPr>
              <a:t> 거래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</a:rPr>
              <a:t>a+b</a:t>
            </a:r>
            <a:r>
              <a:rPr lang="en-US" altLang="ko-KR" sz="1200" b="1" dirty="0">
                <a:solidFill>
                  <a:schemeClr val="tx1"/>
                </a:solidFill>
              </a:rPr>
              <a:t>)]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65F7DFB-3F3E-4EF0-970B-73868D792EA2}"/>
              </a:ext>
            </a:extLst>
          </p:cNvPr>
          <p:cNvSpPr/>
          <p:nvPr/>
        </p:nvSpPr>
        <p:spPr bwMode="auto">
          <a:xfrm>
            <a:off x="5236265" y="1323238"/>
            <a:ext cx="352742" cy="353118"/>
          </a:xfrm>
          <a:prstGeom prst="roundRect">
            <a:avLst/>
          </a:prstGeom>
          <a:noFill/>
          <a:ln w="381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r>
              <a:rPr lang="en-US" altLang="ko-KR" sz="1400" b="1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+</a:t>
            </a:r>
            <a:endParaRPr lang="ko-KR" altLang="en-US" sz="1400" b="1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FD93A3-2741-4AF6-9FEF-149796EED9A1}"/>
              </a:ext>
            </a:extLst>
          </p:cNvPr>
          <p:cNvSpPr txBox="1"/>
          <p:nvPr/>
        </p:nvSpPr>
        <p:spPr>
          <a:xfrm>
            <a:off x="4989517" y="22463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검증요청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FE18A41-83D9-4845-B3F0-4D4FDEA65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44331"/>
              </p:ext>
            </p:extLst>
          </p:nvPr>
        </p:nvGraphicFramePr>
        <p:xfrm>
          <a:off x="3518639" y="4025256"/>
          <a:ext cx="5442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946">
                  <a:extLst>
                    <a:ext uri="{9D8B030D-6E8A-4147-A177-3AD203B41FA5}">
                      <a16:colId xmlns:a16="http://schemas.microsoft.com/office/drawing/2014/main" val="1422433044"/>
                    </a:ext>
                  </a:extLst>
                </a:gridCol>
                <a:gridCol w="3881930">
                  <a:extLst>
                    <a:ext uri="{9D8B030D-6E8A-4147-A177-3AD203B41FA5}">
                      <a16:colId xmlns:a16="http://schemas.microsoft.com/office/drawing/2014/main" val="13131807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9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머클루트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Hash</a:t>
                      </a:r>
                      <a:endParaRPr lang="ko-KR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Hash(Hash(</a:t>
                      </a:r>
                      <a:r>
                        <a:rPr lang="ko-KR" altLang="en-US" sz="1400" b="1" dirty="0">
                          <a:highlight>
                            <a:srgbClr val="FFFF00"/>
                          </a:highlight>
                        </a:rPr>
                        <a:t>거래</a:t>
                      </a:r>
                      <a:r>
                        <a:rPr lang="en-US" altLang="ko-KR" sz="1400" b="1" dirty="0">
                          <a:highlight>
                            <a:srgbClr val="FFFF00"/>
                          </a:highlight>
                        </a:rPr>
                        <a:t>(c)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ko-KR" altLang="en-US" sz="1400" b="1" dirty="0"/>
                        <a:t>거래</a:t>
                      </a:r>
                      <a:r>
                        <a:rPr lang="en-US" altLang="ko-KR" sz="1400" b="1" dirty="0"/>
                        <a:t>(d)) + </a:t>
                      </a:r>
                      <a:r>
                        <a:rPr lang="ko-KR" altLang="en-US" sz="1400" b="1" dirty="0"/>
                        <a:t>거래</a:t>
                      </a:r>
                      <a:r>
                        <a:rPr lang="en-US" altLang="ko-KR" sz="1400" b="1" dirty="0"/>
                        <a:t>(a + b))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94909"/>
                  </a:ext>
                </a:extLst>
              </a:tr>
            </a:tbl>
          </a:graphicData>
        </a:graphic>
      </p:graphicFrame>
      <p:sp>
        <p:nvSpPr>
          <p:cNvPr id="79" name="슬라이드 번호 개체 틀 1">
            <a:extLst>
              <a:ext uri="{FF2B5EF4-FFF2-40B4-BE49-F238E27FC236}">
                <a16:creationId xmlns:a16="http://schemas.microsoft.com/office/drawing/2014/main" id="{36102B59-7352-4A80-92D3-A2B53BC4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28</a:t>
            </a:fld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A7D0649-4FAD-483A-B37E-BD9BB7E81B6E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6240077" y="3470823"/>
            <a:ext cx="360381" cy="5544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854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2.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무결성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2.1 51%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공격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79" name="슬라이드 번호 개체 틀 1">
            <a:extLst>
              <a:ext uri="{FF2B5EF4-FFF2-40B4-BE49-F238E27FC236}">
                <a16:creationId xmlns:a16="http://schemas.microsoft.com/office/drawing/2014/main" id="{36102B59-7352-4A80-92D3-A2B53BC4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20482" name="Picture 2" descr="44.jpg">
            <a:extLst>
              <a:ext uri="{FF2B5EF4-FFF2-40B4-BE49-F238E27FC236}">
                <a16:creationId xmlns:a16="http://schemas.microsoft.com/office/drawing/2014/main" id="{D42E5DFB-A7FF-4A92-AF9F-C7F2E0B7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92" y="1222842"/>
            <a:ext cx="5596327" cy="267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A29A6F-5908-4D29-96BB-1F6B1B8272E1}"/>
              </a:ext>
            </a:extLst>
          </p:cNvPr>
          <p:cNvSpPr/>
          <p:nvPr/>
        </p:nvSpPr>
        <p:spPr>
          <a:xfrm>
            <a:off x="3563888" y="1852593"/>
            <a:ext cx="38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40" name="별: 꼭짓점 5개 39">
            <a:extLst>
              <a:ext uri="{FF2B5EF4-FFF2-40B4-BE49-F238E27FC236}">
                <a16:creationId xmlns:a16="http://schemas.microsoft.com/office/drawing/2014/main" id="{65987374-A38B-46B0-A2DB-3309BFAE64FA}"/>
              </a:ext>
            </a:extLst>
          </p:cNvPr>
          <p:cNvSpPr/>
          <p:nvPr/>
        </p:nvSpPr>
        <p:spPr bwMode="auto">
          <a:xfrm>
            <a:off x="3971707" y="3291830"/>
            <a:ext cx="304885" cy="258639"/>
          </a:xfrm>
          <a:prstGeom prst="star5">
            <a:avLst/>
          </a:prstGeom>
          <a:solidFill>
            <a:schemeClr val="tx1"/>
          </a:solidFill>
          <a:ln w="3175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96607F-4CC9-4697-A024-525CFD110269}"/>
              </a:ext>
            </a:extLst>
          </p:cNvPr>
          <p:cNvSpPr/>
          <p:nvPr/>
        </p:nvSpPr>
        <p:spPr>
          <a:xfrm>
            <a:off x="980086" y="3903017"/>
            <a:ext cx="7422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ⓐ </a:t>
            </a:r>
            <a:r>
              <a:rPr lang="ko-KR" altLang="en-US" sz="1600" b="1" dirty="0"/>
              <a:t>지점 에서 한 공격자가 블록체인 네트워크에 참여한 </a:t>
            </a:r>
            <a:r>
              <a:rPr lang="en-US" altLang="ko-KR" sz="1600" b="1" dirty="0"/>
              <a:t>Miner</a:t>
            </a:r>
            <a:r>
              <a:rPr lang="ko-KR" altLang="en-US" sz="1600" b="1" dirty="0"/>
              <a:t>들의 해시파워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목표 </a:t>
            </a:r>
            <a:r>
              <a:rPr lang="en-US" altLang="ko-KR" sz="1600" b="1" dirty="0"/>
              <a:t>hash</a:t>
            </a:r>
            <a:r>
              <a:rPr lang="ko-KR" altLang="en-US" sz="1600" b="1" dirty="0"/>
              <a:t>를 구하는 능력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합친 것 보다 월등하게 높아 전체의 </a:t>
            </a:r>
            <a:r>
              <a:rPr lang="en-US" altLang="ko-KR" sz="1600" b="1" dirty="0"/>
              <a:t>51%</a:t>
            </a:r>
            <a:r>
              <a:rPr lang="ko-KR" altLang="en-US" sz="1600" b="1" dirty="0"/>
              <a:t>의 해시파워를 차지하게 되면 공격 가능 </a:t>
            </a:r>
            <a:r>
              <a:rPr lang="en-US" altLang="ko-KR" sz="1600" b="1" dirty="0"/>
              <a:t>-&gt; </a:t>
            </a:r>
            <a:r>
              <a:rPr lang="ko-KR" altLang="en-US" sz="1600" b="1" dirty="0">
                <a:solidFill>
                  <a:srgbClr val="FF0000"/>
                </a:solidFill>
              </a:rPr>
              <a:t>알고리즘 상 긴 체인 유지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9C16B72-6638-4D1C-B1E0-63AD8AEA5CD9}"/>
              </a:ext>
            </a:extLst>
          </p:cNvPr>
          <p:cNvSpPr/>
          <p:nvPr/>
        </p:nvSpPr>
        <p:spPr>
          <a:xfrm>
            <a:off x="3288740" y="3307365"/>
            <a:ext cx="696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공격자</a:t>
            </a:r>
            <a:endParaRPr lang="en-US" altLang="ko-KR" sz="12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AFA18D-A834-4F05-82E8-F64E00AB959C}"/>
              </a:ext>
            </a:extLst>
          </p:cNvPr>
          <p:cNvSpPr/>
          <p:nvPr/>
        </p:nvSpPr>
        <p:spPr>
          <a:xfrm>
            <a:off x="5940152" y="1657547"/>
            <a:ext cx="14111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정상 </a:t>
            </a:r>
            <a:r>
              <a:rPr lang="en-US" altLang="ko-KR" sz="1200" b="1" dirty="0"/>
              <a:t>Chain</a:t>
            </a:r>
            <a:endParaRPr lang="ko-KR" altLang="en-US" sz="12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5BB074F-200C-477C-AF2E-277CC618F950}"/>
              </a:ext>
            </a:extLst>
          </p:cNvPr>
          <p:cNvSpPr/>
          <p:nvPr/>
        </p:nvSpPr>
        <p:spPr>
          <a:xfrm>
            <a:off x="7351307" y="3306658"/>
            <a:ext cx="14111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위조된 </a:t>
            </a:r>
            <a:r>
              <a:rPr lang="en-US" altLang="ko-KR" sz="1200" b="1" dirty="0"/>
              <a:t>Chain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2521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5"/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7" name="AutoShape 4"/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427365" y="1932512"/>
            <a:ext cx="1758462" cy="2514600"/>
            <a:chOff x="668215" y="1887415"/>
            <a:chExt cx="2344616" cy="3352800"/>
          </a:xfrm>
        </p:grpSpPr>
        <p:grpSp>
          <p:nvGrpSpPr>
            <p:cNvPr id="75" name="그룹 74"/>
            <p:cNvGrpSpPr/>
            <p:nvPr/>
          </p:nvGrpSpPr>
          <p:grpSpPr>
            <a:xfrm>
              <a:off x="984738" y="2115234"/>
              <a:ext cx="1711569" cy="697627"/>
              <a:chOff x="4888522" y="2379785"/>
              <a:chExt cx="1711569" cy="697627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4888522" y="2379785"/>
                <a:ext cx="1711569" cy="697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A</a:t>
                </a:r>
                <a:r>
                  <a:rPr lang="ko-KR" altLang="en-US" sz="1400" dirty="0"/>
                  <a:t>            </a:t>
                </a:r>
                <a:r>
                  <a:rPr lang="en-US" altLang="ko-KR" sz="1400" dirty="0"/>
                  <a:t>B</a:t>
                </a:r>
              </a:p>
              <a:p>
                <a:pPr algn="ctr"/>
                <a:r>
                  <a:rPr lang="ko-KR" altLang="en-US" sz="1400" dirty="0"/>
                  <a:t>자금 전송</a:t>
                </a:r>
              </a:p>
            </p:txBody>
          </p:sp>
          <p:cxnSp>
            <p:nvCxnSpPr>
              <p:cNvPr id="78" name="직선 화살표 연결선 77"/>
              <p:cNvCxnSpPr/>
              <p:nvPr/>
            </p:nvCxnSpPr>
            <p:spPr>
              <a:xfrm flipV="1">
                <a:off x="5331069" y="2543908"/>
                <a:ext cx="826476" cy="11724"/>
              </a:xfrm>
              <a:prstGeom prst="straightConnector1">
                <a:avLst/>
              </a:prstGeom>
              <a:ln w="5715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직사각형 75"/>
            <p:cNvSpPr/>
            <p:nvPr/>
          </p:nvSpPr>
          <p:spPr>
            <a:xfrm>
              <a:off x="668215" y="1887415"/>
              <a:ext cx="2344616" cy="3352800"/>
            </a:xfrm>
            <a:prstGeom prst="rect">
              <a:avLst/>
            </a:prstGeom>
            <a:noFill/>
            <a:ln w="762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751946" y="1932512"/>
            <a:ext cx="1758462" cy="2514600"/>
            <a:chOff x="6087209" y="1887415"/>
            <a:chExt cx="2344616" cy="3352800"/>
          </a:xfrm>
        </p:grpSpPr>
        <p:sp>
          <p:nvSpPr>
            <p:cNvPr id="80" name="TextBox 79"/>
            <p:cNvSpPr txBox="1"/>
            <p:nvPr/>
          </p:nvSpPr>
          <p:spPr>
            <a:xfrm>
              <a:off x="6374424" y="2115234"/>
              <a:ext cx="1770185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검증된 거래는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영구적으로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블록에 저장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087209" y="1887415"/>
              <a:ext cx="2344616" cy="3352800"/>
            </a:xfrm>
            <a:prstGeom prst="rect">
              <a:avLst/>
            </a:prstGeom>
            <a:noFill/>
            <a:ln w="762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580542" y="1932512"/>
            <a:ext cx="1758462" cy="2514600"/>
            <a:chOff x="3455378" y="1887415"/>
            <a:chExt cx="2344616" cy="3352800"/>
          </a:xfrm>
        </p:grpSpPr>
        <p:sp>
          <p:nvSpPr>
            <p:cNvPr id="83" name="직사각형 82"/>
            <p:cNvSpPr/>
            <p:nvPr/>
          </p:nvSpPr>
          <p:spPr>
            <a:xfrm>
              <a:off x="3455378" y="1887415"/>
              <a:ext cx="2344616" cy="3352800"/>
            </a:xfrm>
            <a:prstGeom prst="rect">
              <a:avLst/>
            </a:prstGeom>
            <a:noFill/>
            <a:ln w="762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42593" y="2115234"/>
              <a:ext cx="1770185" cy="697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과반수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사용자</a:t>
              </a:r>
              <a:r>
                <a:rPr lang="en-US" altLang="ko-KR" sz="1400" dirty="0"/>
                <a:t>) </a:t>
              </a:r>
            </a:p>
            <a:p>
              <a:pPr algn="ctr"/>
              <a:r>
                <a:rPr lang="ko-KR" altLang="en-US" sz="1400" dirty="0"/>
                <a:t>거래 검증</a:t>
              </a:r>
              <a:endParaRPr lang="en-US" altLang="ko-KR" sz="14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923350" y="1932512"/>
            <a:ext cx="1758462" cy="2514600"/>
            <a:chOff x="8719040" y="1887415"/>
            <a:chExt cx="2344616" cy="3352800"/>
          </a:xfrm>
        </p:grpSpPr>
        <p:sp>
          <p:nvSpPr>
            <p:cNvPr id="86" name="TextBox 85"/>
            <p:cNvSpPr txBox="1"/>
            <p:nvPr/>
          </p:nvSpPr>
          <p:spPr>
            <a:xfrm>
              <a:off x="9006255" y="2115234"/>
              <a:ext cx="1770185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일정 주기로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블록체인에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Block </a:t>
              </a:r>
              <a:r>
                <a:rPr lang="ko-KR" altLang="en-US" sz="1400" dirty="0"/>
                <a:t>추가</a:t>
              </a:r>
              <a:endParaRPr lang="en-US" altLang="ko-KR" sz="1400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719040" y="1887415"/>
              <a:ext cx="2344616" cy="3352800"/>
            </a:xfrm>
            <a:prstGeom prst="rect">
              <a:avLst/>
            </a:prstGeom>
            <a:noFill/>
            <a:ln w="762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9" name="오른쪽 화살표 88"/>
          <p:cNvSpPr/>
          <p:nvPr/>
        </p:nvSpPr>
        <p:spPr>
          <a:xfrm>
            <a:off x="2211888" y="2942078"/>
            <a:ext cx="253094" cy="472405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오른쪽 화살표 89"/>
          <p:cNvSpPr/>
          <p:nvPr/>
        </p:nvSpPr>
        <p:spPr>
          <a:xfrm>
            <a:off x="4367583" y="2942078"/>
            <a:ext cx="253094" cy="472405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오른쪽 화살표 90"/>
          <p:cNvSpPr/>
          <p:nvPr/>
        </p:nvSpPr>
        <p:spPr>
          <a:xfrm>
            <a:off x="6532383" y="2942077"/>
            <a:ext cx="253094" cy="472405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400"/>
          </a:p>
        </p:txBody>
      </p:sp>
      <p:pic>
        <p:nvPicPr>
          <p:cNvPr id="92" name="Picture 2" descr="pc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55" y="3395847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pc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33" y="3414483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ëë³´ê¸°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649" y="3334137"/>
            <a:ext cx="458328" cy="45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ë¸ë¡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75" y="3378254"/>
            <a:ext cx="926403" cy="7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202554" y="3355232"/>
            <a:ext cx="1208967" cy="661040"/>
            <a:chOff x="7210265" y="3167292"/>
            <a:chExt cx="1208967" cy="661040"/>
          </a:xfrm>
        </p:grpSpPr>
        <p:pic>
          <p:nvPicPr>
            <p:cNvPr id="95" name="Picture 4" descr="ë¸ë¡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0980" y="3167292"/>
              <a:ext cx="463202" cy="39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" descr="ë¸ë¡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030" y="3432063"/>
              <a:ext cx="463202" cy="39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ë¸ë¡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265" y="3432063"/>
              <a:ext cx="463202" cy="39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1"/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8348E2-3743-4D31-A607-3E7DC73EC173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F20C51ED-7D82-4D06-9739-D5F46F884B7A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1.1 </a:t>
            </a:r>
            <a:r>
              <a:rPr lang="en-US" altLang="ko-KR" sz="2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요약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5" name="슬라이드 번호 개체 틀 1">
            <a:extLst>
              <a:ext uri="{FF2B5EF4-FFF2-40B4-BE49-F238E27FC236}">
                <a16:creationId xmlns:a16="http://schemas.microsoft.com/office/drawing/2014/main" id="{C978A9CA-BA18-4B42-A476-429C2D3A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104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2.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무결성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2.2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변조가 어려운 이유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79" name="슬라이드 번호 개체 틀 1">
            <a:extLst>
              <a:ext uri="{FF2B5EF4-FFF2-40B4-BE49-F238E27FC236}">
                <a16:creationId xmlns:a16="http://schemas.microsoft.com/office/drawing/2014/main" id="{36102B59-7352-4A80-92D3-A2B53BC4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4813BF-283F-4F33-BD6B-77E28E983751}"/>
              </a:ext>
            </a:extLst>
          </p:cNvPr>
          <p:cNvSpPr/>
          <p:nvPr/>
        </p:nvSpPr>
        <p:spPr>
          <a:xfrm>
            <a:off x="563033" y="1092978"/>
            <a:ext cx="8117432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비트코인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2017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7</a:t>
            </a:r>
            <a:r>
              <a:rPr lang="ko-KR" altLang="en-US" sz="2000" b="1" dirty="0"/>
              <a:t>월 기준 블록체인 길이 </a:t>
            </a:r>
            <a:r>
              <a:rPr lang="en-US" altLang="ko-KR" sz="2000" b="1" dirty="0"/>
              <a:t>47</a:t>
            </a:r>
            <a:r>
              <a:rPr lang="ko-KR" altLang="en-US" sz="2000" b="1" dirty="0"/>
              <a:t>만 </a:t>
            </a:r>
            <a:r>
              <a:rPr lang="en-US" altLang="ko-KR" sz="2000" b="1" dirty="0"/>
              <a:t>(10</a:t>
            </a:r>
            <a:r>
              <a:rPr lang="ko-KR" altLang="en-US" sz="2000" b="1" dirty="0"/>
              <a:t>분당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 블록생성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약 </a:t>
            </a:r>
            <a:r>
              <a:rPr lang="en-US" altLang="ko-KR" sz="2000" b="1" dirty="0"/>
              <a:t>470</a:t>
            </a:r>
            <a:r>
              <a:rPr lang="ko-KR" altLang="en-US" sz="2000" b="1" dirty="0"/>
              <a:t>만분 소요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47</a:t>
            </a:r>
            <a:r>
              <a:rPr lang="ko-KR" altLang="en-US" sz="2000" b="1" dirty="0"/>
              <a:t>만개 보다 더 길게 만들고 더 빠르게 만들어야 블록체인 변조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ko-KR" altLang="en-US" sz="2000" b="1" dirty="0"/>
              <a:t>가능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현존 슈퍼컴퓨터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위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티앤허</a:t>
            </a:r>
            <a:r>
              <a:rPr lang="en-US" altLang="ko-KR" sz="2000" b="1" dirty="0"/>
              <a:t>-II </a:t>
            </a:r>
            <a:r>
              <a:rPr lang="ko-KR" altLang="en-US" sz="2000" b="1" dirty="0"/>
              <a:t>초당 </a:t>
            </a:r>
            <a:r>
              <a:rPr lang="en-US" altLang="ko-KR" sz="2000" b="1" dirty="0"/>
              <a:t>33.86</a:t>
            </a:r>
            <a:r>
              <a:rPr lang="ko-KR" altLang="en-US" sz="2000" b="1" dirty="0" err="1"/>
              <a:t>페타플롭스</a:t>
            </a:r>
            <a:r>
              <a:rPr lang="en-US" altLang="ko-KR" sz="2000" b="1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비트코인에</a:t>
            </a:r>
            <a:r>
              <a:rPr lang="ko-KR" altLang="en-US" sz="2000" b="1" dirty="0"/>
              <a:t> 참여중인 네트워크 총 </a:t>
            </a:r>
            <a:r>
              <a:rPr lang="ko-KR" altLang="en-US" sz="2000" b="1" dirty="0" err="1"/>
              <a:t>연산량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1960</a:t>
            </a:r>
            <a:r>
              <a:rPr lang="ko-KR" altLang="en-US" sz="2000" b="1" dirty="0"/>
              <a:t>만 </a:t>
            </a:r>
            <a:r>
              <a:rPr lang="ko-KR" altLang="en-US" sz="2000" b="1" dirty="0" err="1"/>
              <a:t>페타플롭스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블록체인 네트워크 참여 인원이 많을 수록 </a:t>
            </a:r>
            <a:r>
              <a:rPr lang="en-US" altLang="ko-KR" sz="2000" b="1" dirty="0"/>
              <a:t>hash </a:t>
            </a:r>
            <a:r>
              <a:rPr lang="ko-KR" altLang="en-US" sz="2000" b="1" dirty="0"/>
              <a:t>파워 분산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-&gt; </a:t>
            </a:r>
            <a:r>
              <a:rPr lang="ko-KR" altLang="en-US" sz="2000" b="1" dirty="0"/>
              <a:t>블록체인 네트워크 안전성 높아짐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918770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3.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데모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9" name="슬라이드 번호 개체 틀 1">
            <a:extLst>
              <a:ext uri="{FF2B5EF4-FFF2-40B4-BE49-F238E27FC236}">
                <a16:creationId xmlns:a16="http://schemas.microsoft.com/office/drawing/2014/main" id="{36102B59-7352-4A80-92D3-A2B53BC4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070102-E2CE-49B8-83E6-FCCE2FDE2BBD}"/>
              </a:ext>
            </a:extLst>
          </p:cNvPr>
          <p:cNvSpPr/>
          <p:nvPr/>
        </p:nvSpPr>
        <p:spPr>
          <a:xfrm>
            <a:off x="563033" y="1543241"/>
            <a:ext cx="8117432" cy="30721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사이트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hlinkClick r:id="rId3"/>
              </a:rPr>
              <a:t>https://blockchaindemo.io/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설명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웹페이지 형식으로 간의 </a:t>
            </a:r>
            <a:r>
              <a:rPr lang="en-US" altLang="ko-KR" sz="2000" b="1" dirty="0"/>
              <a:t>P2P </a:t>
            </a:r>
            <a:r>
              <a:rPr lang="ko-KR" altLang="en-US" sz="2000" b="1" dirty="0"/>
              <a:t>네트워크 환경에서 체인 구조와      </a:t>
            </a:r>
            <a:r>
              <a:rPr lang="en-US" altLang="ko-KR" sz="2000" b="1" dirty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          </a:t>
            </a:r>
            <a:r>
              <a:rPr lang="ko-KR" altLang="en-US" sz="2000" b="1" dirty="0"/>
              <a:t>합의 알고리즘을 볼 수 있음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언어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javaScript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endParaRPr lang="en-US" altLang="ko-KR" sz="2000" b="1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2816ABE-8AD4-40F6-A882-C8075B805445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3.1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사이트 설명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51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3.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데모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9" name="슬라이드 번호 개체 틀 1">
            <a:extLst>
              <a:ext uri="{FF2B5EF4-FFF2-40B4-BE49-F238E27FC236}">
                <a16:creationId xmlns:a16="http://schemas.microsoft.com/office/drawing/2014/main" id="{36102B59-7352-4A80-92D3-A2B53BC4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2816ABE-8AD4-40F6-A882-C8075B805445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3.2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사용법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58986-FBF0-4695-A991-33705DCA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76" y="1177157"/>
            <a:ext cx="7380312" cy="3759363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DFA1FB-83CD-4E49-91D6-7964462E7F75}"/>
              </a:ext>
            </a:extLst>
          </p:cNvPr>
          <p:cNvSpPr/>
          <p:nvPr/>
        </p:nvSpPr>
        <p:spPr bwMode="auto">
          <a:xfrm>
            <a:off x="7452320" y="2211710"/>
            <a:ext cx="648072" cy="504057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E000794-1052-4208-98EF-5258DF9D0433}"/>
              </a:ext>
            </a:extLst>
          </p:cNvPr>
          <p:cNvSpPr/>
          <p:nvPr/>
        </p:nvSpPr>
        <p:spPr bwMode="auto">
          <a:xfrm>
            <a:off x="7164288" y="1638596"/>
            <a:ext cx="936104" cy="504057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598A371-F249-4E63-9DDB-891CA6FA262A}"/>
              </a:ext>
            </a:extLst>
          </p:cNvPr>
          <p:cNvSpPr txBox="1">
            <a:spLocks noChangeArrowheads="1"/>
          </p:cNvSpPr>
          <p:nvPr/>
        </p:nvSpPr>
        <p:spPr>
          <a:xfrm>
            <a:off x="5960104" y="1730691"/>
            <a:ext cx="1031779" cy="319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설명 </a:t>
            </a:r>
            <a:r>
              <a:rPr lang="en-US" altLang="ko-KR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&amp; </a:t>
            </a:r>
            <a:r>
              <a:rPr lang="ko-KR" altLang="en-US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코드</a:t>
            </a:r>
            <a:endParaRPr lang="en-US" altLang="ko-KR" sz="12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9A693977-79C4-475F-A1CB-D16A0B7194D8}"/>
              </a:ext>
            </a:extLst>
          </p:cNvPr>
          <p:cNvSpPr txBox="1">
            <a:spLocks noChangeArrowheads="1"/>
          </p:cNvSpPr>
          <p:nvPr/>
        </p:nvSpPr>
        <p:spPr>
          <a:xfrm>
            <a:off x="6312025" y="2330637"/>
            <a:ext cx="1031779" cy="319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피어 추가</a:t>
            </a:r>
            <a:endParaRPr lang="en-US" altLang="ko-KR" sz="12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88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3.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데모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9" name="슬라이드 번호 개체 틀 1">
            <a:extLst>
              <a:ext uri="{FF2B5EF4-FFF2-40B4-BE49-F238E27FC236}">
                <a16:creationId xmlns:a16="http://schemas.microsoft.com/office/drawing/2014/main" id="{36102B59-7352-4A80-92D3-A2B53BC4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2816ABE-8AD4-40F6-A882-C8075B805445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3.2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사용법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4F39C-BE73-43FF-B1CE-74D5B0DF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1" y="1212177"/>
            <a:ext cx="7489272" cy="359619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71789A-0D3E-4C42-AB75-DA2D877E480A}"/>
              </a:ext>
            </a:extLst>
          </p:cNvPr>
          <p:cNvSpPr/>
          <p:nvPr/>
        </p:nvSpPr>
        <p:spPr bwMode="auto">
          <a:xfrm>
            <a:off x="1907704" y="2744129"/>
            <a:ext cx="1728192" cy="288032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3.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데모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9" name="슬라이드 번호 개체 틀 1">
            <a:extLst>
              <a:ext uri="{FF2B5EF4-FFF2-40B4-BE49-F238E27FC236}">
                <a16:creationId xmlns:a16="http://schemas.microsoft.com/office/drawing/2014/main" id="{36102B59-7352-4A80-92D3-A2B53BC4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2816ABE-8AD4-40F6-A882-C8075B805445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3.2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사용법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7226CC-3E77-4D79-BF82-9D497BE5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1" y="1222842"/>
            <a:ext cx="7489272" cy="35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12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3.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데모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9" name="슬라이드 번호 개체 틀 1">
            <a:extLst>
              <a:ext uri="{FF2B5EF4-FFF2-40B4-BE49-F238E27FC236}">
                <a16:creationId xmlns:a16="http://schemas.microsoft.com/office/drawing/2014/main" id="{36102B59-7352-4A80-92D3-A2B53BC4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2816ABE-8AD4-40F6-A882-C8075B805445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3.2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사용법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06A534-9E69-4FC0-93E5-DB907C5D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0" y="1219968"/>
            <a:ext cx="7453751" cy="358840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9C7992-9F75-4A83-B0E5-C5310460D8DC}"/>
              </a:ext>
            </a:extLst>
          </p:cNvPr>
          <p:cNvSpPr/>
          <p:nvPr/>
        </p:nvSpPr>
        <p:spPr bwMode="auto">
          <a:xfrm>
            <a:off x="3818460" y="3507854"/>
            <a:ext cx="1728192" cy="1008112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54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9" name="슬라이드 번호 개체 틀 1">
            <a:extLst>
              <a:ext uri="{FF2B5EF4-FFF2-40B4-BE49-F238E27FC236}">
                <a16:creationId xmlns:a16="http://schemas.microsoft.com/office/drawing/2014/main" id="{36102B59-7352-4A80-92D3-A2B53BC4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2816ABE-8AD4-40F6-A882-C8075B805445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3BF43-7D19-4DCB-B842-F9CB9D229294}"/>
              </a:ext>
            </a:extLst>
          </p:cNvPr>
          <p:cNvSpPr/>
          <p:nvPr/>
        </p:nvSpPr>
        <p:spPr>
          <a:xfrm>
            <a:off x="467544" y="1995686"/>
            <a:ext cx="8117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b="1" dirty="0" err="1"/>
              <a:t>QnA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12762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1.2 </a:t>
            </a:r>
            <a:r>
              <a:rPr lang="en-US" altLang="ko-KR" sz="2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핵심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C3B4982-185C-46FC-8A71-BF34193D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62737"/>
              </p:ext>
            </p:extLst>
          </p:nvPr>
        </p:nvGraphicFramePr>
        <p:xfrm>
          <a:off x="415008" y="1731017"/>
          <a:ext cx="1543619" cy="16695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3619">
                  <a:extLst>
                    <a:ext uri="{9D8B030D-6E8A-4147-A177-3AD203B41FA5}">
                      <a16:colId xmlns:a16="http://schemas.microsoft.com/office/drawing/2014/main" val="1709209318"/>
                    </a:ext>
                  </a:extLst>
                </a:gridCol>
              </a:tblGrid>
              <a:tr h="3031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Block #0</a:t>
                      </a:r>
                    </a:p>
                    <a:p>
                      <a:pPr latinLnBrk="1"/>
                      <a:r>
                        <a:rPr lang="en-US" altLang="ko-KR" sz="1050" dirty="0"/>
                        <a:t>(Genesis Block)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19543"/>
                  </a:ext>
                </a:extLst>
              </a:tr>
              <a:tr h="36649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Block hash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20999"/>
                  </a:ext>
                </a:extLst>
              </a:tr>
              <a:tr h="708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Pre_hash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Merkle_hash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BlockData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(transaction)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15888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17C9017-4D58-43EB-978D-ACCB6B44E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12689"/>
              </p:ext>
            </p:extLst>
          </p:nvPr>
        </p:nvGraphicFramePr>
        <p:xfrm>
          <a:off x="2200173" y="1731017"/>
          <a:ext cx="1522869" cy="16713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2869">
                  <a:extLst>
                    <a:ext uri="{9D8B030D-6E8A-4147-A177-3AD203B41FA5}">
                      <a16:colId xmlns:a16="http://schemas.microsoft.com/office/drawing/2014/main" val="1709209318"/>
                    </a:ext>
                  </a:extLst>
                </a:gridCol>
              </a:tblGrid>
              <a:tr h="405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Block 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19543"/>
                  </a:ext>
                </a:extLst>
              </a:tr>
              <a:tr h="37467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Block hash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20999"/>
                  </a:ext>
                </a:extLst>
              </a:tr>
              <a:tr h="872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Pre_hash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Merkle_hash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pPr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BlockData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(transaction)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15888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609E875-2414-43E8-BE57-6A3FB9E80FA7}"/>
              </a:ext>
            </a:extLst>
          </p:cNvPr>
          <p:cNvCxnSpPr>
            <a:cxnSpLocks/>
          </p:cNvCxnSpPr>
          <p:nvPr/>
        </p:nvCxnSpPr>
        <p:spPr>
          <a:xfrm>
            <a:off x="1309961" y="2363742"/>
            <a:ext cx="934719" cy="47827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D05057C-589B-4A7E-8F7C-955F1CB40613}"/>
              </a:ext>
            </a:extLst>
          </p:cNvPr>
          <p:cNvSpPr/>
          <p:nvPr/>
        </p:nvSpPr>
        <p:spPr>
          <a:xfrm>
            <a:off x="4488138" y="3075145"/>
            <a:ext cx="192515" cy="14036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1E948B2-5D93-4772-BDC9-A6DEA890F09E}"/>
              </a:ext>
            </a:extLst>
          </p:cNvPr>
          <p:cNvSpPr/>
          <p:nvPr/>
        </p:nvSpPr>
        <p:spPr>
          <a:xfrm>
            <a:off x="3959980" y="3065299"/>
            <a:ext cx="192515" cy="14036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16E46C1-FEF6-4CA4-BCA5-27550207038F}"/>
              </a:ext>
            </a:extLst>
          </p:cNvPr>
          <p:cNvSpPr/>
          <p:nvPr/>
        </p:nvSpPr>
        <p:spPr>
          <a:xfrm>
            <a:off x="4224110" y="3065287"/>
            <a:ext cx="192515" cy="14036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52AC7EE-FFD6-4C48-B3EC-8E3B49888725}"/>
              </a:ext>
            </a:extLst>
          </p:cNvPr>
          <p:cNvCxnSpPr>
            <a:cxnSpLocks/>
          </p:cNvCxnSpPr>
          <p:nvPr/>
        </p:nvCxnSpPr>
        <p:spPr>
          <a:xfrm>
            <a:off x="3210817" y="2360515"/>
            <a:ext cx="839329" cy="51159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4">
            <a:extLst>
              <a:ext uri="{FF2B5EF4-FFF2-40B4-BE49-F238E27FC236}">
                <a16:creationId xmlns:a16="http://schemas.microsoft.com/office/drawing/2014/main" id="{9553A0A8-D156-4428-A303-8B998E423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834" y="1359939"/>
            <a:ext cx="0" cy="3024336"/>
          </a:xfrm>
          <a:prstGeom prst="line">
            <a:avLst/>
          </a:prstGeom>
          <a:noFill/>
          <a:ln w="101600" cap="rnd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450259-0D69-4DCD-8B46-D0B24EEE60B7}"/>
              </a:ext>
            </a:extLst>
          </p:cNvPr>
          <p:cNvSpPr txBox="1"/>
          <p:nvPr/>
        </p:nvSpPr>
        <p:spPr>
          <a:xfrm>
            <a:off x="1031323" y="3705732"/>
            <a:ext cx="2691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연결 리스트</a:t>
            </a:r>
            <a:endParaRPr lang="en-US" altLang="ko-KR" sz="2800" b="1" dirty="0"/>
          </a:p>
        </p:txBody>
      </p:sp>
      <p:pic>
        <p:nvPicPr>
          <p:cNvPr id="1026" name="Picture 2" descr="123.png">
            <a:extLst>
              <a:ext uri="{FF2B5EF4-FFF2-40B4-BE49-F238E27FC236}">
                <a16:creationId xmlns:a16="http://schemas.microsoft.com/office/drawing/2014/main" id="{472E9B9C-5C00-41F2-B44C-3ABBBEF0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18" y="1724906"/>
            <a:ext cx="2774942" cy="16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076B920-946E-4622-B6DC-DE5D5F5D7818}"/>
              </a:ext>
            </a:extLst>
          </p:cNvPr>
          <p:cNvSpPr txBox="1"/>
          <p:nvPr/>
        </p:nvSpPr>
        <p:spPr>
          <a:xfrm>
            <a:off x="5642618" y="3705732"/>
            <a:ext cx="2691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합의 알고리즘</a:t>
            </a:r>
            <a:endParaRPr lang="en-US" altLang="ko-KR" sz="2800" b="1" dirty="0"/>
          </a:p>
        </p:txBody>
      </p:sp>
      <p:sp>
        <p:nvSpPr>
          <p:cNvPr id="50" name="슬라이드 번호 개체 틀 1">
            <a:extLst>
              <a:ext uri="{FF2B5EF4-FFF2-40B4-BE49-F238E27FC236}">
                <a16:creationId xmlns:a16="http://schemas.microsoft.com/office/drawing/2014/main" id="{53D5EEA6-2456-42D0-9B4E-94B50906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17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1.3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합의 알고리즘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8E003-B191-4E16-8240-26E945F1B74F}"/>
              </a:ext>
            </a:extLst>
          </p:cNvPr>
          <p:cNvGrpSpPr/>
          <p:nvPr/>
        </p:nvGrpSpPr>
        <p:grpSpPr>
          <a:xfrm>
            <a:off x="2575050" y="3435846"/>
            <a:ext cx="4215012" cy="1080120"/>
            <a:chOff x="4748406" y="1911285"/>
            <a:chExt cx="3118089" cy="74135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13A097A-27FE-44D5-8D0D-8D8061945869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B8E10D0-864D-4846-8B28-9380B4B7A924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78377F4-D359-4CE8-A25F-169D12C651B4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44EDB0C-6CC8-4838-9E7A-7F7A22378A28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150B4BA-413A-4846-B11D-B69120328CC2}"/>
                  </a:ext>
                </a:extLst>
              </p:cNvPr>
              <p:cNvCxnSpPr>
                <a:cxnSpLocks/>
                <a:stCxn id="23" idx="3"/>
                <a:endCxn id="24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CE7A53AC-9580-44E8-A259-90FA13EFF5D2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235D6DA-A1E6-4FC8-96B6-F2C1732D742C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5AF90AE-40A3-4A1B-B991-F42BBB34CB71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2B6D9283-7D91-4506-A92A-77F6D1D066FB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59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8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2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3C4E24C8-3961-4616-AC2D-0824BC4A6BCE}"/>
              </a:ext>
            </a:extLst>
          </p:cNvPr>
          <p:cNvSpPr/>
          <p:nvPr/>
        </p:nvSpPr>
        <p:spPr bwMode="auto">
          <a:xfrm>
            <a:off x="5316183" y="1443198"/>
            <a:ext cx="3428348" cy="1368152"/>
          </a:xfrm>
          <a:prstGeom prst="wedgeEllipseCallout">
            <a:avLst>
              <a:gd name="adj1" fmla="val -29219"/>
              <a:gd name="adj2" fmla="val 91050"/>
            </a:avLst>
          </a:prstGeom>
          <a:noFill/>
          <a:ln w="762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+mj-lt"/>
                <a:ea typeface="Helvetica Neue Medium" charset="0"/>
                <a:cs typeface="Helvetica Neue Medium" charset="0"/>
                <a:sym typeface="Helvetica Neue Medium" charset="0"/>
              </a:rPr>
              <a:t>어떻게</a:t>
            </a:r>
            <a:r>
              <a:rPr lang="ko-KR" altLang="en-US" b="1" dirty="0">
                <a:latin typeface="+mj-lt"/>
                <a:ea typeface="Helvetica Neue Medium" charset="0"/>
                <a:cs typeface="Helvetica Neue Medium" charset="0"/>
                <a:sym typeface="Helvetica Neue Medium" charset="0"/>
              </a:rPr>
              <a:t> 같은 체인을 </a:t>
            </a:r>
            <a:endParaRPr lang="en-US" altLang="ko-KR" b="1" dirty="0">
              <a:latin typeface="+mj-lt"/>
              <a:ea typeface="Helvetica Neue Medium" charset="0"/>
              <a:cs typeface="Helvetica Neue Medium" charset="0"/>
              <a:sym typeface="Helvetica Neue Medium" charset="0"/>
            </a:endParaRPr>
          </a:p>
          <a:p>
            <a:pPr algn="ctr"/>
            <a:r>
              <a:rPr lang="ko-KR" altLang="en-US" b="1" dirty="0">
                <a:latin typeface="+mj-lt"/>
                <a:ea typeface="Helvetica Neue Medium" charset="0"/>
                <a:cs typeface="Helvetica Neue Medium" charset="0"/>
                <a:sym typeface="Helvetica Neue Medium" charset="0"/>
              </a:rPr>
              <a:t>유지 할 것 인가</a:t>
            </a:r>
            <a:r>
              <a:rPr lang="en-US" altLang="ko-KR" b="1" dirty="0">
                <a:latin typeface="+mj-lt"/>
                <a:ea typeface="Helvetica Neue Medium" charset="0"/>
                <a:cs typeface="Helvetica Neue Medium" charset="0"/>
                <a:sym typeface="Helvetica Neue Medium" charset="0"/>
              </a:rPr>
              <a:t>?</a:t>
            </a:r>
            <a:endParaRPr lang="ko-KR" altLang="en-US" b="1" dirty="0">
              <a:latin typeface="+mj-lt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1" name="말풍선: 타원형 30">
            <a:extLst>
              <a:ext uri="{FF2B5EF4-FFF2-40B4-BE49-F238E27FC236}">
                <a16:creationId xmlns:a16="http://schemas.microsoft.com/office/drawing/2014/main" id="{632A26F9-9DDE-4D7E-8709-F941480E1CA6}"/>
              </a:ext>
            </a:extLst>
          </p:cNvPr>
          <p:cNvSpPr/>
          <p:nvPr/>
        </p:nvSpPr>
        <p:spPr bwMode="auto">
          <a:xfrm>
            <a:off x="397950" y="1443198"/>
            <a:ext cx="3428348" cy="1368152"/>
          </a:xfrm>
          <a:prstGeom prst="wedgeEllipseCallout">
            <a:avLst>
              <a:gd name="adj1" fmla="val 33188"/>
              <a:gd name="adj2" fmla="val 89752"/>
            </a:avLst>
          </a:prstGeom>
          <a:noFill/>
          <a:ln w="762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+mj-lt"/>
                <a:ea typeface="Helvetica Neue Medium" charset="0"/>
                <a:cs typeface="Helvetica Neue Medium" charset="0"/>
                <a:sym typeface="Helvetica Neue Medium" charset="0"/>
              </a:rPr>
              <a:t>누가</a:t>
            </a:r>
            <a:r>
              <a:rPr lang="en-US" altLang="ko-KR" b="1" dirty="0">
                <a:latin typeface="+mj-lt"/>
                <a:ea typeface="Helvetica Neue Medium" charset="0"/>
                <a:cs typeface="Helvetica Neue Medium" charset="0"/>
                <a:sym typeface="Helvetica Neue Medium" charset="0"/>
              </a:rPr>
              <a:t> </a:t>
            </a:r>
            <a:r>
              <a:rPr lang="ko-KR" altLang="en-US" b="1" dirty="0">
                <a:latin typeface="+mj-lt"/>
                <a:ea typeface="Helvetica Neue Medium" charset="0"/>
                <a:cs typeface="Helvetica Neue Medium" charset="0"/>
                <a:sym typeface="Helvetica Neue Medium" charset="0"/>
              </a:rPr>
              <a:t>블록을 </a:t>
            </a:r>
            <a:endParaRPr lang="en-US" altLang="ko-KR" b="1" dirty="0">
              <a:latin typeface="+mj-lt"/>
              <a:ea typeface="Helvetica Neue Medium" charset="0"/>
              <a:cs typeface="Helvetica Neue Medium" charset="0"/>
              <a:sym typeface="Helvetica Neue Medium" charset="0"/>
            </a:endParaRPr>
          </a:p>
          <a:p>
            <a:pPr algn="ctr"/>
            <a:r>
              <a:rPr lang="ko-KR" altLang="en-US" b="1" dirty="0">
                <a:latin typeface="+mj-lt"/>
                <a:ea typeface="Helvetica Neue Medium" charset="0"/>
                <a:cs typeface="Helvetica Neue Medium" charset="0"/>
                <a:sym typeface="Helvetica Neue Medium" charset="0"/>
              </a:rPr>
              <a:t>만들 것 인가</a:t>
            </a:r>
            <a:r>
              <a:rPr lang="en-US" altLang="ko-KR" b="1" dirty="0">
                <a:latin typeface="+mj-lt"/>
                <a:ea typeface="Helvetica Neue Medium" charset="0"/>
                <a:cs typeface="Helvetica Neue Medium" charset="0"/>
                <a:sym typeface="Helvetica Neue Medium" charset="0"/>
              </a:rPr>
              <a:t>?</a:t>
            </a:r>
            <a:endParaRPr lang="ko-KR" altLang="en-US" b="1" dirty="0">
              <a:latin typeface="+mj-lt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6" name="슬라이드 번호 개체 틀 1">
            <a:extLst>
              <a:ext uri="{FF2B5EF4-FFF2-40B4-BE49-F238E27FC236}">
                <a16:creationId xmlns:a16="http://schemas.microsoft.com/office/drawing/2014/main" id="{6B4D4596-4918-423B-99F0-846E7CF7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39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1.4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합의 알고리즘 종류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C94891-6A99-4CBA-AB1D-0EC19185C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69744"/>
              </p:ext>
            </p:extLst>
          </p:nvPr>
        </p:nvGraphicFramePr>
        <p:xfrm>
          <a:off x="467544" y="1847295"/>
          <a:ext cx="8280920" cy="193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>
                  <a:extLst>
                    <a:ext uri="{9D8B030D-6E8A-4147-A177-3AD203B41FA5}">
                      <a16:colId xmlns:a16="http://schemas.microsoft.com/office/drawing/2014/main" val="2219542248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1395740252"/>
                    </a:ext>
                  </a:extLst>
                </a:gridCol>
              </a:tblGrid>
              <a:tr h="482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경쟁 방법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비경쟁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39738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PoW</a:t>
                      </a:r>
                      <a:r>
                        <a:rPr lang="en-US" altLang="ko-KR" sz="1600" dirty="0"/>
                        <a:t>(Proof of Work = </a:t>
                      </a:r>
                      <a:r>
                        <a:rPr lang="ko-KR" altLang="en-US" sz="1600" dirty="0"/>
                        <a:t>작업 증명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PoS</a:t>
                      </a:r>
                      <a:r>
                        <a:rPr lang="en-US" altLang="ko-KR" sz="1600" dirty="0"/>
                        <a:t>(Proof of Stake = </a:t>
                      </a:r>
                      <a:r>
                        <a:rPr lang="ko-KR" altLang="en-US" sz="1600" dirty="0"/>
                        <a:t>지분 증명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82722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계산능력</a:t>
                      </a:r>
                      <a:r>
                        <a:rPr lang="ko-KR" altLang="en-US" sz="1600" dirty="0"/>
                        <a:t>에 따라 채굴 확률 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지분</a:t>
                      </a:r>
                      <a:r>
                        <a:rPr lang="en-US" altLang="ko-KR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코인</a:t>
                      </a:r>
                      <a:r>
                        <a:rPr lang="en-US" altLang="ko-KR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따라 채굴 확률 결정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162502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Fork </a:t>
                      </a:r>
                      <a:r>
                        <a:rPr lang="ko-KR" altLang="en-US" sz="1600" dirty="0"/>
                        <a:t>발생 </a:t>
                      </a:r>
                      <a:r>
                        <a:rPr lang="en-US" altLang="ko-KR" sz="1600" dirty="0"/>
                        <a:t>-&gt; </a:t>
                      </a:r>
                      <a:r>
                        <a:rPr lang="ko-KR" altLang="en-US" sz="1600" dirty="0"/>
                        <a:t>가장 긴 체인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Fork </a:t>
                      </a:r>
                      <a:r>
                        <a:rPr lang="ko-KR" altLang="en-US" sz="1600" dirty="0"/>
                        <a:t>발생을 막음 </a:t>
                      </a:r>
                      <a:r>
                        <a:rPr lang="en-US" altLang="ko-KR" sz="1600" dirty="0"/>
                        <a:t>-&gt; </a:t>
                      </a:r>
                      <a:r>
                        <a:rPr lang="ko-KR" altLang="en-US" sz="1600" dirty="0"/>
                        <a:t>유일한 체인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323639"/>
                  </a:ext>
                </a:extLst>
              </a:tr>
            </a:tbl>
          </a:graphicData>
        </a:graphic>
      </p:graphicFrame>
      <p:sp>
        <p:nvSpPr>
          <p:cNvPr id="32" name="Rectangle 1">
            <a:extLst>
              <a:ext uri="{FF2B5EF4-FFF2-40B4-BE49-F238E27FC236}">
                <a16:creationId xmlns:a16="http://schemas.microsoft.com/office/drawing/2014/main" id="{4A45D80D-2DA4-4DF0-931E-3D4291FED71C}"/>
              </a:ext>
            </a:extLst>
          </p:cNvPr>
          <p:cNvSpPr txBox="1">
            <a:spLocks noChangeArrowheads="1"/>
          </p:cNvSpPr>
          <p:nvPr/>
        </p:nvSpPr>
        <p:spPr>
          <a:xfrm>
            <a:off x="4762394" y="4230883"/>
            <a:ext cx="4902531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Fork(</a:t>
            </a:r>
            <a:r>
              <a:rPr lang="ko-KR" altLang="en-US" sz="1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분기</a:t>
            </a:r>
            <a:r>
              <a:rPr lang="en-US" altLang="ko-KR" sz="1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): </a:t>
            </a:r>
            <a:r>
              <a:rPr lang="ko-KR" altLang="en-US" sz="1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체인이 분기 되는 것을 말함</a:t>
            </a:r>
            <a:r>
              <a:rPr lang="en-US" altLang="ko-KR" sz="1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</a:t>
            </a:r>
          </a:p>
        </p:txBody>
      </p:sp>
      <p:sp>
        <p:nvSpPr>
          <p:cNvPr id="36" name="슬라이드 번호 개체 틀 1">
            <a:extLst>
              <a:ext uri="{FF2B5EF4-FFF2-40B4-BE49-F238E27FC236}">
                <a16:creationId xmlns:a16="http://schemas.microsoft.com/office/drawing/2014/main" id="{68FD12FC-FEA0-4638-9490-4B611EE0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8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1.5 </a:t>
            </a:r>
            <a:r>
              <a:rPr lang="en-US" altLang="ko-KR" sz="2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PoW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(Proof of Work)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블록 생성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C36BBC-56C4-4E31-A70D-009D6C1C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47" y="3507854"/>
            <a:ext cx="593943" cy="9785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E6B1FE-5978-4092-9F57-5014DE58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507854"/>
            <a:ext cx="593943" cy="9785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2B272A-34EA-4BE2-B3E8-59AE9293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65" y="3507854"/>
            <a:ext cx="593943" cy="9785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211EDF-857E-4B23-80CE-35049E37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74" y="3507854"/>
            <a:ext cx="593943" cy="97858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8C55FC-592D-47FE-8C14-9170930C953A}"/>
              </a:ext>
            </a:extLst>
          </p:cNvPr>
          <p:cNvGrpSpPr/>
          <p:nvPr/>
        </p:nvGrpSpPr>
        <p:grpSpPr>
          <a:xfrm>
            <a:off x="742098" y="4486441"/>
            <a:ext cx="1600962" cy="453123"/>
            <a:chOff x="4748406" y="1911285"/>
            <a:chExt cx="3118089" cy="74135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EB0579-206E-445F-BD80-D773B7E2B23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62DE566-094E-4AE4-BC62-2837ED6CBF57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86C0C46-29FB-44B5-ADC6-4D445D558966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F9FD70E-8C08-4026-8038-F9BC9C1A6884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EF6C2AD-EED8-4D7E-AFB2-19D80DF083A9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A5F3B8CD-063E-46A1-9643-B4FCEBDAC900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6BC876FC-E74E-42C4-922F-DBA9950F20AC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B3F637-A0E3-422D-9453-4F28CD086086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96F4544E-0DDA-41FC-AB44-E990BAC4D8DD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0649510-D309-4BBA-9835-38F45497A472}"/>
              </a:ext>
            </a:extLst>
          </p:cNvPr>
          <p:cNvGrpSpPr/>
          <p:nvPr/>
        </p:nvGrpSpPr>
        <p:grpSpPr>
          <a:xfrm>
            <a:off x="6929132" y="4490711"/>
            <a:ext cx="1600962" cy="453123"/>
            <a:chOff x="4748406" y="1911285"/>
            <a:chExt cx="3118089" cy="74135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6733A59-F98A-4308-B515-D6F5A05CD4AB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B3B2B19-F93E-4E90-89C5-C92F598E20C8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B0D666F-6A73-4F51-8D5F-E00D011C3364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B9E6F4-7E1F-45D5-9B38-141A63453B9F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8C175B9-EFE1-4062-965B-CC8E9F2CF8E3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05F19D0-3CD6-4F45-964E-72917A68D474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E45782F-8D05-4533-BAF6-E33709FB6CDD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F9365AC-3380-4C84-9D92-5013AEB6BDB3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C2CA4AAE-2D9A-4CAB-A335-DE9F46AB40D8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944080E-3F53-4AA0-931A-9A9A69E5BB31}"/>
              </a:ext>
            </a:extLst>
          </p:cNvPr>
          <p:cNvGrpSpPr/>
          <p:nvPr/>
        </p:nvGrpSpPr>
        <p:grpSpPr>
          <a:xfrm>
            <a:off x="4846835" y="4490711"/>
            <a:ext cx="1600962" cy="453123"/>
            <a:chOff x="4748406" y="1911285"/>
            <a:chExt cx="3118089" cy="74135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AEBDA9B-908B-4254-B1BC-42F292472AC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BB7D0E4-A901-4727-A546-D18003A4BB47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4C7634F-8E5F-405E-9551-CEE9BC93EA44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9237089-EB72-4BDE-8A22-7A7A31FE9867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76777DC-97BC-42DD-B325-A838AE119800}"/>
                  </a:ext>
                </a:extLst>
              </p:cNvPr>
              <p:cNvCxnSpPr>
                <a:cxnSpLocks/>
                <a:stCxn id="50" idx="3"/>
                <a:endCxn id="5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7FD806C-7C19-40A5-AA76-666E912056A7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448A95E-F5B3-431B-AF5A-2F6F64210E61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16998342-F41B-42C1-BF0B-2F8A60A728F7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C747ECB1-C2B9-4A7E-B5C6-3E3B103BD4B5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065954-6155-4E2B-9FCD-96C2044D2768}"/>
              </a:ext>
            </a:extLst>
          </p:cNvPr>
          <p:cNvGrpSpPr/>
          <p:nvPr/>
        </p:nvGrpSpPr>
        <p:grpSpPr>
          <a:xfrm>
            <a:off x="2794544" y="4490711"/>
            <a:ext cx="1600962" cy="453123"/>
            <a:chOff x="4748406" y="1911285"/>
            <a:chExt cx="3118089" cy="741352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F7CBE10-1639-41FB-9555-6EF1F75B31D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8EFD8CF-2D8F-489D-873F-CC283DD94115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C2A750A-B81B-4118-8DB2-72E86501E095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941124C-F9F7-499E-BC00-6D7859BA9499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3DB3809-8CA3-4187-825E-69F5F243553A}"/>
                  </a:ext>
                </a:extLst>
              </p:cNvPr>
              <p:cNvCxnSpPr>
                <a:cxnSpLocks/>
                <a:stCxn id="60" idx="3"/>
                <a:endCxn id="6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03A115E-6331-4B1F-A23A-BE36319A1D71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4D61B20-8D73-4107-861A-237A48016B47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3B7F38A9-BD52-47B9-A774-B89420491A2D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ABEA1E1B-8032-4F4C-B404-B875F8426764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sp>
        <p:nvSpPr>
          <p:cNvPr id="67" name="Rectangle 1">
            <a:extLst>
              <a:ext uri="{FF2B5EF4-FFF2-40B4-BE49-F238E27FC236}">
                <a16:creationId xmlns:a16="http://schemas.microsoft.com/office/drawing/2014/main" id="{CAFBC9CF-82BA-455E-A436-602F1958C0DB}"/>
              </a:ext>
            </a:extLst>
          </p:cNvPr>
          <p:cNvSpPr txBox="1">
            <a:spLocks noChangeArrowheads="1"/>
          </p:cNvSpPr>
          <p:nvPr/>
        </p:nvSpPr>
        <p:spPr>
          <a:xfrm>
            <a:off x="147868" y="4260865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A</a:t>
            </a:r>
          </a:p>
        </p:txBody>
      </p:sp>
      <p:sp>
        <p:nvSpPr>
          <p:cNvPr id="69" name="Rectangle 1">
            <a:extLst>
              <a:ext uri="{FF2B5EF4-FFF2-40B4-BE49-F238E27FC236}">
                <a16:creationId xmlns:a16="http://schemas.microsoft.com/office/drawing/2014/main" id="{A9FF9871-75F0-4006-A21C-18CE5C1B90EA}"/>
              </a:ext>
            </a:extLst>
          </p:cNvPr>
          <p:cNvSpPr txBox="1">
            <a:spLocks noChangeArrowheads="1"/>
          </p:cNvSpPr>
          <p:nvPr/>
        </p:nvSpPr>
        <p:spPr>
          <a:xfrm>
            <a:off x="2235921" y="426426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B</a:t>
            </a:r>
          </a:p>
        </p:txBody>
      </p:sp>
      <p:sp>
        <p:nvSpPr>
          <p:cNvPr id="70" name="Rectangle 1">
            <a:extLst>
              <a:ext uri="{FF2B5EF4-FFF2-40B4-BE49-F238E27FC236}">
                <a16:creationId xmlns:a16="http://schemas.microsoft.com/office/drawing/2014/main" id="{1C7F6E70-D3F1-4F55-A559-9E1B5F40E4CC}"/>
              </a:ext>
            </a:extLst>
          </p:cNvPr>
          <p:cNvSpPr txBox="1">
            <a:spLocks noChangeArrowheads="1"/>
          </p:cNvSpPr>
          <p:nvPr/>
        </p:nvSpPr>
        <p:spPr>
          <a:xfrm>
            <a:off x="4297332" y="425708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C</a:t>
            </a:r>
          </a:p>
        </p:txBody>
      </p:sp>
      <p:sp>
        <p:nvSpPr>
          <p:cNvPr id="71" name="Rectangle 1">
            <a:extLst>
              <a:ext uri="{FF2B5EF4-FFF2-40B4-BE49-F238E27FC236}">
                <a16:creationId xmlns:a16="http://schemas.microsoft.com/office/drawing/2014/main" id="{29E43C65-0F01-4E04-92A7-5E35285F9295}"/>
              </a:ext>
            </a:extLst>
          </p:cNvPr>
          <p:cNvSpPr txBox="1">
            <a:spLocks noChangeArrowheads="1"/>
          </p:cNvSpPr>
          <p:nvPr/>
        </p:nvSpPr>
        <p:spPr>
          <a:xfrm>
            <a:off x="6372232" y="425708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D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E5C64D-8AD3-488A-86D9-0E16DEC80454}"/>
              </a:ext>
            </a:extLst>
          </p:cNvPr>
          <p:cNvSpPr/>
          <p:nvPr/>
        </p:nvSpPr>
        <p:spPr bwMode="auto">
          <a:xfrm>
            <a:off x="2995615" y="1376634"/>
            <a:ext cx="2866745" cy="507849"/>
          </a:xfrm>
          <a:prstGeom prst="roundRect">
            <a:avLst/>
          </a:pr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r>
              <a:rPr lang="en-US" altLang="ko-KR" sz="15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Target hash: </a:t>
            </a:r>
            <a:r>
              <a:rPr lang="en-US" altLang="ko-KR" dirty="0">
                <a:solidFill>
                  <a:srgbClr val="FF0000"/>
                </a:solidFill>
              </a:rPr>
              <a:t>000000…</a:t>
            </a:r>
            <a:r>
              <a:rPr lang="en-US" altLang="ko-KR" dirty="0"/>
              <a:t>?????</a:t>
            </a:r>
            <a:endParaRPr lang="ko-KR" altLang="en-US" sz="15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93B01F-6AA4-44F5-8655-583BD9CB0A79}"/>
              </a:ext>
            </a:extLst>
          </p:cNvPr>
          <p:cNvGrpSpPr/>
          <p:nvPr/>
        </p:nvGrpSpPr>
        <p:grpSpPr>
          <a:xfrm>
            <a:off x="683567" y="2826884"/>
            <a:ext cx="1510582" cy="662267"/>
            <a:chOff x="540542" y="2037454"/>
            <a:chExt cx="1510582" cy="66226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E25DB71-6917-4CF5-81C2-4157D481B175}"/>
                </a:ext>
              </a:extLst>
            </p:cNvPr>
            <p:cNvSpPr/>
            <p:nvPr/>
          </p:nvSpPr>
          <p:spPr bwMode="auto">
            <a:xfrm>
              <a:off x="540542" y="2037454"/>
              <a:ext cx="657072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ko-KR" altLang="en-US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블록 헤더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B7BAB2F-3C4E-4774-9D22-49CCD32C4847}"/>
                </a:ext>
              </a:extLst>
            </p:cNvPr>
            <p:cNvSpPr/>
            <p:nvPr/>
          </p:nvSpPr>
          <p:spPr bwMode="auto">
            <a:xfrm>
              <a:off x="720515" y="2426497"/>
              <a:ext cx="316589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TX</a:t>
              </a:r>
              <a:endParaRPr lang="ko-KR" altLang="en-US" sz="9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E9C2143-80AF-489D-A6C0-8BC16E8EB4CF}"/>
                </a:ext>
              </a:extLst>
            </p:cNvPr>
            <p:cNvSpPr/>
            <p:nvPr/>
          </p:nvSpPr>
          <p:spPr bwMode="auto">
            <a:xfrm>
              <a:off x="1610272" y="2247828"/>
              <a:ext cx="440852" cy="274607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solidFill>
                    <a:srgbClr val="0070C0"/>
                  </a:solidFill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Nonce</a:t>
              </a:r>
              <a:endParaRPr lang="ko-KR" altLang="en-US" sz="900" dirty="0">
                <a:solidFill>
                  <a:srgbClr val="0070C0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0F5F88B-9BAA-46B8-85BB-EE95BAC6F467}"/>
                </a:ext>
              </a:extLst>
            </p:cNvPr>
            <p:cNvSpPr/>
            <p:nvPr/>
          </p:nvSpPr>
          <p:spPr bwMode="auto">
            <a:xfrm>
              <a:off x="1226347" y="2211134"/>
              <a:ext cx="352742" cy="353118"/>
            </a:xfrm>
            <a:prstGeom prst="roundRect">
              <a:avLst/>
            </a:prstGeom>
            <a:noFill/>
            <a:ln w="381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1400" b="1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+</a:t>
              </a:r>
              <a:endParaRPr lang="ko-KR" altLang="en-US" sz="1400" b="1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C2FA38D-CAFE-4B4C-923F-78C14740BB09}"/>
              </a:ext>
            </a:extLst>
          </p:cNvPr>
          <p:cNvGrpSpPr/>
          <p:nvPr/>
        </p:nvGrpSpPr>
        <p:grpSpPr>
          <a:xfrm>
            <a:off x="2711175" y="2826884"/>
            <a:ext cx="1510582" cy="662267"/>
            <a:chOff x="540542" y="2037454"/>
            <a:chExt cx="1510582" cy="662267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6CA1C68B-91CE-46D3-BFEF-5969B4782195}"/>
                </a:ext>
              </a:extLst>
            </p:cNvPr>
            <p:cNvSpPr/>
            <p:nvPr/>
          </p:nvSpPr>
          <p:spPr bwMode="auto">
            <a:xfrm>
              <a:off x="540542" y="2037454"/>
              <a:ext cx="657072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ko-KR" altLang="en-US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블록 헤더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16074B6B-5560-4A41-8B63-39F99B69B190}"/>
                </a:ext>
              </a:extLst>
            </p:cNvPr>
            <p:cNvSpPr/>
            <p:nvPr/>
          </p:nvSpPr>
          <p:spPr bwMode="auto">
            <a:xfrm>
              <a:off x="720515" y="2426497"/>
              <a:ext cx="316589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TX</a:t>
              </a:r>
              <a:endParaRPr lang="ko-KR" altLang="en-US" sz="9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1E1EBD90-954B-495C-A3E8-0075BDBC2612}"/>
                </a:ext>
              </a:extLst>
            </p:cNvPr>
            <p:cNvSpPr/>
            <p:nvPr/>
          </p:nvSpPr>
          <p:spPr bwMode="auto">
            <a:xfrm>
              <a:off x="1610272" y="2247828"/>
              <a:ext cx="440852" cy="274607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solidFill>
                    <a:srgbClr val="0070C0"/>
                  </a:solidFill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Nonce</a:t>
              </a:r>
              <a:endParaRPr lang="ko-KR" altLang="en-US" sz="900" dirty="0">
                <a:solidFill>
                  <a:srgbClr val="0070C0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1312A005-7AC3-413C-AE8C-28C285997527}"/>
                </a:ext>
              </a:extLst>
            </p:cNvPr>
            <p:cNvSpPr/>
            <p:nvPr/>
          </p:nvSpPr>
          <p:spPr bwMode="auto">
            <a:xfrm>
              <a:off x="1226347" y="2211134"/>
              <a:ext cx="352742" cy="353118"/>
            </a:xfrm>
            <a:prstGeom prst="roundRect">
              <a:avLst/>
            </a:prstGeom>
            <a:noFill/>
            <a:ln w="381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1400" b="1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+</a:t>
              </a:r>
              <a:endParaRPr lang="ko-KR" altLang="en-US" sz="1400" b="1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A633A97-7FC6-4169-99B7-73C4E285B1C6}"/>
              </a:ext>
            </a:extLst>
          </p:cNvPr>
          <p:cNvGrpSpPr/>
          <p:nvPr/>
        </p:nvGrpSpPr>
        <p:grpSpPr>
          <a:xfrm>
            <a:off x="4823813" y="2843600"/>
            <a:ext cx="1510582" cy="662267"/>
            <a:chOff x="540542" y="2037454"/>
            <a:chExt cx="1510582" cy="662267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AA4A788B-C924-4202-9C62-EE7C251B1072}"/>
                </a:ext>
              </a:extLst>
            </p:cNvPr>
            <p:cNvSpPr/>
            <p:nvPr/>
          </p:nvSpPr>
          <p:spPr bwMode="auto">
            <a:xfrm>
              <a:off x="540542" y="2037454"/>
              <a:ext cx="657072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ko-KR" altLang="en-US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블록 헤더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700D525-F526-425D-90FE-8538880E8D0C}"/>
                </a:ext>
              </a:extLst>
            </p:cNvPr>
            <p:cNvSpPr/>
            <p:nvPr/>
          </p:nvSpPr>
          <p:spPr bwMode="auto">
            <a:xfrm>
              <a:off x="720515" y="2426497"/>
              <a:ext cx="316589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TX</a:t>
              </a:r>
              <a:endParaRPr lang="ko-KR" altLang="en-US" sz="9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7557683C-AE7E-4DB0-9D06-0A81A50665C5}"/>
                </a:ext>
              </a:extLst>
            </p:cNvPr>
            <p:cNvSpPr/>
            <p:nvPr/>
          </p:nvSpPr>
          <p:spPr bwMode="auto">
            <a:xfrm>
              <a:off x="1610272" y="2247828"/>
              <a:ext cx="440852" cy="274607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solidFill>
                    <a:srgbClr val="0070C0"/>
                  </a:solidFill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Nonce</a:t>
              </a:r>
              <a:endParaRPr lang="ko-KR" altLang="en-US" sz="900" dirty="0">
                <a:solidFill>
                  <a:srgbClr val="0070C0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4AD806C6-83D2-40A6-B7D1-B5F1908F88E0}"/>
                </a:ext>
              </a:extLst>
            </p:cNvPr>
            <p:cNvSpPr/>
            <p:nvPr/>
          </p:nvSpPr>
          <p:spPr bwMode="auto">
            <a:xfrm>
              <a:off x="1226347" y="2211134"/>
              <a:ext cx="352742" cy="353118"/>
            </a:xfrm>
            <a:prstGeom prst="roundRect">
              <a:avLst/>
            </a:prstGeom>
            <a:noFill/>
            <a:ln w="381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1400" b="1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+</a:t>
              </a:r>
              <a:endParaRPr lang="ko-KR" altLang="en-US" sz="1400" b="1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D7C276B-BAA3-4667-AF1D-DF45B42930DB}"/>
              </a:ext>
            </a:extLst>
          </p:cNvPr>
          <p:cNvGrpSpPr/>
          <p:nvPr/>
        </p:nvGrpSpPr>
        <p:grpSpPr>
          <a:xfrm>
            <a:off x="6891200" y="2843600"/>
            <a:ext cx="1510582" cy="662267"/>
            <a:chOff x="540542" y="2037454"/>
            <a:chExt cx="1510582" cy="66226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E32D7495-8B96-4672-81B8-7ED823E08604}"/>
                </a:ext>
              </a:extLst>
            </p:cNvPr>
            <p:cNvSpPr/>
            <p:nvPr/>
          </p:nvSpPr>
          <p:spPr bwMode="auto">
            <a:xfrm>
              <a:off x="540542" y="2037454"/>
              <a:ext cx="657072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ko-KR" altLang="en-US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블록 헤더</a:t>
              </a: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02DED564-6266-4D6C-A6A4-BB79C3DCEF12}"/>
                </a:ext>
              </a:extLst>
            </p:cNvPr>
            <p:cNvSpPr/>
            <p:nvPr/>
          </p:nvSpPr>
          <p:spPr bwMode="auto">
            <a:xfrm>
              <a:off x="720515" y="2426497"/>
              <a:ext cx="316589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TX</a:t>
              </a:r>
              <a:endParaRPr lang="ko-KR" altLang="en-US" sz="9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8E233467-0D71-4456-9948-5E11110F4246}"/>
                </a:ext>
              </a:extLst>
            </p:cNvPr>
            <p:cNvSpPr/>
            <p:nvPr/>
          </p:nvSpPr>
          <p:spPr bwMode="auto">
            <a:xfrm>
              <a:off x="1610272" y="2247828"/>
              <a:ext cx="440852" cy="274607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solidFill>
                    <a:srgbClr val="0070C0"/>
                  </a:solidFill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Nonce</a:t>
              </a:r>
              <a:endParaRPr lang="ko-KR" altLang="en-US" sz="900" dirty="0">
                <a:solidFill>
                  <a:srgbClr val="0070C0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E99B98C-4B5C-4232-8D68-7E8546537B40}"/>
                </a:ext>
              </a:extLst>
            </p:cNvPr>
            <p:cNvSpPr/>
            <p:nvPr/>
          </p:nvSpPr>
          <p:spPr bwMode="auto">
            <a:xfrm>
              <a:off x="1226347" y="2211134"/>
              <a:ext cx="352742" cy="353118"/>
            </a:xfrm>
            <a:prstGeom prst="roundRect">
              <a:avLst/>
            </a:prstGeom>
            <a:noFill/>
            <a:ln w="381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1400" b="1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+</a:t>
              </a:r>
              <a:endParaRPr lang="ko-KR" altLang="en-US" sz="1400" b="1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F437A71-41D4-4368-B4BC-CD49826CF841}"/>
              </a:ext>
            </a:extLst>
          </p:cNvPr>
          <p:cNvSpPr/>
          <p:nvPr/>
        </p:nvSpPr>
        <p:spPr bwMode="auto">
          <a:xfrm rot="19393521">
            <a:off x="1701635" y="2181108"/>
            <a:ext cx="936104" cy="228829"/>
          </a:xfrm>
          <a:prstGeom prst="rightArrow">
            <a:avLst>
              <a:gd name="adj1" fmla="val 50000"/>
              <a:gd name="adj2" fmla="val 94163"/>
            </a:avLst>
          </a:prstGeom>
          <a:solidFill>
            <a:schemeClr val="tx1"/>
          </a:solidFill>
          <a:ln w="3175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10" name="화살표: 오른쪽 109">
            <a:extLst>
              <a:ext uri="{FF2B5EF4-FFF2-40B4-BE49-F238E27FC236}">
                <a16:creationId xmlns:a16="http://schemas.microsoft.com/office/drawing/2014/main" id="{29E27863-5A9E-41CF-BADD-F08266344355}"/>
              </a:ext>
            </a:extLst>
          </p:cNvPr>
          <p:cNvSpPr/>
          <p:nvPr/>
        </p:nvSpPr>
        <p:spPr bwMode="auto">
          <a:xfrm rot="12682270">
            <a:off x="6461080" y="2147343"/>
            <a:ext cx="936104" cy="228829"/>
          </a:xfrm>
          <a:prstGeom prst="rightArrow">
            <a:avLst>
              <a:gd name="adj1" fmla="val 50000"/>
              <a:gd name="adj2" fmla="val 94163"/>
            </a:avLst>
          </a:prstGeom>
          <a:solidFill>
            <a:schemeClr val="tx1"/>
          </a:solidFill>
          <a:ln w="3175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4EC829D4-C1C5-432B-A5B0-D3EE9DAC07A8}"/>
              </a:ext>
            </a:extLst>
          </p:cNvPr>
          <p:cNvSpPr/>
          <p:nvPr/>
        </p:nvSpPr>
        <p:spPr bwMode="auto">
          <a:xfrm rot="14021203">
            <a:off x="5336152" y="2237740"/>
            <a:ext cx="613596" cy="229042"/>
          </a:xfrm>
          <a:prstGeom prst="rightArrow">
            <a:avLst>
              <a:gd name="adj1" fmla="val 50000"/>
              <a:gd name="adj2" fmla="val 94163"/>
            </a:avLst>
          </a:prstGeom>
          <a:solidFill>
            <a:schemeClr val="tx1"/>
          </a:solidFill>
          <a:ln w="3175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C41E6BA8-89D8-4FA2-8807-75A0190A9C65}"/>
              </a:ext>
            </a:extLst>
          </p:cNvPr>
          <p:cNvSpPr/>
          <p:nvPr/>
        </p:nvSpPr>
        <p:spPr bwMode="auto">
          <a:xfrm rot="18515824">
            <a:off x="3162027" y="2241634"/>
            <a:ext cx="613596" cy="229042"/>
          </a:xfrm>
          <a:prstGeom prst="rightArrow">
            <a:avLst>
              <a:gd name="adj1" fmla="val 50000"/>
              <a:gd name="adj2" fmla="val 94163"/>
            </a:avLst>
          </a:prstGeom>
          <a:solidFill>
            <a:schemeClr val="tx1"/>
          </a:solidFill>
          <a:ln w="3175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13" name="슬라이드 번호 개체 틀 1">
            <a:extLst>
              <a:ext uri="{FF2B5EF4-FFF2-40B4-BE49-F238E27FC236}">
                <a16:creationId xmlns:a16="http://schemas.microsoft.com/office/drawing/2014/main" id="{3D1FF427-B875-48E1-97B2-5B512510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41CDD57F-3D44-4BC1-968C-6C067C553E71}"/>
              </a:ext>
            </a:extLst>
          </p:cNvPr>
          <p:cNvSpPr/>
          <p:nvPr/>
        </p:nvSpPr>
        <p:spPr bwMode="auto">
          <a:xfrm>
            <a:off x="3836268" y="2132581"/>
            <a:ext cx="1402889" cy="507849"/>
          </a:xfrm>
          <a:prstGeom prst="roundRect">
            <a:avLst/>
          </a:prstGeom>
          <a:noFill/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경쟁</a:t>
            </a:r>
          </a:p>
        </p:txBody>
      </p:sp>
    </p:spTree>
    <p:extLst>
      <p:ext uri="{BB962C8B-B14F-4D97-AF65-F5344CB8AC3E}">
        <p14:creationId xmlns:p14="http://schemas.microsoft.com/office/powerpoint/2010/main" val="41845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1.5 </a:t>
            </a:r>
            <a:r>
              <a:rPr lang="en-US" altLang="ko-KR" sz="2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PoW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(Proof of Work)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블록 생성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C36BBC-56C4-4E31-A70D-009D6C1C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47" y="3507854"/>
            <a:ext cx="593943" cy="9785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E6B1FE-5978-4092-9F57-5014DE58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507854"/>
            <a:ext cx="593943" cy="9785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2B272A-34EA-4BE2-B3E8-59AE9293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65" y="3507854"/>
            <a:ext cx="593943" cy="9785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211EDF-857E-4B23-80CE-35049E37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74" y="3507854"/>
            <a:ext cx="593943" cy="97858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8C55FC-592D-47FE-8C14-9170930C953A}"/>
              </a:ext>
            </a:extLst>
          </p:cNvPr>
          <p:cNvGrpSpPr/>
          <p:nvPr/>
        </p:nvGrpSpPr>
        <p:grpSpPr>
          <a:xfrm>
            <a:off x="742098" y="4486441"/>
            <a:ext cx="1600962" cy="453123"/>
            <a:chOff x="4748406" y="1911285"/>
            <a:chExt cx="3118089" cy="74135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EB0579-206E-445F-BD80-D773B7E2B23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62DE566-094E-4AE4-BC62-2837ED6CBF57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86C0C46-29FB-44B5-ADC6-4D445D558966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F9FD70E-8C08-4026-8038-F9BC9C1A6884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EF6C2AD-EED8-4D7E-AFB2-19D80DF083A9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A5F3B8CD-063E-46A1-9643-B4FCEBDAC900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6BC876FC-E74E-42C4-922F-DBA9950F20AC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B3F637-A0E3-422D-9453-4F28CD086086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96F4544E-0DDA-41FC-AB44-E990BAC4D8DD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0649510-D309-4BBA-9835-38F45497A472}"/>
              </a:ext>
            </a:extLst>
          </p:cNvPr>
          <p:cNvGrpSpPr/>
          <p:nvPr/>
        </p:nvGrpSpPr>
        <p:grpSpPr>
          <a:xfrm>
            <a:off x="6929132" y="4490711"/>
            <a:ext cx="1600962" cy="453123"/>
            <a:chOff x="4748406" y="1911285"/>
            <a:chExt cx="3118089" cy="74135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6733A59-F98A-4308-B515-D6F5A05CD4AB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B3B2B19-F93E-4E90-89C5-C92F598E20C8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B0D666F-6A73-4F51-8D5F-E00D011C3364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B9E6F4-7E1F-45D5-9B38-141A63453B9F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8C175B9-EFE1-4062-965B-CC8E9F2CF8E3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05F19D0-3CD6-4F45-964E-72917A68D474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E45782F-8D05-4533-BAF6-E33709FB6CDD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F9365AC-3380-4C84-9D92-5013AEB6BDB3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C2CA4AAE-2D9A-4CAB-A335-DE9F46AB40D8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944080E-3F53-4AA0-931A-9A9A69E5BB31}"/>
              </a:ext>
            </a:extLst>
          </p:cNvPr>
          <p:cNvGrpSpPr/>
          <p:nvPr/>
        </p:nvGrpSpPr>
        <p:grpSpPr>
          <a:xfrm>
            <a:off x="4846835" y="4490711"/>
            <a:ext cx="1600962" cy="453123"/>
            <a:chOff x="4748406" y="1911285"/>
            <a:chExt cx="3118089" cy="74135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AEBDA9B-908B-4254-B1BC-42F292472AC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BB7D0E4-A901-4727-A546-D18003A4BB47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4C7634F-8E5F-405E-9551-CEE9BC93EA44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9237089-EB72-4BDE-8A22-7A7A31FE9867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76777DC-97BC-42DD-B325-A838AE119800}"/>
                  </a:ext>
                </a:extLst>
              </p:cNvPr>
              <p:cNvCxnSpPr>
                <a:cxnSpLocks/>
                <a:stCxn id="50" idx="3"/>
                <a:endCxn id="5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7FD806C-7C19-40A5-AA76-666E912056A7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448A95E-F5B3-431B-AF5A-2F6F64210E61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16998342-F41B-42C1-BF0B-2F8A60A728F7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C747ECB1-C2B9-4A7E-B5C6-3E3B103BD4B5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065954-6155-4E2B-9FCD-96C2044D2768}"/>
              </a:ext>
            </a:extLst>
          </p:cNvPr>
          <p:cNvGrpSpPr/>
          <p:nvPr/>
        </p:nvGrpSpPr>
        <p:grpSpPr>
          <a:xfrm>
            <a:off x="2794544" y="4490711"/>
            <a:ext cx="1600962" cy="453123"/>
            <a:chOff x="4748406" y="1911285"/>
            <a:chExt cx="3118089" cy="741352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F7CBE10-1639-41FB-9555-6EF1F75B31D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8EFD8CF-2D8F-489D-873F-CC283DD94115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C2A750A-B81B-4118-8DB2-72E86501E095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941124C-F9F7-499E-BC00-6D7859BA9499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3DB3809-8CA3-4187-825E-69F5F243553A}"/>
                  </a:ext>
                </a:extLst>
              </p:cNvPr>
              <p:cNvCxnSpPr>
                <a:cxnSpLocks/>
                <a:stCxn id="60" idx="3"/>
                <a:endCxn id="6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03A115E-6331-4B1F-A23A-BE36319A1D71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4D61B20-8D73-4107-861A-237A48016B47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3B7F38A9-BD52-47B9-A774-B89420491A2D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ABEA1E1B-8032-4F4C-B404-B875F8426764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sp>
        <p:nvSpPr>
          <p:cNvPr id="67" name="Rectangle 1">
            <a:extLst>
              <a:ext uri="{FF2B5EF4-FFF2-40B4-BE49-F238E27FC236}">
                <a16:creationId xmlns:a16="http://schemas.microsoft.com/office/drawing/2014/main" id="{CAFBC9CF-82BA-455E-A436-602F1958C0DB}"/>
              </a:ext>
            </a:extLst>
          </p:cNvPr>
          <p:cNvSpPr txBox="1">
            <a:spLocks noChangeArrowheads="1"/>
          </p:cNvSpPr>
          <p:nvPr/>
        </p:nvSpPr>
        <p:spPr>
          <a:xfrm>
            <a:off x="147868" y="4260865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A</a:t>
            </a:r>
          </a:p>
        </p:txBody>
      </p:sp>
      <p:sp>
        <p:nvSpPr>
          <p:cNvPr id="69" name="Rectangle 1">
            <a:extLst>
              <a:ext uri="{FF2B5EF4-FFF2-40B4-BE49-F238E27FC236}">
                <a16:creationId xmlns:a16="http://schemas.microsoft.com/office/drawing/2014/main" id="{A9FF9871-75F0-4006-A21C-18CE5C1B90EA}"/>
              </a:ext>
            </a:extLst>
          </p:cNvPr>
          <p:cNvSpPr txBox="1">
            <a:spLocks noChangeArrowheads="1"/>
          </p:cNvSpPr>
          <p:nvPr/>
        </p:nvSpPr>
        <p:spPr>
          <a:xfrm>
            <a:off x="2235921" y="426426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B</a:t>
            </a:r>
          </a:p>
        </p:txBody>
      </p:sp>
      <p:sp>
        <p:nvSpPr>
          <p:cNvPr id="70" name="Rectangle 1">
            <a:extLst>
              <a:ext uri="{FF2B5EF4-FFF2-40B4-BE49-F238E27FC236}">
                <a16:creationId xmlns:a16="http://schemas.microsoft.com/office/drawing/2014/main" id="{1C7F6E70-D3F1-4F55-A559-9E1B5F40E4CC}"/>
              </a:ext>
            </a:extLst>
          </p:cNvPr>
          <p:cNvSpPr txBox="1">
            <a:spLocks noChangeArrowheads="1"/>
          </p:cNvSpPr>
          <p:nvPr/>
        </p:nvSpPr>
        <p:spPr>
          <a:xfrm>
            <a:off x="4297332" y="425708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C</a:t>
            </a:r>
          </a:p>
        </p:txBody>
      </p:sp>
      <p:sp>
        <p:nvSpPr>
          <p:cNvPr id="71" name="Rectangle 1">
            <a:extLst>
              <a:ext uri="{FF2B5EF4-FFF2-40B4-BE49-F238E27FC236}">
                <a16:creationId xmlns:a16="http://schemas.microsoft.com/office/drawing/2014/main" id="{29E43C65-0F01-4E04-92A7-5E35285F9295}"/>
              </a:ext>
            </a:extLst>
          </p:cNvPr>
          <p:cNvSpPr txBox="1">
            <a:spLocks noChangeArrowheads="1"/>
          </p:cNvSpPr>
          <p:nvPr/>
        </p:nvSpPr>
        <p:spPr>
          <a:xfrm>
            <a:off x="6372232" y="425708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D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E5C64D-8AD3-488A-86D9-0E16DEC80454}"/>
              </a:ext>
            </a:extLst>
          </p:cNvPr>
          <p:cNvSpPr/>
          <p:nvPr/>
        </p:nvSpPr>
        <p:spPr bwMode="auto">
          <a:xfrm>
            <a:off x="407327" y="1597306"/>
            <a:ext cx="2866745" cy="507849"/>
          </a:xfrm>
          <a:prstGeom prst="roundRect">
            <a:avLst/>
          </a:pr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r>
              <a:rPr lang="en-US" altLang="ko-KR" sz="15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Target hash: </a:t>
            </a:r>
            <a:r>
              <a:rPr lang="en-US" altLang="ko-KR" dirty="0">
                <a:solidFill>
                  <a:srgbClr val="FF0000"/>
                </a:solidFill>
              </a:rPr>
              <a:t>000000… </a:t>
            </a:r>
            <a:r>
              <a:rPr lang="en-US" altLang="ko-KR" dirty="0"/>
              <a:t>?????</a:t>
            </a:r>
            <a:endParaRPr lang="ko-KR" altLang="en-US" sz="15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93B01F-6AA4-44F5-8655-583BD9CB0A79}"/>
              </a:ext>
            </a:extLst>
          </p:cNvPr>
          <p:cNvGrpSpPr/>
          <p:nvPr/>
        </p:nvGrpSpPr>
        <p:grpSpPr>
          <a:xfrm>
            <a:off x="683567" y="2826884"/>
            <a:ext cx="1510582" cy="662267"/>
            <a:chOff x="540542" y="2037454"/>
            <a:chExt cx="1510582" cy="66226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E25DB71-6917-4CF5-81C2-4157D481B175}"/>
                </a:ext>
              </a:extLst>
            </p:cNvPr>
            <p:cNvSpPr/>
            <p:nvPr/>
          </p:nvSpPr>
          <p:spPr bwMode="auto">
            <a:xfrm>
              <a:off x="540542" y="2037454"/>
              <a:ext cx="657072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ko-KR" altLang="en-US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블록 헤더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B7BAB2F-3C4E-4774-9D22-49CCD32C4847}"/>
                </a:ext>
              </a:extLst>
            </p:cNvPr>
            <p:cNvSpPr/>
            <p:nvPr/>
          </p:nvSpPr>
          <p:spPr bwMode="auto">
            <a:xfrm>
              <a:off x="720515" y="2426497"/>
              <a:ext cx="316589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TX</a:t>
              </a:r>
              <a:endParaRPr lang="ko-KR" altLang="en-US" sz="9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E9C2143-80AF-489D-A6C0-8BC16E8EB4CF}"/>
                </a:ext>
              </a:extLst>
            </p:cNvPr>
            <p:cNvSpPr/>
            <p:nvPr/>
          </p:nvSpPr>
          <p:spPr bwMode="auto">
            <a:xfrm>
              <a:off x="1610272" y="2247828"/>
              <a:ext cx="440852" cy="274607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solidFill>
                    <a:srgbClr val="0070C0"/>
                  </a:solidFill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Nonce</a:t>
              </a:r>
              <a:endParaRPr lang="ko-KR" altLang="en-US" sz="900" dirty="0">
                <a:solidFill>
                  <a:srgbClr val="0070C0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0F5F88B-9BAA-46B8-85BB-EE95BAC6F467}"/>
                </a:ext>
              </a:extLst>
            </p:cNvPr>
            <p:cNvSpPr/>
            <p:nvPr/>
          </p:nvSpPr>
          <p:spPr bwMode="auto">
            <a:xfrm>
              <a:off x="1226347" y="2211134"/>
              <a:ext cx="352742" cy="353118"/>
            </a:xfrm>
            <a:prstGeom prst="roundRect">
              <a:avLst/>
            </a:prstGeom>
            <a:noFill/>
            <a:ln w="381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1400" b="1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+</a:t>
              </a:r>
              <a:endParaRPr lang="ko-KR" altLang="en-US" sz="1400" b="1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C2FA38D-CAFE-4B4C-923F-78C14740BB09}"/>
              </a:ext>
            </a:extLst>
          </p:cNvPr>
          <p:cNvGrpSpPr/>
          <p:nvPr/>
        </p:nvGrpSpPr>
        <p:grpSpPr>
          <a:xfrm>
            <a:off x="2711175" y="2826884"/>
            <a:ext cx="1510582" cy="662267"/>
            <a:chOff x="540542" y="2037454"/>
            <a:chExt cx="1510582" cy="662267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6CA1C68B-91CE-46D3-BFEF-5969B4782195}"/>
                </a:ext>
              </a:extLst>
            </p:cNvPr>
            <p:cNvSpPr/>
            <p:nvPr/>
          </p:nvSpPr>
          <p:spPr bwMode="auto">
            <a:xfrm>
              <a:off x="540542" y="2037454"/>
              <a:ext cx="657072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ko-KR" altLang="en-US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블록 헤더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16074B6B-5560-4A41-8B63-39F99B69B190}"/>
                </a:ext>
              </a:extLst>
            </p:cNvPr>
            <p:cNvSpPr/>
            <p:nvPr/>
          </p:nvSpPr>
          <p:spPr bwMode="auto">
            <a:xfrm>
              <a:off x="720515" y="2426497"/>
              <a:ext cx="316589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TX</a:t>
              </a:r>
              <a:endParaRPr lang="ko-KR" altLang="en-US" sz="9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1E1EBD90-954B-495C-A3E8-0075BDBC2612}"/>
                </a:ext>
              </a:extLst>
            </p:cNvPr>
            <p:cNvSpPr/>
            <p:nvPr/>
          </p:nvSpPr>
          <p:spPr bwMode="auto">
            <a:xfrm>
              <a:off x="1610272" y="2247828"/>
              <a:ext cx="440852" cy="274607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solidFill>
                    <a:srgbClr val="0070C0"/>
                  </a:solidFill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Nonce</a:t>
              </a:r>
              <a:endParaRPr lang="ko-KR" altLang="en-US" sz="900" dirty="0">
                <a:solidFill>
                  <a:srgbClr val="0070C0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1312A005-7AC3-413C-AE8C-28C285997527}"/>
                </a:ext>
              </a:extLst>
            </p:cNvPr>
            <p:cNvSpPr/>
            <p:nvPr/>
          </p:nvSpPr>
          <p:spPr bwMode="auto">
            <a:xfrm>
              <a:off x="1226347" y="2211134"/>
              <a:ext cx="352742" cy="353118"/>
            </a:xfrm>
            <a:prstGeom prst="roundRect">
              <a:avLst/>
            </a:prstGeom>
            <a:noFill/>
            <a:ln w="381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1400" b="1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+</a:t>
              </a:r>
              <a:endParaRPr lang="ko-KR" altLang="en-US" sz="1400" b="1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A633A97-7FC6-4169-99B7-73C4E285B1C6}"/>
              </a:ext>
            </a:extLst>
          </p:cNvPr>
          <p:cNvGrpSpPr/>
          <p:nvPr/>
        </p:nvGrpSpPr>
        <p:grpSpPr>
          <a:xfrm>
            <a:off x="4823813" y="2843600"/>
            <a:ext cx="1510582" cy="662267"/>
            <a:chOff x="540542" y="2037454"/>
            <a:chExt cx="1510582" cy="662267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AA4A788B-C924-4202-9C62-EE7C251B1072}"/>
                </a:ext>
              </a:extLst>
            </p:cNvPr>
            <p:cNvSpPr/>
            <p:nvPr/>
          </p:nvSpPr>
          <p:spPr bwMode="auto">
            <a:xfrm>
              <a:off x="540542" y="2037454"/>
              <a:ext cx="657072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ko-KR" altLang="en-US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블록 헤더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700D525-F526-425D-90FE-8538880E8D0C}"/>
                </a:ext>
              </a:extLst>
            </p:cNvPr>
            <p:cNvSpPr/>
            <p:nvPr/>
          </p:nvSpPr>
          <p:spPr bwMode="auto">
            <a:xfrm>
              <a:off x="720515" y="2426497"/>
              <a:ext cx="316589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TX</a:t>
              </a:r>
              <a:endParaRPr lang="ko-KR" altLang="en-US" sz="9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7557683C-AE7E-4DB0-9D06-0A81A50665C5}"/>
                </a:ext>
              </a:extLst>
            </p:cNvPr>
            <p:cNvSpPr/>
            <p:nvPr/>
          </p:nvSpPr>
          <p:spPr bwMode="auto">
            <a:xfrm>
              <a:off x="1610272" y="2247828"/>
              <a:ext cx="440852" cy="274607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solidFill>
                    <a:srgbClr val="0070C0"/>
                  </a:solidFill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Nonce</a:t>
              </a:r>
              <a:endParaRPr lang="ko-KR" altLang="en-US" sz="900" dirty="0">
                <a:solidFill>
                  <a:srgbClr val="0070C0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4AD806C6-83D2-40A6-B7D1-B5F1908F88E0}"/>
                </a:ext>
              </a:extLst>
            </p:cNvPr>
            <p:cNvSpPr/>
            <p:nvPr/>
          </p:nvSpPr>
          <p:spPr bwMode="auto">
            <a:xfrm>
              <a:off x="1226347" y="2211134"/>
              <a:ext cx="352742" cy="353118"/>
            </a:xfrm>
            <a:prstGeom prst="roundRect">
              <a:avLst/>
            </a:prstGeom>
            <a:noFill/>
            <a:ln w="381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1400" b="1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+</a:t>
              </a:r>
              <a:endParaRPr lang="ko-KR" altLang="en-US" sz="1400" b="1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D7C276B-BAA3-4667-AF1D-DF45B42930DB}"/>
              </a:ext>
            </a:extLst>
          </p:cNvPr>
          <p:cNvGrpSpPr/>
          <p:nvPr/>
        </p:nvGrpSpPr>
        <p:grpSpPr>
          <a:xfrm>
            <a:off x="6891200" y="2843600"/>
            <a:ext cx="1510582" cy="662267"/>
            <a:chOff x="540542" y="2037454"/>
            <a:chExt cx="1510582" cy="66226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E32D7495-8B96-4672-81B8-7ED823E08604}"/>
                </a:ext>
              </a:extLst>
            </p:cNvPr>
            <p:cNvSpPr/>
            <p:nvPr/>
          </p:nvSpPr>
          <p:spPr bwMode="auto">
            <a:xfrm>
              <a:off x="540542" y="2037454"/>
              <a:ext cx="657072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ko-KR" altLang="en-US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블록 헤더</a:t>
              </a: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02DED564-6266-4D6C-A6A4-BB79C3DCEF12}"/>
                </a:ext>
              </a:extLst>
            </p:cNvPr>
            <p:cNvSpPr/>
            <p:nvPr/>
          </p:nvSpPr>
          <p:spPr bwMode="auto">
            <a:xfrm>
              <a:off x="720515" y="2426497"/>
              <a:ext cx="316589" cy="273224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TX</a:t>
              </a:r>
              <a:endParaRPr lang="ko-KR" altLang="en-US" sz="9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8E233467-0D71-4456-9948-5E11110F4246}"/>
                </a:ext>
              </a:extLst>
            </p:cNvPr>
            <p:cNvSpPr/>
            <p:nvPr/>
          </p:nvSpPr>
          <p:spPr bwMode="auto">
            <a:xfrm>
              <a:off x="1610272" y="2247828"/>
              <a:ext cx="440852" cy="274607"/>
            </a:xfrm>
            <a:prstGeom prst="round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900" dirty="0">
                  <a:solidFill>
                    <a:srgbClr val="0070C0"/>
                  </a:solidFill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Nonce</a:t>
              </a:r>
              <a:endParaRPr lang="ko-KR" altLang="en-US" sz="900" dirty="0">
                <a:solidFill>
                  <a:srgbClr val="0070C0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E99B98C-4B5C-4232-8D68-7E8546537B40}"/>
                </a:ext>
              </a:extLst>
            </p:cNvPr>
            <p:cNvSpPr/>
            <p:nvPr/>
          </p:nvSpPr>
          <p:spPr bwMode="auto">
            <a:xfrm>
              <a:off x="1226347" y="2211134"/>
              <a:ext cx="352742" cy="353118"/>
            </a:xfrm>
            <a:prstGeom prst="roundRect">
              <a:avLst/>
            </a:prstGeom>
            <a:noFill/>
            <a:ln w="381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006" tIns="17006" rIns="17006" bIns="17006" rtlCol="0" anchor="ctr"/>
            <a:lstStyle/>
            <a:p>
              <a:pPr algn="ctr"/>
              <a:r>
                <a:rPr lang="en-US" altLang="ko-KR" sz="1400" b="1" dirty="0">
                  <a:latin typeface="Helvetica Neue Medium" charset="0"/>
                  <a:ea typeface="Helvetica Neue Medium" charset="0"/>
                  <a:cs typeface="Helvetica Neue Medium" charset="0"/>
                  <a:sym typeface="Helvetica Neue Medium" charset="0"/>
                </a:rPr>
                <a:t>+</a:t>
              </a:r>
              <a:endParaRPr lang="ko-KR" altLang="en-US" sz="1400" b="1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endParaRPr>
            </a:p>
          </p:txBody>
        </p:sp>
      </p:grpSp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58D58248-4FC6-474C-94ED-8E9D0CED6C3E}"/>
              </a:ext>
            </a:extLst>
          </p:cNvPr>
          <p:cNvSpPr/>
          <p:nvPr/>
        </p:nvSpPr>
        <p:spPr>
          <a:xfrm rot="5400000">
            <a:off x="2087927" y="1450956"/>
            <a:ext cx="71601" cy="1008111"/>
          </a:xfrm>
          <a:prstGeom prst="rightBracke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F30888B-0502-4AE0-8457-80D709953621}"/>
              </a:ext>
            </a:extLst>
          </p:cNvPr>
          <p:cNvCxnSpPr>
            <a:cxnSpLocks/>
            <a:stCxn id="17" idx="2"/>
            <a:endCxn id="113" idx="1"/>
          </p:cNvCxnSpPr>
          <p:nvPr/>
        </p:nvCxnSpPr>
        <p:spPr>
          <a:xfrm rot="5400000" flipH="1" flipV="1">
            <a:off x="2966346" y="1045903"/>
            <a:ext cx="102290" cy="1787529"/>
          </a:xfrm>
          <a:prstGeom prst="bentConnector4">
            <a:avLst>
              <a:gd name="adj1" fmla="val -384044"/>
              <a:gd name="adj2" fmla="val 7484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09C2A70-8156-4DFC-BBD4-4157A09CAD9A}"/>
              </a:ext>
            </a:extLst>
          </p:cNvPr>
          <p:cNvSpPr txBox="1"/>
          <p:nvPr/>
        </p:nvSpPr>
        <p:spPr>
          <a:xfrm>
            <a:off x="3911256" y="1299899"/>
            <a:ext cx="4748494" cy="1177245"/>
          </a:xfrm>
          <a:prstGeom prst="rect">
            <a:avLst/>
          </a:prstGeom>
          <a:noFill/>
          <a:ln w="50800" cap="rnd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</a:rPr>
              <a:t>난이도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목표치를 초과</a:t>
            </a:r>
            <a:r>
              <a:rPr lang="en-US" altLang="ko-KR" sz="1400" dirty="0"/>
              <a:t>/</a:t>
            </a:r>
            <a:r>
              <a:rPr lang="ko-KR" altLang="en-US" sz="1400" dirty="0"/>
              <a:t>미달하는 부분만큼</a:t>
            </a:r>
            <a:r>
              <a:rPr lang="en-US" altLang="ko-KR" sz="1400" dirty="0"/>
              <a:t> </a:t>
            </a:r>
            <a:r>
              <a:rPr lang="ko-KR" altLang="en-US" sz="1400" dirty="0"/>
              <a:t>목표</a:t>
            </a:r>
            <a:r>
              <a:rPr lang="en-US" altLang="ko-KR" sz="1400" dirty="0"/>
              <a:t>(target hash)</a:t>
            </a:r>
            <a:r>
              <a:rPr lang="ko-KR" altLang="en-US" sz="1400" dirty="0"/>
              <a:t>의 해시 난이도가 변경되는 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Ex) 2016</a:t>
            </a:r>
            <a:r>
              <a:rPr lang="ko-KR" altLang="en-US" sz="1400" dirty="0"/>
              <a:t>개의 블록을 생성하는데 </a:t>
            </a:r>
            <a:r>
              <a:rPr lang="en-US" altLang="ko-KR" sz="1400" dirty="0"/>
              <a:t>2</a:t>
            </a:r>
            <a:r>
              <a:rPr lang="ko-KR" altLang="en-US" sz="1400" dirty="0"/>
              <a:t>주</a:t>
            </a:r>
            <a:endParaRPr lang="en-US" altLang="ko-KR" sz="1400" dirty="0"/>
          </a:p>
          <a:p>
            <a:r>
              <a:rPr lang="en-US" altLang="ko-KR" sz="1400" dirty="0"/>
              <a:t>     (2016</a:t>
            </a:r>
            <a:r>
              <a:rPr lang="ko-KR" altLang="en-US" sz="1400" dirty="0"/>
              <a:t>블록*</a:t>
            </a:r>
            <a:r>
              <a:rPr lang="en-US" altLang="ko-KR" sz="1400" dirty="0"/>
              <a:t>10</a:t>
            </a:r>
            <a:r>
              <a:rPr lang="ko-KR" altLang="en-US" sz="1400" dirty="0"/>
              <a:t>분</a:t>
            </a:r>
            <a:r>
              <a:rPr lang="en-US" altLang="ko-KR" sz="1400" dirty="0"/>
              <a:t>=2</a:t>
            </a:r>
            <a:r>
              <a:rPr lang="ko-KR" altLang="en-US" sz="1400" dirty="0"/>
              <a:t>주</a:t>
            </a:r>
            <a:r>
              <a:rPr lang="en-US" altLang="ko-KR" sz="1400" dirty="0"/>
              <a:t>)</a:t>
            </a:r>
            <a:r>
              <a:rPr lang="ko-KR" altLang="en-US" sz="1400" dirty="0"/>
              <a:t>가 유지</a:t>
            </a:r>
            <a:endParaRPr lang="en-US" altLang="ko-KR" sz="1400" dirty="0"/>
          </a:p>
        </p:txBody>
      </p:sp>
      <p:sp>
        <p:nvSpPr>
          <p:cNvPr id="128" name="슬라이드 번호 개체 틀 1">
            <a:extLst>
              <a:ext uri="{FF2B5EF4-FFF2-40B4-BE49-F238E27FC236}">
                <a16:creationId xmlns:a16="http://schemas.microsoft.com/office/drawing/2014/main" id="{EDB50327-80CE-4165-83E0-F0621B21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58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62A4911-2E67-4A4F-BF46-74D52CFF9BC9}"/>
              </a:ext>
            </a:extLst>
          </p:cNvPr>
          <p:cNvSpPr>
            <a:spLocks/>
          </p:cNvSpPr>
          <p:nvPr/>
        </p:nvSpPr>
        <p:spPr bwMode="auto">
          <a:xfrm>
            <a:off x="8436322" y="-92545"/>
            <a:ext cx="816198" cy="639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3BE846CC-6E77-44D9-AAF1-2AD0D74F5EFD}"/>
              </a:ext>
            </a:extLst>
          </p:cNvPr>
          <p:cNvSpPr>
            <a:spLocks/>
          </p:cNvSpPr>
          <p:nvPr/>
        </p:nvSpPr>
        <p:spPr bwMode="auto">
          <a:xfrm rot="10800000">
            <a:off x="-108523" y="4515966"/>
            <a:ext cx="792090" cy="6995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94830"/>
            </a:schemeClr>
          </a:solidFill>
          <a:ln>
            <a:noFill/>
          </a:ln>
          <a:effectLst/>
        </p:spPr>
        <p:txBody>
          <a:bodyPr lIns="17006" tIns="17006" rIns="17006" bIns="17006" anchor="ctr"/>
          <a:lstStyle/>
          <a:p>
            <a:pPr algn="ctr"/>
            <a:endParaRPr lang="en-US" altLang="en-US" sz="14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68E011E4-7A4E-4206-9153-E48E535D148C}"/>
              </a:ext>
            </a:extLst>
          </p:cNvPr>
          <p:cNvSpPr txBox="1">
            <a:spLocks noChangeArrowheads="1"/>
          </p:cNvSpPr>
          <p:nvPr/>
        </p:nvSpPr>
        <p:spPr>
          <a:xfrm>
            <a:off x="1043168" y="71333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1. </a:t>
            </a:r>
            <a:r>
              <a:rPr lang="en-US" altLang="ko-KR" sz="36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BlockChain</a:t>
            </a:r>
            <a:r>
              <a:rPr lang="ko-KR" altLang="en-US" sz="36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상세</a:t>
            </a:r>
            <a:endParaRPr lang="en-US" altLang="ko-KR" sz="36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C9BC7F-7B73-4A27-B052-C513EC296F72}"/>
              </a:ext>
            </a:extLst>
          </p:cNvPr>
          <p:cNvSpPr/>
          <p:nvPr/>
        </p:nvSpPr>
        <p:spPr bwMode="auto">
          <a:xfrm>
            <a:off x="179512" y="150071"/>
            <a:ext cx="767043" cy="9318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17006" tIns="17006" rIns="17006" bIns="17006" rtlCol="0" anchor="ctr"/>
          <a:lstStyle/>
          <a:p>
            <a:pPr algn="ctr"/>
            <a:endParaRPr lang="ko-KR" altLang="en-US" sz="150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90A9D4B-E23B-47E6-BC9B-885D62D0D6A6}"/>
              </a:ext>
            </a:extLst>
          </p:cNvPr>
          <p:cNvSpPr txBox="1">
            <a:spLocks noChangeArrowheads="1"/>
          </p:cNvSpPr>
          <p:nvPr/>
        </p:nvSpPr>
        <p:spPr>
          <a:xfrm>
            <a:off x="1123006" y="549540"/>
            <a:ext cx="7278776" cy="67330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1.5 </a:t>
            </a:r>
            <a:r>
              <a:rPr lang="en-US" altLang="ko-KR" sz="2000" b="1" dirty="0" err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PoW</a:t>
            </a:r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(Proof of Work) </a:t>
            </a:r>
            <a:r>
              <a:rPr lang="ko-KR" altLang="en-US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블록 생성</a:t>
            </a:r>
            <a:endParaRPr lang="en-US" altLang="ko-KR" sz="20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C36BBC-56C4-4E31-A70D-009D6C1C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47" y="3507854"/>
            <a:ext cx="593943" cy="9785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E6B1FE-5978-4092-9F57-5014DE58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507854"/>
            <a:ext cx="593943" cy="9785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2B272A-34EA-4BE2-B3E8-59AE9293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65" y="3507854"/>
            <a:ext cx="593943" cy="9785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211EDF-857E-4B23-80CE-35049E37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74" y="3507854"/>
            <a:ext cx="593943" cy="97858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8C55FC-592D-47FE-8C14-9170930C953A}"/>
              </a:ext>
            </a:extLst>
          </p:cNvPr>
          <p:cNvGrpSpPr/>
          <p:nvPr/>
        </p:nvGrpSpPr>
        <p:grpSpPr>
          <a:xfrm>
            <a:off x="742098" y="4486441"/>
            <a:ext cx="1600962" cy="453123"/>
            <a:chOff x="4748406" y="1911285"/>
            <a:chExt cx="3118089" cy="74135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EB0579-206E-445F-BD80-D773B7E2B23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62DE566-094E-4AE4-BC62-2837ED6CBF57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86C0C46-29FB-44B5-ADC6-4D445D558966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F9FD70E-8C08-4026-8038-F9BC9C1A6884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EF6C2AD-EED8-4D7E-AFB2-19D80DF083A9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A5F3B8CD-063E-46A1-9643-B4FCEBDAC900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6BC876FC-E74E-42C4-922F-DBA9950F20AC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B3F637-A0E3-422D-9453-4F28CD086086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96F4544E-0DDA-41FC-AB44-E990BAC4D8DD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0649510-D309-4BBA-9835-38F45497A472}"/>
              </a:ext>
            </a:extLst>
          </p:cNvPr>
          <p:cNvGrpSpPr/>
          <p:nvPr/>
        </p:nvGrpSpPr>
        <p:grpSpPr>
          <a:xfrm>
            <a:off x="6929132" y="4490711"/>
            <a:ext cx="1600962" cy="453123"/>
            <a:chOff x="4748406" y="1911285"/>
            <a:chExt cx="3118089" cy="74135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6733A59-F98A-4308-B515-D6F5A05CD4AB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B3B2B19-F93E-4E90-89C5-C92F598E20C8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B0D666F-6A73-4F51-8D5F-E00D011C3364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B9E6F4-7E1F-45D5-9B38-141A63453B9F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8C175B9-EFE1-4062-965B-CC8E9F2CF8E3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05F19D0-3CD6-4F45-964E-72917A68D474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E45782F-8D05-4533-BAF6-E33709FB6CDD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F9365AC-3380-4C84-9D92-5013AEB6BDB3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C2CA4AAE-2D9A-4CAB-A335-DE9F46AB40D8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944080E-3F53-4AA0-931A-9A9A69E5BB31}"/>
              </a:ext>
            </a:extLst>
          </p:cNvPr>
          <p:cNvGrpSpPr/>
          <p:nvPr/>
        </p:nvGrpSpPr>
        <p:grpSpPr>
          <a:xfrm>
            <a:off x="4846835" y="4490711"/>
            <a:ext cx="1600962" cy="453123"/>
            <a:chOff x="4748406" y="1911285"/>
            <a:chExt cx="3118089" cy="74135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AEBDA9B-908B-4254-B1BC-42F292472AC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BB7D0E4-A901-4727-A546-D18003A4BB47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4C7634F-8E5F-405E-9551-CEE9BC93EA44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9237089-EB72-4BDE-8A22-7A7A31FE9867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76777DC-97BC-42DD-B325-A838AE119800}"/>
                  </a:ext>
                </a:extLst>
              </p:cNvPr>
              <p:cNvCxnSpPr>
                <a:cxnSpLocks/>
                <a:stCxn id="50" idx="3"/>
                <a:endCxn id="5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7FD806C-7C19-40A5-AA76-666E912056A7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448A95E-F5B3-431B-AF5A-2F6F64210E61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16998342-F41B-42C1-BF0B-2F8A60A728F7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C747ECB1-C2B9-4A7E-B5C6-3E3B103BD4B5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065954-6155-4E2B-9FCD-96C2044D2768}"/>
              </a:ext>
            </a:extLst>
          </p:cNvPr>
          <p:cNvGrpSpPr/>
          <p:nvPr/>
        </p:nvGrpSpPr>
        <p:grpSpPr>
          <a:xfrm>
            <a:off x="2794544" y="4490711"/>
            <a:ext cx="1600962" cy="453123"/>
            <a:chOff x="4748406" y="1911285"/>
            <a:chExt cx="3118089" cy="741352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F7CBE10-1639-41FB-9555-6EF1F75B31D6}"/>
                </a:ext>
              </a:extLst>
            </p:cNvPr>
            <p:cNvGrpSpPr/>
            <p:nvPr/>
          </p:nvGrpSpPr>
          <p:grpSpPr>
            <a:xfrm>
              <a:off x="4748406" y="2350146"/>
              <a:ext cx="3118089" cy="302491"/>
              <a:chOff x="2112948" y="3376823"/>
              <a:chExt cx="3118089" cy="3024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8EFD8CF-2D8F-489D-873F-CC283DD94115}"/>
                  </a:ext>
                </a:extLst>
              </p:cNvPr>
              <p:cNvSpPr/>
              <p:nvPr/>
            </p:nvSpPr>
            <p:spPr>
              <a:xfrm>
                <a:off x="2407293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C2A750A-B81B-4118-8DB2-72E86501E095}"/>
                  </a:ext>
                </a:extLst>
              </p:cNvPr>
              <p:cNvSpPr/>
              <p:nvPr/>
            </p:nvSpPr>
            <p:spPr>
              <a:xfrm>
                <a:off x="3350432" y="3376825"/>
                <a:ext cx="648796" cy="30248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941124C-F9F7-499E-BC00-6D7859BA9499}"/>
                  </a:ext>
                </a:extLst>
              </p:cNvPr>
              <p:cNvSpPr/>
              <p:nvPr/>
            </p:nvSpPr>
            <p:spPr>
              <a:xfrm>
                <a:off x="4287896" y="3376823"/>
                <a:ext cx="648796" cy="3024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3DB3809-8CA3-4187-825E-69F5F243553A}"/>
                  </a:ext>
                </a:extLst>
              </p:cNvPr>
              <p:cNvCxnSpPr>
                <a:cxnSpLocks/>
                <a:stCxn id="60" idx="3"/>
                <a:endCxn id="61" idx="1"/>
              </p:cNvCxnSpPr>
              <p:nvPr/>
            </p:nvCxnSpPr>
            <p:spPr>
              <a:xfrm>
                <a:off x="3056090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03A115E-6331-4B1F-A23A-BE36319A1D71}"/>
                  </a:ext>
                </a:extLst>
              </p:cNvPr>
              <p:cNvCxnSpPr/>
              <p:nvPr/>
            </p:nvCxnSpPr>
            <p:spPr>
              <a:xfrm>
                <a:off x="3993551" y="3528069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4D61B20-8D73-4107-861A-237A48016B47}"/>
                  </a:ext>
                </a:extLst>
              </p:cNvPr>
              <p:cNvCxnSpPr/>
              <p:nvPr/>
            </p:nvCxnSpPr>
            <p:spPr>
              <a:xfrm>
                <a:off x="4936692" y="3528069"/>
                <a:ext cx="29434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3B7F38A9-BD52-47B9-A774-B89420491A2D}"/>
                  </a:ext>
                </a:extLst>
              </p:cNvPr>
              <p:cNvCxnSpPr/>
              <p:nvPr/>
            </p:nvCxnSpPr>
            <p:spPr>
              <a:xfrm>
                <a:off x="2112948" y="3528070"/>
                <a:ext cx="294344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ABEA1E1B-8032-4F4C-B404-B875F8426764}"/>
                </a:ext>
              </a:extLst>
            </p:cNvPr>
            <p:cNvSpPr txBox="1"/>
            <p:nvPr/>
          </p:nvSpPr>
          <p:spPr>
            <a:xfrm>
              <a:off x="5478245" y="1911285"/>
              <a:ext cx="1654387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나눔고딕"/>
                  <a:ea typeface="나눔고딕"/>
                </a:rPr>
                <a:t>blockchain</a:t>
              </a:r>
              <a:endParaRPr lang="ko-KR" altLang="en-US" sz="9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endParaRPr>
            </a:p>
          </p:txBody>
        </p:sp>
      </p:grpSp>
      <p:sp>
        <p:nvSpPr>
          <p:cNvPr id="67" name="Rectangle 1">
            <a:extLst>
              <a:ext uri="{FF2B5EF4-FFF2-40B4-BE49-F238E27FC236}">
                <a16:creationId xmlns:a16="http://schemas.microsoft.com/office/drawing/2014/main" id="{CAFBC9CF-82BA-455E-A436-602F1958C0DB}"/>
              </a:ext>
            </a:extLst>
          </p:cNvPr>
          <p:cNvSpPr txBox="1">
            <a:spLocks noChangeArrowheads="1"/>
          </p:cNvSpPr>
          <p:nvPr/>
        </p:nvSpPr>
        <p:spPr>
          <a:xfrm>
            <a:off x="147868" y="4260865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A</a:t>
            </a:r>
          </a:p>
        </p:txBody>
      </p:sp>
      <p:sp>
        <p:nvSpPr>
          <p:cNvPr id="69" name="Rectangle 1">
            <a:extLst>
              <a:ext uri="{FF2B5EF4-FFF2-40B4-BE49-F238E27FC236}">
                <a16:creationId xmlns:a16="http://schemas.microsoft.com/office/drawing/2014/main" id="{A9FF9871-75F0-4006-A21C-18CE5C1B90EA}"/>
              </a:ext>
            </a:extLst>
          </p:cNvPr>
          <p:cNvSpPr txBox="1">
            <a:spLocks noChangeArrowheads="1"/>
          </p:cNvSpPr>
          <p:nvPr/>
        </p:nvSpPr>
        <p:spPr>
          <a:xfrm>
            <a:off x="2235921" y="426426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B</a:t>
            </a:r>
          </a:p>
        </p:txBody>
      </p:sp>
      <p:sp>
        <p:nvSpPr>
          <p:cNvPr id="70" name="Rectangle 1">
            <a:extLst>
              <a:ext uri="{FF2B5EF4-FFF2-40B4-BE49-F238E27FC236}">
                <a16:creationId xmlns:a16="http://schemas.microsoft.com/office/drawing/2014/main" id="{1C7F6E70-D3F1-4F55-A559-9E1B5F40E4CC}"/>
              </a:ext>
            </a:extLst>
          </p:cNvPr>
          <p:cNvSpPr txBox="1">
            <a:spLocks noChangeArrowheads="1"/>
          </p:cNvSpPr>
          <p:nvPr/>
        </p:nvSpPr>
        <p:spPr>
          <a:xfrm>
            <a:off x="4297332" y="425708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C</a:t>
            </a:r>
          </a:p>
        </p:txBody>
      </p:sp>
      <p:sp>
        <p:nvSpPr>
          <p:cNvPr id="71" name="Rectangle 1">
            <a:extLst>
              <a:ext uri="{FF2B5EF4-FFF2-40B4-BE49-F238E27FC236}">
                <a16:creationId xmlns:a16="http://schemas.microsoft.com/office/drawing/2014/main" id="{29E43C65-0F01-4E04-92A7-5E35285F9295}"/>
              </a:ext>
            </a:extLst>
          </p:cNvPr>
          <p:cNvSpPr txBox="1">
            <a:spLocks noChangeArrowheads="1"/>
          </p:cNvSpPr>
          <p:nvPr/>
        </p:nvSpPr>
        <p:spPr>
          <a:xfrm>
            <a:off x="6372232" y="4257087"/>
            <a:ext cx="1152130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D</a:t>
            </a:r>
          </a:p>
        </p:txBody>
      </p:sp>
      <p:pic>
        <p:nvPicPr>
          <p:cNvPr id="2050" name="Picture 2" descr="ëëíì ëí ì´ë¯¸ì§ ê²ìê²°ê³¼">
            <a:extLst>
              <a:ext uri="{FF2B5EF4-FFF2-40B4-BE49-F238E27FC236}">
                <a16:creationId xmlns:a16="http://schemas.microsoft.com/office/drawing/2014/main" id="{BAFFA474-085E-4B05-AEAD-E63076B7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56" y="2385574"/>
            <a:ext cx="940861" cy="93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71A6A2C-A8B8-457E-B077-0C954806CC9E}"/>
              </a:ext>
            </a:extLst>
          </p:cNvPr>
          <p:cNvSpPr/>
          <p:nvPr/>
        </p:nvSpPr>
        <p:spPr bwMode="auto">
          <a:xfrm>
            <a:off x="1975991" y="1812801"/>
            <a:ext cx="3168554" cy="507849"/>
          </a:xfrm>
          <a:prstGeom prst="roundRect">
            <a:avLst/>
          </a:pr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7006" tIns="17006" rIns="17006" bIns="17006" rtlCol="0" anchor="ctr"/>
          <a:lstStyle/>
          <a:p>
            <a:pPr algn="ctr"/>
            <a:r>
              <a:rPr lang="en-US" altLang="ko-KR" sz="15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Target hash: </a:t>
            </a:r>
            <a:r>
              <a:rPr lang="en-US" altLang="ko-KR" dirty="0">
                <a:solidFill>
                  <a:srgbClr val="FF0000"/>
                </a:solidFill>
              </a:rPr>
              <a:t>00000000</a:t>
            </a:r>
            <a:r>
              <a:rPr lang="en-US" altLang="ko-KR" dirty="0"/>
              <a:t>fa8cbaee</a:t>
            </a:r>
            <a:endParaRPr lang="ko-KR" altLang="en-US" sz="15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81" name="Rectangle 1">
            <a:extLst>
              <a:ext uri="{FF2B5EF4-FFF2-40B4-BE49-F238E27FC236}">
                <a16:creationId xmlns:a16="http://schemas.microsoft.com/office/drawing/2014/main" id="{ED70E185-D02D-4CCB-8C5A-62DEA05020BF}"/>
              </a:ext>
            </a:extLst>
          </p:cNvPr>
          <p:cNvSpPr txBox="1">
            <a:spLocks noChangeArrowheads="1"/>
          </p:cNvSpPr>
          <p:nvPr/>
        </p:nvSpPr>
        <p:spPr>
          <a:xfrm>
            <a:off x="3593992" y="2678181"/>
            <a:ext cx="1555096" cy="352920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  </a:t>
            </a:r>
            <a:r>
              <a:rPr lang="en-US" altLang="ko-KR" sz="1400" b="1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Miner B </a:t>
            </a:r>
            <a:r>
              <a:rPr lang="ko-KR" altLang="en-US" sz="1400" b="1" dirty="0">
                <a:solidFill>
                  <a:srgbClr val="282828"/>
                </a:solidFill>
                <a:latin typeface="+mj-ea"/>
                <a:cs typeface="Roboto Bold" charset="0"/>
                <a:sym typeface="Roboto Bold" charset="0"/>
              </a:rPr>
              <a:t>발견</a:t>
            </a:r>
            <a:endParaRPr lang="en-US" altLang="ko-KR" sz="1400" b="1" dirty="0">
              <a:solidFill>
                <a:srgbClr val="282828"/>
              </a:solidFill>
              <a:latin typeface="+mj-ea"/>
              <a:cs typeface="Roboto Bold" charset="0"/>
              <a:sym typeface="Roboto Bold" charset="0"/>
            </a:endParaRPr>
          </a:p>
        </p:txBody>
      </p:sp>
      <p:sp>
        <p:nvSpPr>
          <p:cNvPr id="82" name="슬라이드 번호 개체 틀 1">
            <a:extLst>
              <a:ext uri="{FF2B5EF4-FFF2-40B4-BE49-F238E27FC236}">
                <a16:creationId xmlns:a16="http://schemas.microsoft.com/office/drawing/2014/main" id="{24C6E44D-16EE-4CEC-B1B5-39630A19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915" y="4770806"/>
            <a:ext cx="2133600" cy="273844"/>
          </a:xfrm>
        </p:spPr>
        <p:txBody>
          <a:bodyPr/>
          <a:lstStyle/>
          <a:p>
            <a:fld id="{B51E3624-B1D4-427D-AF2D-168289293342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88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3175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lIns="17006" tIns="17006" rIns="17006" bIns="17006" anchor="ctr"/>
      <a:lstStyle>
        <a:defPPr algn="ctr">
          <a:defRPr sz="1500">
            <a:latin typeface="Helvetica Neue Medium" charset="0"/>
            <a:ea typeface="Helvetica Neue Medium" charset="0"/>
            <a:cs typeface="Helvetica Neue Medium" charset="0"/>
            <a:sym typeface="Helvetica Neue Medium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6538</TotalTime>
  <Words>2471</Words>
  <Application>Microsoft Office PowerPoint</Application>
  <PresentationFormat>화면 슬라이드 쇼(16:9)</PresentationFormat>
  <Paragraphs>579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Helvetica Light</vt:lpstr>
      <vt:lpstr>Helvetica Neue Medium</vt:lpstr>
      <vt:lpstr>Nanum Gothic</vt:lpstr>
      <vt:lpstr>Roboto Bold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Rock_Hyeon kim</cp:lastModifiedBy>
  <cp:revision>269</cp:revision>
  <dcterms:created xsi:type="dcterms:W3CDTF">2018-03-30T03:32:35Z</dcterms:created>
  <dcterms:modified xsi:type="dcterms:W3CDTF">2018-06-04T01:55:23Z</dcterms:modified>
</cp:coreProperties>
</file>