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1"/>
  </p:notesMasterIdLst>
  <p:sldIdLst>
    <p:sldId id="257" r:id="rId2"/>
    <p:sldId id="260" r:id="rId3"/>
    <p:sldId id="270" r:id="rId4"/>
    <p:sldId id="261" r:id="rId5"/>
    <p:sldId id="267" r:id="rId6"/>
    <p:sldId id="268" r:id="rId7"/>
    <p:sldId id="266" r:id="rId8"/>
    <p:sldId id="271" r:id="rId9"/>
    <p:sldId id="264" r:id="rId10"/>
  </p:sldIdLst>
  <p:sldSz cx="9144000" cy="6858000" type="screen4x3"/>
  <p:notesSz cx="6797675" cy="9926638"/>
  <p:embeddedFontLst>
    <p:embeddedFont>
      <p:font typeface="나눔스퀘어 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959"/>
    <a:srgbClr val="CCE3E3"/>
    <a:srgbClr val="FFFFFF"/>
    <a:srgbClr val="262626"/>
    <a:srgbClr val="548235"/>
    <a:srgbClr val="2E75B6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3" autoAdjust="0"/>
    <p:restoredTop sz="94706" autoAdjust="0"/>
  </p:normalViewPr>
  <p:slideViewPr>
    <p:cSldViewPr snapToGrid="0">
      <p:cViewPr varScale="1">
        <p:scale>
          <a:sx n="104" d="100"/>
          <a:sy n="104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0664916885389E-2"/>
          <c:y val="0.155147910826509"/>
          <c:w val="0.92751597626383664"/>
          <c:h val="0.57998305756231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피해규모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2212054932754366E-3"/>
                  <c:y val="2.1974875104413049E-2"/>
                </c:manualLayout>
              </c:layout>
              <c:tx>
                <c:rich>
                  <a:bodyPr/>
                  <a:lstStyle/>
                  <a:p>
                    <a:fld id="{0B610D79-4742-4CF1-99DF-FD5F8B61ACF6}" type="VALUE">
                      <a:rPr lang="en-US" altLang="ko-KR"/>
                      <a:pPr/>
                      <a:t>[값]</a:t>
                    </a:fld>
                    <a:r>
                      <a:rPr lang="ko-KR" altLang="en-US"/>
                      <a:t>건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485-46BC-8E3C-31034D1FD7CD}"/>
                </c:ext>
              </c:extLst>
            </c:dLbl>
            <c:dLbl>
              <c:idx val="1"/>
              <c:layout>
                <c:manualLayout>
                  <c:x val="0"/>
                  <c:y val="3.2962312656619676E-2"/>
                </c:manualLayout>
              </c:layout>
              <c:tx>
                <c:rich>
                  <a:bodyPr/>
                  <a:lstStyle/>
                  <a:p>
                    <a:fld id="{A45FFBFC-4351-47EA-A98A-C4139AE95C28}" type="VALUE">
                      <a:rPr lang="en-US" altLang="ko-KR"/>
                      <a:pPr/>
                      <a:t>[값]</a:t>
                    </a:fld>
                    <a:r>
                      <a:rPr lang="ko-KR" altLang="en-US" dirty="0"/>
                      <a:t>건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485-46BC-8E3C-31034D1FD7CD}"/>
                </c:ext>
              </c:extLst>
            </c:dLbl>
            <c:dLbl>
              <c:idx val="2"/>
              <c:layout>
                <c:manualLayout>
                  <c:x val="9.3318082399131974E-3"/>
                  <c:y val="4.3949750208826202E-2"/>
                </c:manualLayout>
              </c:layout>
              <c:tx>
                <c:rich>
                  <a:bodyPr/>
                  <a:lstStyle/>
                  <a:p>
                    <a:fld id="{C501D3A1-B311-4BA5-BCE2-29A0C4A3D182}" type="VALUE">
                      <a:rPr lang="en-US" altLang="ko-KR"/>
                      <a:pPr/>
                      <a:t>[값]</a:t>
                    </a:fld>
                    <a:r>
                      <a:rPr lang="ko-KR" altLang="en-US"/>
                      <a:t>건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485-46BC-8E3C-31034D1FD7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2013년 3분기</c:v>
                </c:pt>
                <c:pt idx="1">
                  <c:v>2014년 3분기</c:v>
                </c:pt>
                <c:pt idx="2">
                  <c:v>2015년 3분기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6308</c:v>
                </c:pt>
                <c:pt idx="1">
                  <c:v>10079</c:v>
                </c:pt>
                <c:pt idx="2">
                  <c:v>10208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85-46BC-8E3C-31034D1FD7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7118736"/>
        <c:axId val="26712331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계열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2013년 3분기</c:v>
                      </c:pt>
                      <c:pt idx="1">
                        <c:v>2014년 3분기</c:v>
                      </c:pt>
                      <c:pt idx="2">
                        <c:v>2015년 3분기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5485-46BC-8E3C-31034D1FD7C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피해금액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3086471367142636E-2"/>
                  <c:y val="-9.001609270453069E-2"/>
                </c:manualLayout>
              </c:layout>
              <c:tx>
                <c:rich>
                  <a:bodyPr/>
                  <a:lstStyle/>
                  <a:p>
                    <a:fld id="{0A2961B5-DAC5-478F-87DE-B6D29F403F56}" type="VALUE">
                      <a:rPr lang="en-US" altLang="ko-KR"/>
                      <a:pPr/>
                      <a:t>[값]</a:t>
                    </a:fld>
                    <a:r>
                      <a:rPr lang="ko-KR" altLang="en-US"/>
                      <a:t>억원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485-46BC-8E3C-31034D1FD7CD}"/>
                </c:ext>
              </c:extLst>
            </c:dLbl>
            <c:dLbl>
              <c:idx val="1"/>
              <c:layout>
                <c:manualLayout>
                  <c:x val="-5.5982218312457518E-2"/>
                  <c:y val="6.0689364634962766E-2"/>
                </c:manualLayout>
              </c:layout>
              <c:tx>
                <c:rich>
                  <a:bodyPr/>
                  <a:lstStyle/>
                  <a:p>
                    <a:fld id="{D1DE8049-C824-4E1F-BB0D-7E76A154ED52}" type="VALUE">
                      <a:rPr lang="en-US" altLang="ko-KR"/>
                      <a:pPr/>
                      <a:t>[값]</a:t>
                    </a:fld>
                    <a:r>
                      <a:rPr lang="ko-KR" altLang="en-US"/>
                      <a:t>억원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85-46BC-8E3C-31034D1FD7CD}"/>
                </c:ext>
              </c:extLst>
            </c:dLbl>
            <c:dLbl>
              <c:idx val="2"/>
              <c:layout>
                <c:manualLayout>
                  <c:x val="-5.0133297332529123E-2"/>
                  <c:y val="7.9313042675346127E-2"/>
                </c:manualLayout>
              </c:layout>
              <c:tx>
                <c:rich>
                  <a:bodyPr/>
                  <a:lstStyle/>
                  <a:p>
                    <a:fld id="{58BD83B9-1941-493B-A518-7150D179F19A}" type="VALUE">
                      <a:rPr lang="en-US" altLang="ko-KR"/>
                      <a:pPr/>
                      <a:t>[값]</a:t>
                    </a:fld>
                    <a:r>
                      <a:rPr lang="ko-KR" altLang="en-US"/>
                      <a:t>억원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485-46BC-8E3C-31034D1FD7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accent4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2013년 3분기</c:v>
                </c:pt>
                <c:pt idx="1">
                  <c:v>2014년 3분기</c:v>
                </c:pt>
                <c:pt idx="2">
                  <c:v>2015년 3분기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18</c:v>
                </c:pt>
                <c:pt idx="1">
                  <c:v>28</c:v>
                </c:pt>
                <c:pt idx="2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485-46BC-8E3C-31034D1FD7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7143696"/>
        <c:axId val="267135792"/>
      </c:lineChart>
      <c:catAx>
        <c:axId val="26711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123312"/>
        <c:crosses val="autoZero"/>
        <c:auto val="1"/>
        <c:lblAlgn val="ctr"/>
        <c:lblOffset val="100"/>
        <c:noMultiLvlLbl val="0"/>
      </c:catAx>
      <c:valAx>
        <c:axId val="26712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118736"/>
        <c:crosses val="autoZero"/>
        <c:crossBetween val="between"/>
      </c:valAx>
      <c:valAx>
        <c:axId val="267135792"/>
        <c:scaling>
          <c:orientation val="minMax"/>
          <c:min val="15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143696"/>
        <c:crosses val="max"/>
        <c:crossBetween val="between"/>
        <c:majorUnit val="5"/>
      </c:valAx>
      <c:catAx>
        <c:axId val="267143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7135792"/>
        <c:crossesAt val="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4941F-FDBC-479B-B195-B467D04DE030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1E78-BE31-4A77-93B4-20062BA1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1EBF-F63F-4068-A518-1E30DD294419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6BDA-7F4A-470D-AF94-8B6D63C7531F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ACE4-7B1A-4D36-B88B-F1B6FCC6329D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270A-6EF2-42D3-AAA4-B4F6C0001FDA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6629-CD77-454E-96FD-EE1EEA961E62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386A-F58F-4126-B181-7BA23F3A92DF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3F09-49A1-4825-BEC6-EE35F6B4745F}" type="datetime1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9C70-591D-4AE6-A9E1-658ADB11A888}" type="datetime1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1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918B-DF6B-4077-9844-B83D9043A680}" type="datetime1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B0A-A3B0-4A6B-BED0-5631EE9BAA62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1BA-92CE-47B9-94DF-3CA9EC18BB44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3AC4DA5-9423-4AD8-A37B-12A7EC9CEAEC}"/>
              </a:ext>
            </a:extLst>
          </p:cNvPr>
          <p:cNvSpPr/>
          <p:nvPr userDrawn="1"/>
        </p:nvSpPr>
        <p:spPr>
          <a:xfrm rot="10800000">
            <a:off x="0" y="1223841"/>
            <a:ext cx="9144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57182"/>
            <a:ext cx="7886700" cy="471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4013-4083-490F-AD84-92C1C44F4F14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6226-8188-43A4-A181-8FCF2ED122C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3F6B3D7-49F8-4F66-80D0-D5EB1C97FC0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8782138" y="6496138"/>
            <a:ext cx="361862" cy="36186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D09DE222-773A-49B4-9931-24CD80B22D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5987798">
            <a:off x="10817" y="10816"/>
            <a:ext cx="361862" cy="3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1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225" indent="-1825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A816B2-37C8-4E32-A562-30F9C5CE6EA2}"/>
              </a:ext>
            </a:extLst>
          </p:cNvPr>
          <p:cNvSpPr/>
          <p:nvPr/>
        </p:nvSpPr>
        <p:spPr>
          <a:xfrm rot="10800000">
            <a:off x="0" y="2063932"/>
            <a:ext cx="9144000" cy="157294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73A8933-765E-42EF-BD51-AD8DF2A58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</a:rPr>
              <a:t>블록체인 기반 신뢰성 있는 온라인 중고 물품 거래 플랫폼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9BC1B5BB-AE9F-4319-BE7B-B5ECF260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ko-KR" altLang="en-US" sz="2000" dirty="0"/>
              <a:t>저자명</a:t>
            </a:r>
            <a:r>
              <a:rPr lang="en-US" altLang="ko-KR" sz="2000" dirty="0"/>
              <a:t>: </a:t>
            </a:r>
            <a:r>
              <a:rPr lang="ko-KR" altLang="en-US" sz="2000" dirty="0"/>
              <a:t>문용성</a:t>
            </a:r>
            <a:r>
              <a:rPr lang="en-US" altLang="ko-KR" sz="2000" dirty="0"/>
              <a:t>* </a:t>
            </a:r>
            <a:r>
              <a:rPr lang="ko-KR" altLang="en-US" sz="2000" dirty="0"/>
              <a:t>김락현 김태형</a:t>
            </a:r>
            <a:endParaRPr lang="en-US" altLang="ko-KR" sz="2000" dirty="0"/>
          </a:p>
          <a:p>
            <a:pPr algn="r"/>
            <a:r>
              <a:rPr lang="ko-KR" altLang="en-US" sz="2000" dirty="0"/>
              <a:t>연락처</a:t>
            </a:r>
            <a:r>
              <a:rPr lang="en-US" altLang="ko-KR" sz="2000" dirty="0"/>
              <a:t>: forever9882@gmail.com</a:t>
            </a:r>
          </a:p>
          <a:p>
            <a:pPr algn="r"/>
            <a:r>
              <a:rPr lang="ko-KR" altLang="en-US" sz="2000" dirty="0"/>
              <a:t>소속기관명</a:t>
            </a:r>
            <a:r>
              <a:rPr lang="en-US" altLang="ko-KR" sz="2000" dirty="0"/>
              <a:t>: </a:t>
            </a:r>
            <a:r>
              <a:rPr lang="ko-KR" altLang="en-US" sz="2000" dirty="0"/>
              <a:t>금오공과대학교 컴퓨터공학과</a:t>
            </a:r>
            <a:endParaRPr lang="en-US" altLang="ko-KR" sz="2000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56CAF8FB-DC17-4B2F-921E-59DA9CAF381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0"/>
            <a:ext cx="361862" cy="361862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524636B8-5C6F-4EB5-928A-4D7BB2CB9B7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782138" y="6496138"/>
            <a:ext cx="361862" cy="3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0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300DE5-3814-4BA1-B663-6CC1CD98705B}"/>
              </a:ext>
            </a:extLst>
          </p:cNvPr>
          <p:cNvSpPr txBox="1"/>
          <p:nvPr/>
        </p:nvSpPr>
        <p:spPr>
          <a:xfrm>
            <a:off x="489190" y="4918730"/>
            <a:ext cx="6548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/>
              <a:t>거래의 신뢰성을 보장할 수 있는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온라인 중고거래 플랫폼 제시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B9EA5-6521-4B91-86B7-E89B3A377C45}"/>
              </a:ext>
            </a:extLst>
          </p:cNvPr>
          <p:cNvSpPr txBox="1"/>
          <p:nvPr/>
        </p:nvSpPr>
        <p:spPr>
          <a:xfrm>
            <a:off x="191031" y="4489614"/>
            <a:ext cx="68467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dirty="0"/>
              <a:t>판매자와 판매 물품에 대한 정보와 판매 이력에 대한 정보를 관리</a:t>
            </a:r>
            <a:endParaRPr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739157-8492-4A62-9B8F-9A4C8BF5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연구 배경 및 목적</a:t>
            </a:r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40479E-54AE-4F2A-BBE1-542B31927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0125" y="1521716"/>
            <a:ext cx="4133242" cy="2736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온라인 중고거래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중고거래사기의 지속적 증가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온라인 거래의 특성 상</a:t>
            </a:r>
            <a:r>
              <a:rPr lang="en-US" altLang="ko-KR" sz="1800" dirty="0"/>
              <a:t>, </a:t>
            </a:r>
            <a:r>
              <a:rPr lang="ko-KR" altLang="en-US" sz="1800" dirty="0"/>
              <a:t>거래의 신뢰성의 보장이 어려움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기존 안전거래의 번거로움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예방사이트 자체가 피싱으로 이용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사기 이후 충분한 증거 자료 보관의 어려움</a:t>
            </a:r>
            <a:r>
              <a:rPr lang="en-US" altLang="ko-KR" sz="1800" dirty="0"/>
              <a:t>(</a:t>
            </a:r>
            <a:r>
              <a:rPr lang="ko-KR" altLang="en-US" sz="1800" dirty="0"/>
              <a:t>글 삭제 등</a:t>
            </a:r>
            <a:r>
              <a:rPr lang="en-US" altLang="ko-KR" sz="1800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A2ECF-D5C4-4955-B23A-EDB1AD40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270A-6EF2-42D3-AAA4-B4F6C0001FDA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075AE6-2745-49E8-A162-9C12F68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ED0788C-A0F1-4990-8625-3CED127EDFBA}"/>
              </a:ext>
            </a:extLst>
          </p:cNvPr>
          <p:cNvCxnSpPr>
            <a:cxnSpLocks/>
          </p:cNvCxnSpPr>
          <p:nvPr/>
        </p:nvCxnSpPr>
        <p:spPr>
          <a:xfrm>
            <a:off x="782237" y="4257922"/>
            <a:ext cx="7620000" cy="0"/>
          </a:xfrm>
          <a:prstGeom prst="line">
            <a:avLst/>
          </a:prstGeom>
          <a:ln w="57150">
            <a:solidFill>
              <a:schemeClr val="accent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8470B6-9F3F-4983-B4A6-2C191AEEC562}"/>
              </a:ext>
            </a:extLst>
          </p:cNvPr>
          <p:cNvSpPr txBox="1"/>
          <p:nvPr/>
        </p:nvSpPr>
        <p:spPr>
          <a:xfrm>
            <a:off x="62592" y="5592542"/>
            <a:ext cx="901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온라인 거래가 주로 휴대폰에서 이루어지는 점에서 착안</a:t>
            </a:r>
            <a:r>
              <a:rPr lang="en-US" altLang="ko-KR" dirty="0"/>
              <a:t>, </a:t>
            </a:r>
            <a:r>
              <a:rPr lang="ko-KR" altLang="en-US" dirty="0"/>
              <a:t>휴대폰 사용자가 블록체인 네트워크에</a:t>
            </a:r>
            <a:endParaRPr lang="en-US" altLang="ko-KR" dirty="0"/>
          </a:p>
          <a:p>
            <a:pPr algn="ctr"/>
            <a:r>
              <a:rPr lang="ko-KR" altLang="en-US" dirty="0"/>
              <a:t> 효과적으로 참여하면서 보안문제 최소화할 수 있는</a:t>
            </a:r>
            <a:r>
              <a:rPr lang="en-US" altLang="ko-KR" dirty="0"/>
              <a:t> </a:t>
            </a:r>
            <a:r>
              <a:rPr lang="ko-KR" altLang="en-US" dirty="0"/>
              <a:t>방안 마련을 목표</a:t>
            </a:r>
            <a:endParaRPr 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6632D396-B6D0-48AE-9777-BF8FDAF0EB37}"/>
              </a:ext>
            </a:extLst>
          </p:cNvPr>
          <p:cNvSpPr/>
          <p:nvPr/>
        </p:nvSpPr>
        <p:spPr>
          <a:xfrm>
            <a:off x="7037778" y="4633816"/>
            <a:ext cx="325548" cy="600931"/>
          </a:xfrm>
          <a:prstGeom prst="rightBrace">
            <a:avLst>
              <a:gd name="adj1" fmla="val 0"/>
              <a:gd name="adj2" fmla="val 47887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24737-E0E9-494C-B22D-1166194C489D}"/>
              </a:ext>
            </a:extLst>
          </p:cNvPr>
          <p:cNvSpPr txBox="1"/>
          <p:nvPr/>
        </p:nvSpPr>
        <p:spPr>
          <a:xfrm>
            <a:off x="7486650" y="4597097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블록체인</a:t>
            </a:r>
            <a:endParaRPr lang="en-US" altLang="ko-KR" dirty="0"/>
          </a:p>
          <a:p>
            <a:pPr algn="ctr"/>
            <a:r>
              <a:rPr lang="ko-KR" altLang="en-US" dirty="0"/>
              <a:t>플랫폼 이용</a:t>
            </a:r>
            <a:endParaRPr lang="en-US" dirty="0"/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7687DA3E-F620-4779-B75D-9894DCBD3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433613"/>
              </p:ext>
            </p:extLst>
          </p:nvPr>
        </p:nvGraphicFramePr>
        <p:xfrm>
          <a:off x="489189" y="1714500"/>
          <a:ext cx="4133241" cy="242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EE7CC42-31E0-49E1-A821-53170EE0E87A}"/>
              </a:ext>
            </a:extLst>
          </p:cNvPr>
          <p:cNvSpPr txBox="1"/>
          <p:nvPr/>
        </p:nvSpPr>
        <p:spPr>
          <a:xfrm>
            <a:off x="1527927" y="1515331"/>
            <a:ext cx="2190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사기피해 현황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네이버 카페</a:t>
            </a:r>
            <a:r>
              <a:rPr lang="en-US" altLang="ko-KR" sz="1200" dirty="0"/>
              <a:t>,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D78A1-10C8-433A-8358-CB51C0F0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서버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23098B-D59D-4DC7-90CD-80FD9F4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9C70-591D-4AE6-A9E1-658ADB11A888}" type="datetime1">
              <a:rPr lang="en-US" smtClean="0"/>
              <a:t>12/18/2018</a:t>
            </a:fld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3EEA79-B53C-4B13-895B-DB3095CA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3</a:t>
            </a:fld>
            <a:endParaRPr 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E7FAAC3-0CC8-4D7A-8C83-5682B5A17CE0}"/>
              </a:ext>
            </a:extLst>
          </p:cNvPr>
          <p:cNvGrpSpPr/>
          <p:nvPr/>
        </p:nvGrpSpPr>
        <p:grpSpPr>
          <a:xfrm>
            <a:off x="3147941" y="1825819"/>
            <a:ext cx="2976851" cy="3951440"/>
            <a:chOff x="3138052" y="1980494"/>
            <a:chExt cx="2976851" cy="3951440"/>
          </a:xfrm>
        </p:grpSpPr>
        <p:sp>
          <p:nvSpPr>
            <p:cNvPr id="6" name="사각형: 둥근 모서리 12">
              <a:extLst>
                <a:ext uri="{FF2B5EF4-FFF2-40B4-BE49-F238E27FC236}">
                  <a16:creationId xmlns:a16="http://schemas.microsoft.com/office/drawing/2014/main" id="{1E0EC922-1A1E-4F1D-A0A4-B18D29D020F3}"/>
                </a:ext>
              </a:extLst>
            </p:cNvPr>
            <p:cNvSpPr/>
            <p:nvPr/>
          </p:nvSpPr>
          <p:spPr>
            <a:xfrm>
              <a:off x="3138052" y="1980494"/>
              <a:ext cx="2893124" cy="3509351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747424E1-573C-4A5E-A9D2-8184772C3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184" y="2154270"/>
              <a:ext cx="2638862" cy="2456460"/>
            </a:xfrm>
            <a:prstGeom prst="rect">
              <a:avLst/>
            </a:prstGeom>
          </p:spPr>
        </p:pic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F5693AF-A60A-4E7A-BE58-3D195C9B1289}"/>
                </a:ext>
              </a:extLst>
            </p:cNvPr>
            <p:cNvSpPr/>
            <p:nvPr/>
          </p:nvSpPr>
          <p:spPr>
            <a:xfrm>
              <a:off x="4221824" y="2956136"/>
              <a:ext cx="725582" cy="8815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ABCB07E-CBAC-4900-9F64-A73F13D45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4604" y="3071062"/>
              <a:ext cx="660020" cy="622875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B132EA-52ED-48FF-8C79-DF510D103D11}"/>
                </a:ext>
              </a:extLst>
            </p:cNvPr>
            <p:cNvSpPr/>
            <p:nvPr/>
          </p:nvSpPr>
          <p:spPr>
            <a:xfrm>
              <a:off x="3698852" y="4766812"/>
              <a:ext cx="200283" cy="186819"/>
            </a:xfrm>
            <a:prstGeom prst="ellipse">
              <a:avLst/>
            </a:prstGeom>
            <a:solidFill>
              <a:schemeClr val="bg1"/>
            </a:solidFill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1EDFB1-8F7F-42E2-B2A2-F6BBE9EBEC00}"/>
                </a:ext>
              </a:extLst>
            </p:cNvPr>
            <p:cNvSpPr txBox="1"/>
            <p:nvPr/>
          </p:nvSpPr>
          <p:spPr>
            <a:xfrm>
              <a:off x="3959023" y="4704477"/>
              <a:ext cx="15655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 spc="-151" dirty="0">
                  <a:latin typeface="+mn-ea"/>
                </a:rPr>
                <a:t>VIRTUAL NODE</a:t>
              </a:r>
              <a:endParaRPr lang="ko-KR" altLang="en-US" sz="1600" b="1" spc="-151" dirty="0">
                <a:latin typeface="+mn-ea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914C5A2-1AD5-493A-B15F-5DCCB0AFC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017" y="5063476"/>
              <a:ext cx="263958" cy="2491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EE5601-23B6-49CA-8857-1A1B5BF320E8}"/>
                </a:ext>
              </a:extLst>
            </p:cNvPr>
            <p:cNvSpPr txBox="1"/>
            <p:nvPr/>
          </p:nvSpPr>
          <p:spPr>
            <a:xfrm>
              <a:off x="3959023" y="5040540"/>
              <a:ext cx="15655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 spc="-151" dirty="0">
                  <a:latin typeface="+mn-ea"/>
                </a:rPr>
                <a:t>MINING SELECT</a:t>
              </a:r>
              <a:endParaRPr lang="ko-KR" altLang="en-US" sz="1600" b="1" spc="-151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B74241-163B-4B54-95A2-DC71E63FB243}"/>
                </a:ext>
              </a:extLst>
            </p:cNvPr>
            <p:cNvSpPr txBox="1"/>
            <p:nvPr/>
          </p:nvSpPr>
          <p:spPr>
            <a:xfrm>
              <a:off x="3221780" y="5562602"/>
              <a:ext cx="28931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b="1" dirty="0">
                  <a:latin typeface="+mn-ea"/>
                </a:rPr>
                <a:t>BLOCKCHAIN SERVER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5D534D12-4E81-460B-B120-1641C040E439}"/>
              </a:ext>
            </a:extLst>
          </p:cNvPr>
          <p:cNvSpPr/>
          <p:nvPr/>
        </p:nvSpPr>
        <p:spPr>
          <a:xfrm>
            <a:off x="580760" y="1972089"/>
            <a:ext cx="215007" cy="216000"/>
          </a:xfrm>
          <a:prstGeom prst="ellipse">
            <a:avLst/>
          </a:prstGeom>
          <a:solidFill>
            <a:schemeClr val="bg1"/>
          </a:solidFill>
          <a:ln w="104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72163-F913-4360-B877-46A0059AB168}"/>
              </a:ext>
            </a:extLst>
          </p:cNvPr>
          <p:cNvSpPr txBox="1"/>
          <p:nvPr/>
        </p:nvSpPr>
        <p:spPr>
          <a:xfrm>
            <a:off x="845912" y="1908837"/>
            <a:ext cx="1900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spc="-151" dirty="0">
                <a:latin typeface="+mn-ea"/>
              </a:rPr>
              <a:t>VIRTUAL NODE </a:t>
            </a:r>
            <a:r>
              <a:rPr lang="ko-KR" altLang="en-US" sz="1600" b="1" spc="-151" dirty="0">
                <a:latin typeface="+mn-ea"/>
              </a:rPr>
              <a:t>도입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6E6E3F-BD57-4200-997F-6223642113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82" y="1939996"/>
            <a:ext cx="269012" cy="252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ED523B-2FBB-4A97-95DB-2B4A3700A76B}"/>
              </a:ext>
            </a:extLst>
          </p:cNvPr>
          <p:cNvSpPr txBox="1"/>
          <p:nvPr/>
        </p:nvSpPr>
        <p:spPr>
          <a:xfrm>
            <a:off x="6864181" y="1916723"/>
            <a:ext cx="1848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spc="-151" dirty="0">
                <a:latin typeface="+mn-ea"/>
              </a:rPr>
              <a:t>MINING SELECT </a:t>
            </a:r>
            <a:r>
              <a:rPr lang="ko-KR" altLang="en-US" sz="1600" b="1" spc="-151" dirty="0">
                <a:latin typeface="+mn-ea"/>
              </a:rPr>
              <a:t>도입</a:t>
            </a:r>
          </a:p>
        </p:txBody>
      </p:sp>
      <p:sp>
        <p:nvSpPr>
          <p:cNvPr id="17" name="사각형: 둥근 모서리 135">
            <a:extLst>
              <a:ext uri="{FF2B5EF4-FFF2-40B4-BE49-F238E27FC236}">
                <a16:creationId xmlns:a16="http://schemas.microsoft.com/office/drawing/2014/main" id="{A8E34DE5-3BB1-4245-BB43-CDC08524EA1D}"/>
              </a:ext>
            </a:extLst>
          </p:cNvPr>
          <p:cNvSpPr/>
          <p:nvPr/>
        </p:nvSpPr>
        <p:spPr>
          <a:xfrm>
            <a:off x="398613" y="2310280"/>
            <a:ext cx="2424829" cy="3621654"/>
          </a:xfrm>
          <a:prstGeom prst="roundRect">
            <a:avLst>
              <a:gd name="adj" fmla="val 15905"/>
            </a:avLst>
          </a:prstGeom>
          <a:solidFill>
            <a:schemeClr val="bg1">
              <a:alpha val="0"/>
            </a:schemeClr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533C2D-E8A2-4C53-87EF-8ECA281E0778}"/>
              </a:ext>
            </a:extLst>
          </p:cNvPr>
          <p:cNvGrpSpPr/>
          <p:nvPr/>
        </p:nvGrpSpPr>
        <p:grpSpPr>
          <a:xfrm>
            <a:off x="684484" y="2588024"/>
            <a:ext cx="1741786" cy="514097"/>
            <a:chOff x="641196" y="2708853"/>
            <a:chExt cx="1622195" cy="37151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0C02507-94CD-422B-9EF0-FD8EEF97DEEE}"/>
                </a:ext>
              </a:extLst>
            </p:cNvPr>
            <p:cNvGrpSpPr/>
            <p:nvPr/>
          </p:nvGrpSpPr>
          <p:grpSpPr>
            <a:xfrm>
              <a:off x="641196" y="2708853"/>
              <a:ext cx="515822" cy="368697"/>
              <a:chOff x="1301878" y="3638494"/>
              <a:chExt cx="2024534" cy="141399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D7B6EA3D-1033-44AF-8568-E4BCB3131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4247" y="3638494"/>
                <a:ext cx="751084" cy="1018039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297EF63-88EC-4CAF-9356-481F32EC2685}"/>
                  </a:ext>
                </a:extLst>
              </p:cNvPr>
              <p:cNvSpPr/>
              <p:nvPr/>
            </p:nvSpPr>
            <p:spPr>
              <a:xfrm>
                <a:off x="1492992" y="4860150"/>
                <a:ext cx="421255" cy="192339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799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56A8BE-7B1B-4C15-AB76-611EB465C119}"/>
                  </a:ext>
                </a:extLst>
              </p:cNvPr>
              <p:cNvSpPr/>
              <p:nvPr/>
            </p:nvSpPr>
            <p:spPr>
              <a:xfrm>
                <a:off x="2105360" y="4860150"/>
                <a:ext cx="421255" cy="192339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799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D1351A8-E79F-4AE8-82C7-ABC562F1E71F}"/>
                  </a:ext>
                </a:extLst>
              </p:cNvPr>
              <p:cNvSpPr/>
              <p:nvPr/>
            </p:nvSpPr>
            <p:spPr>
              <a:xfrm>
                <a:off x="2714043" y="4860149"/>
                <a:ext cx="421255" cy="192340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799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B2B60BD-193C-4CCD-84DF-D0A5E91469B4}"/>
                  </a:ext>
                </a:extLst>
              </p:cNvPr>
              <p:cNvCxnSpPr>
                <a:cxnSpLocks/>
                <a:stCxn id="57" idx="3"/>
                <a:endCxn id="58" idx="1"/>
              </p:cNvCxnSpPr>
              <p:nvPr/>
            </p:nvCxnSpPr>
            <p:spPr>
              <a:xfrm>
                <a:off x="1914248" y="4956319"/>
                <a:ext cx="19111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B0A5890-D463-4505-918E-7B68237A9F3C}"/>
                  </a:ext>
                </a:extLst>
              </p:cNvPr>
              <p:cNvCxnSpPr/>
              <p:nvPr/>
            </p:nvCxnSpPr>
            <p:spPr>
              <a:xfrm>
                <a:off x="2522929" y="4956319"/>
                <a:ext cx="19111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24A61ED-A48E-4ED0-AAE0-CF033C794E22}"/>
                  </a:ext>
                </a:extLst>
              </p:cNvPr>
              <p:cNvCxnSpPr/>
              <p:nvPr/>
            </p:nvCxnSpPr>
            <p:spPr>
              <a:xfrm>
                <a:off x="3135298" y="4956319"/>
                <a:ext cx="19111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7A18891-0E28-4F23-93DB-B4407F250D5F}"/>
                  </a:ext>
                </a:extLst>
              </p:cNvPr>
              <p:cNvCxnSpPr/>
              <p:nvPr/>
            </p:nvCxnSpPr>
            <p:spPr>
              <a:xfrm>
                <a:off x="1301878" y="4956320"/>
                <a:ext cx="19111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99BF721-1253-4839-8A94-2BEBAC5842D6}"/>
                </a:ext>
              </a:extLst>
            </p:cNvPr>
            <p:cNvGrpSpPr/>
            <p:nvPr/>
          </p:nvGrpSpPr>
          <p:grpSpPr>
            <a:xfrm>
              <a:off x="1863911" y="2825607"/>
              <a:ext cx="399480" cy="175904"/>
              <a:chOff x="2415084" y="3039863"/>
              <a:chExt cx="514547" cy="245505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C39A8150-0954-408F-B00B-6B3CDA53A54F}"/>
                  </a:ext>
                </a:extLst>
              </p:cNvPr>
              <p:cNvSpPr/>
              <p:nvPr/>
            </p:nvSpPr>
            <p:spPr>
              <a:xfrm>
                <a:off x="2415084" y="3039863"/>
                <a:ext cx="257972" cy="245505"/>
              </a:xfrm>
              <a:prstGeom prst="ellipse">
                <a:avLst/>
              </a:prstGeom>
              <a:solidFill>
                <a:schemeClr val="bg1"/>
              </a:solidFill>
              <a:ln w="1047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799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FD834C9-F7FA-4DC0-9B1B-6C017EF92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559" y="3162615"/>
                <a:ext cx="192072" cy="0"/>
              </a:xfrm>
              <a:prstGeom prst="line">
                <a:avLst/>
              </a:prstGeom>
              <a:ln w="104775" cap="rnd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21F86D-DE21-49B7-86F0-AFB98E6AC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02797" y="2785852"/>
              <a:ext cx="300482" cy="294516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964339-9DEF-4ABC-BB81-C2EB9D1A7FA4}"/>
              </a:ext>
            </a:extLst>
          </p:cNvPr>
          <p:cNvGrpSpPr/>
          <p:nvPr/>
        </p:nvGrpSpPr>
        <p:grpSpPr>
          <a:xfrm>
            <a:off x="1151620" y="4014486"/>
            <a:ext cx="918813" cy="913069"/>
            <a:chOff x="1441722" y="3667413"/>
            <a:chExt cx="1935396" cy="1890336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D8B4D15-3393-4BE6-9C20-0915482366B5}"/>
                </a:ext>
              </a:extLst>
            </p:cNvPr>
            <p:cNvCxnSpPr>
              <a:cxnSpLocks/>
              <a:stCxn id="42" idx="4"/>
              <a:endCxn id="44" idx="7"/>
            </p:cNvCxnSpPr>
            <p:nvPr/>
          </p:nvCxnSpPr>
          <p:spPr>
            <a:xfrm flipH="1">
              <a:off x="1971981" y="4052443"/>
              <a:ext cx="413633" cy="113220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55A253F-8B72-4217-8D01-281A5D117D69}"/>
                </a:ext>
              </a:extLst>
            </p:cNvPr>
            <p:cNvCxnSpPr>
              <a:cxnSpLocks/>
              <a:stCxn id="42" idx="4"/>
              <a:endCxn id="46" idx="1"/>
            </p:cNvCxnSpPr>
            <p:nvPr/>
          </p:nvCxnSpPr>
          <p:spPr>
            <a:xfrm>
              <a:off x="2385614" y="4052443"/>
              <a:ext cx="390888" cy="112429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D72A013-0985-4DE4-97BD-90D8C8E96994}"/>
                </a:ext>
              </a:extLst>
            </p:cNvPr>
            <p:cNvCxnSpPr>
              <a:cxnSpLocks/>
              <a:stCxn id="43" idx="6"/>
              <a:endCxn id="45" idx="2"/>
            </p:cNvCxnSpPr>
            <p:nvPr/>
          </p:nvCxnSpPr>
          <p:spPr>
            <a:xfrm>
              <a:off x="1843821" y="4508284"/>
              <a:ext cx="113119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8A13E30-B532-4073-A2D8-525D54A1E6D2}"/>
                </a:ext>
              </a:extLst>
            </p:cNvPr>
            <p:cNvSpPr/>
            <p:nvPr/>
          </p:nvSpPr>
          <p:spPr>
            <a:xfrm>
              <a:off x="2184564" y="3667413"/>
              <a:ext cx="402099" cy="385030"/>
            </a:xfrm>
            <a:prstGeom prst="ellipse">
              <a:avLst/>
            </a:prstGeom>
            <a:ln w="666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21F650D-725E-478C-9B4D-009368BF1EB6}"/>
                </a:ext>
              </a:extLst>
            </p:cNvPr>
            <p:cNvSpPr/>
            <p:nvPr/>
          </p:nvSpPr>
          <p:spPr>
            <a:xfrm>
              <a:off x="1441722" y="4315768"/>
              <a:ext cx="402099" cy="385030"/>
            </a:xfrm>
            <a:prstGeom prst="ellipse">
              <a:avLst/>
            </a:prstGeom>
            <a:ln w="666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9237B7A-07DF-43FD-A73F-A79E2EA9559D}"/>
                </a:ext>
              </a:extLst>
            </p:cNvPr>
            <p:cNvSpPr/>
            <p:nvPr/>
          </p:nvSpPr>
          <p:spPr>
            <a:xfrm rot="20188363">
              <a:off x="1695875" y="5172719"/>
              <a:ext cx="402099" cy="385030"/>
            </a:xfrm>
            <a:prstGeom prst="ellipse">
              <a:avLst/>
            </a:prstGeom>
            <a:ln w="666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64F1FF8-11DB-44B4-9AAD-3F10FB5232FF}"/>
                </a:ext>
              </a:extLst>
            </p:cNvPr>
            <p:cNvSpPr/>
            <p:nvPr/>
          </p:nvSpPr>
          <p:spPr>
            <a:xfrm>
              <a:off x="2975019" y="4315766"/>
              <a:ext cx="402099" cy="385030"/>
            </a:xfrm>
            <a:prstGeom prst="ellipse">
              <a:avLst/>
            </a:prstGeom>
            <a:ln w="666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44A61E0-ADFA-4916-B62E-6773774A4E91}"/>
                </a:ext>
              </a:extLst>
            </p:cNvPr>
            <p:cNvSpPr/>
            <p:nvPr/>
          </p:nvSpPr>
          <p:spPr>
            <a:xfrm rot="1191195">
              <a:off x="2662129" y="5159711"/>
              <a:ext cx="402099" cy="385030"/>
            </a:xfrm>
            <a:prstGeom prst="ellipse">
              <a:avLst/>
            </a:prstGeom>
            <a:ln w="666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EC176F8-6D51-4A7F-9185-FCCCFF61D565}"/>
                </a:ext>
              </a:extLst>
            </p:cNvPr>
            <p:cNvCxnSpPr>
              <a:cxnSpLocks/>
              <a:stCxn id="44" idx="5"/>
              <a:endCxn id="46" idx="3"/>
            </p:cNvCxnSpPr>
            <p:nvPr/>
          </p:nvCxnSpPr>
          <p:spPr>
            <a:xfrm flipV="1">
              <a:off x="2082557" y="5432813"/>
              <a:ext cx="599871" cy="1457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0CBBED2-B8F2-4453-BF26-25774287A639}"/>
                </a:ext>
              </a:extLst>
            </p:cNvPr>
            <p:cNvCxnSpPr>
              <a:cxnSpLocks/>
              <a:stCxn id="45" idx="4"/>
              <a:endCxn id="46" idx="7"/>
            </p:cNvCxnSpPr>
            <p:nvPr/>
          </p:nvCxnSpPr>
          <p:spPr>
            <a:xfrm flipH="1">
              <a:off x="3043928" y="4700799"/>
              <a:ext cx="132141" cy="570847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62D9633-1E00-415D-BEE2-61CAC77EF7CC}"/>
                </a:ext>
              </a:extLst>
            </p:cNvPr>
            <p:cNvCxnSpPr>
              <a:cxnSpLocks/>
              <a:stCxn id="42" idx="5"/>
              <a:endCxn id="45" idx="1"/>
            </p:cNvCxnSpPr>
            <p:nvPr/>
          </p:nvCxnSpPr>
          <p:spPr>
            <a:xfrm>
              <a:off x="2527775" y="3996056"/>
              <a:ext cx="506130" cy="37609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87DFC57-B932-4E01-B0A2-791F395BDE45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>
            <a:xfrm>
              <a:off x="1642772" y="4700798"/>
              <a:ext cx="175963" cy="48792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A1DBFB8-DC09-4EF3-9BC2-00201C80FAC1}"/>
                </a:ext>
              </a:extLst>
            </p:cNvPr>
            <p:cNvCxnSpPr>
              <a:cxnSpLocks/>
              <a:stCxn id="43" idx="7"/>
              <a:endCxn id="42" idx="3"/>
            </p:cNvCxnSpPr>
            <p:nvPr/>
          </p:nvCxnSpPr>
          <p:spPr>
            <a:xfrm flipV="1">
              <a:off x="1784934" y="3996056"/>
              <a:ext cx="458517" cy="37609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2E92DE1-7C8C-4C3E-8493-11C605FED50B}"/>
                </a:ext>
              </a:extLst>
            </p:cNvPr>
            <p:cNvCxnSpPr>
              <a:cxnSpLocks/>
              <a:stCxn id="43" idx="6"/>
              <a:endCxn id="46" idx="1"/>
            </p:cNvCxnSpPr>
            <p:nvPr/>
          </p:nvCxnSpPr>
          <p:spPr>
            <a:xfrm>
              <a:off x="1843821" y="4508284"/>
              <a:ext cx="932682" cy="66845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38CDEA3-C2A6-4BCF-9EE5-85856C84342D}"/>
                </a:ext>
              </a:extLst>
            </p:cNvPr>
            <p:cNvCxnSpPr>
              <a:cxnSpLocks/>
              <a:stCxn id="44" idx="7"/>
              <a:endCxn id="45" idx="2"/>
            </p:cNvCxnSpPr>
            <p:nvPr/>
          </p:nvCxnSpPr>
          <p:spPr>
            <a:xfrm flipV="1">
              <a:off x="1971981" y="4508284"/>
              <a:ext cx="1003038" cy="6763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2BEA66C-9C57-4537-A9F8-AADD08D4B1E9}"/>
              </a:ext>
            </a:extLst>
          </p:cNvPr>
          <p:cNvSpPr txBox="1"/>
          <p:nvPr/>
        </p:nvSpPr>
        <p:spPr>
          <a:xfrm>
            <a:off x="623793" y="4941777"/>
            <a:ext cx="20404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서버 내부 가상 노드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P2P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방식</a:t>
            </a:r>
            <a:r>
              <a:rPr lang="ko-KR" altLang="en-US" sz="1400" b="1" dirty="0">
                <a:latin typeface="+mn-ea"/>
              </a:rPr>
              <a:t>으로 블록 생성과 체인 유지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CB3014-49B5-4794-907A-1AEEEA0B247E}"/>
              </a:ext>
            </a:extLst>
          </p:cNvPr>
          <p:cNvSpPr txBox="1"/>
          <p:nvPr/>
        </p:nvSpPr>
        <p:spPr>
          <a:xfrm>
            <a:off x="551291" y="3212933"/>
            <a:ext cx="21884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기존 마이닝 노드와 비슷한 역할을 하는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가상 노드를 서버 내부에 생성</a:t>
            </a:r>
            <a:endParaRPr lang="en-US" altLang="ko-KR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" name="사각형: 둥근 모서리 184">
            <a:extLst>
              <a:ext uri="{FF2B5EF4-FFF2-40B4-BE49-F238E27FC236}">
                <a16:creationId xmlns:a16="http://schemas.microsoft.com/office/drawing/2014/main" id="{84ECD2D3-CA09-4152-B30B-E2B22F76F5D3}"/>
              </a:ext>
            </a:extLst>
          </p:cNvPr>
          <p:cNvSpPr/>
          <p:nvPr/>
        </p:nvSpPr>
        <p:spPr>
          <a:xfrm>
            <a:off x="6373091" y="2310280"/>
            <a:ext cx="2397525" cy="3621654"/>
          </a:xfrm>
          <a:prstGeom prst="roundRect">
            <a:avLst/>
          </a:prstGeom>
          <a:solidFill>
            <a:schemeClr val="bg1">
              <a:alpha val="0"/>
            </a:schemeClr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A84BF8-08ED-4E31-9ED0-A3FD89B23961}"/>
              </a:ext>
            </a:extLst>
          </p:cNvPr>
          <p:cNvGrpSpPr/>
          <p:nvPr/>
        </p:nvGrpSpPr>
        <p:grpSpPr>
          <a:xfrm>
            <a:off x="6973702" y="2517882"/>
            <a:ext cx="1226462" cy="1003307"/>
            <a:chOff x="9034953" y="2765753"/>
            <a:chExt cx="2022402" cy="167549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A3CC597-6B47-440A-8A99-621499AE5E8E}"/>
                </a:ext>
              </a:extLst>
            </p:cNvPr>
            <p:cNvGrpSpPr/>
            <p:nvPr/>
          </p:nvGrpSpPr>
          <p:grpSpPr>
            <a:xfrm>
              <a:off x="9034953" y="2765753"/>
              <a:ext cx="2022402" cy="1675494"/>
              <a:chOff x="699635" y="4717799"/>
              <a:chExt cx="2022402" cy="167549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F4FEEE4-5082-4B17-9CCF-13B0ADA80181}"/>
                  </a:ext>
                </a:extLst>
              </p:cNvPr>
              <p:cNvSpPr/>
              <p:nvPr/>
            </p:nvSpPr>
            <p:spPr>
              <a:xfrm>
                <a:off x="1529858" y="4717799"/>
                <a:ext cx="367530" cy="3519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B3DEF5A-417C-4A60-8575-1636DD26B228}"/>
                  </a:ext>
                </a:extLst>
              </p:cNvPr>
              <p:cNvSpPr/>
              <p:nvPr/>
            </p:nvSpPr>
            <p:spPr>
              <a:xfrm>
                <a:off x="699635" y="5273795"/>
                <a:ext cx="367530" cy="3519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43E558B-A2BE-427A-8076-D653F3ACA25E}"/>
                  </a:ext>
                </a:extLst>
              </p:cNvPr>
              <p:cNvSpPr/>
              <p:nvPr/>
            </p:nvSpPr>
            <p:spPr>
              <a:xfrm rot="20188363">
                <a:off x="1019164" y="6041363"/>
                <a:ext cx="367530" cy="3519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A7F5644-D713-4855-8153-134489E15C09}"/>
                  </a:ext>
                </a:extLst>
              </p:cNvPr>
              <p:cNvSpPr/>
              <p:nvPr/>
            </p:nvSpPr>
            <p:spPr>
              <a:xfrm>
                <a:off x="2354507" y="5309092"/>
                <a:ext cx="367530" cy="3519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3434097-2567-4620-880D-893E8348E2F6}"/>
                  </a:ext>
                </a:extLst>
              </p:cNvPr>
              <p:cNvSpPr/>
              <p:nvPr/>
            </p:nvSpPr>
            <p:spPr>
              <a:xfrm rot="1191195">
                <a:off x="2035304" y="6035400"/>
                <a:ext cx="367530" cy="3519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E84E228-97DE-4887-9234-3CB81D5404FB}"/>
                  </a:ext>
                </a:extLst>
              </p:cNvPr>
              <p:cNvCxnSpPr>
                <a:cxnSpLocks/>
                <a:stCxn id="28" idx="1"/>
                <a:endCxn id="30" idx="6"/>
              </p:cNvCxnSpPr>
              <p:nvPr/>
            </p:nvCxnSpPr>
            <p:spPr>
              <a:xfrm flipH="1" flipV="1">
                <a:off x="1067165" y="5449760"/>
                <a:ext cx="332639" cy="12735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3B82BEFC-EBC9-42A5-90C4-02FD6F2A341B}"/>
                  </a:ext>
                </a:extLst>
              </p:cNvPr>
              <p:cNvCxnSpPr>
                <a:cxnSpLocks/>
                <a:stCxn id="28" idx="2"/>
                <a:endCxn id="31" idx="6"/>
              </p:cNvCxnSpPr>
              <p:nvPr/>
            </p:nvCxnSpPr>
            <p:spPr>
              <a:xfrm flipH="1">
                <a:off x="1371418" y="5859545"/>
                <a:ext cx="321717" cy="28442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852F5702-66A0-47D0-900B-1F126EF48D63}"/>
                  </a:ext>
                </a:extLst>
              </p:cNvPr>
              <p:cNvCxnSpPr>
                <a:cxnSpLocks/>
                <a:stCxn id="28" idx="2"/>
                <a:endCxn id="33" idx="2"/>
              </p:cNvCxnSpPr>
              <p:nvPr/>
            </p:nvCxnSpPr>
            <p:spPr>
              <a:xfrm>
                <a:off x="1693135" y="5859545"/>
                <a:ext cx="353091" cy="28941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715089D-303C-457B-B3A8-76C5FF7E1CB9}"/>
                  </a:ext>
                </a:extLst>
              </p:cNvPr>
              <p:cNvCxnSpPr>
                <a:cxnSpLocks/>
                <a:stCxn id="28" idx="3"/>
                <a:endCxn id="32" idx="2"/>
              </p:cNvCxnSpPr>
              <p:nvPr/>
            </p:nvCxnSpPr>
            <p:spPr>
              <a:xfrm flipV="1">
                <a:off x="1986466" y="5485057"/>
                <a:ext cx="368041" cy="9205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A3AFE636-DECD-4835-A6A4-DA97BAE2EF9C}"/>
                  </a:ext>
                </a:extLst>
              </p:cNvPr>
              <p:cNvCxnSpPr>
                <a:cxnSpLocks/>
                <a:stCxn id="28" idx="0"/>
                <a:endCxn id="29" idx="4"/>
              </p:cNvCxnSpPr>
              <p:nvPr/>
            </p:nvCxnSpPr>
            <p:spPr>
              <a:xfrm flipV="1">
                <a:off x="1693135" y="5069729"/>
                <a:ext cx="20488" cy="22495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8FA9F56-1A08-4C1D-8F0A-8F977CCE6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5122" y="3342639"/>
              <a:ext cx="586662" cy="56486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B837C0D-2D4E-4160-9293-7C775EA58791}"/>
              </a:ext>
            </a:extLst>
          </p:cNvPr>
          <p:cNvSpPr txBox="1"/>
          <p:nvPr/>
        </p:nvSpPr>
        <p:spPr>
          <a:xfrm>
            <a:off x="6447137" y="3650475"/>
            <a:ext cx="2187922" cy="196977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92075" indent="-92075">
              <a:spcBef>
                <a:spcPts val="599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경쟁 방식이 아닌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MINING SELECT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가 랜덤으로 선택</a:t>
            </a:r>
            <a:r>
              <a:rPr lang="ko-KR" altLang="en-US" sz="1400" b="1" dirty="0">
                <a:latin typeface="+mn-ea"/>
              </a:rPr>
              <a:t>하여 다음 블록 생성</a:t>
            </a:r>
            <a:endParaRPr lang="en-US" altLang="ko-KR" sz="1400" b="1" dirty="0">
              <a:latin typeface="+mn-ea"/>
            </a:endParaRPr>
          </a:p>
          <a:p>
            <a:pPr marL="92075" indent="-92075">
              <a:spcBef>
                <a:spcPts val="599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블록 검증은 </a:t>
            </a:r>
            <a:r>
              <a:rPr lang="en-US" altLang="ko-KR" sz="1400" b="1" dirty="0">
                <a:latin typeface="+mn-ea"/>
              </a:rPr>
              <a:t>POW</a:t>
            </a:r>
            <a:r>
              <a:rPr lang="ko-KR" altLang="en-US" sz="1400" b="1" dirty="0">
                <a:latin typeface="+mn-ea"/>
              </a:rPr>
              <a:t>와 동일</a:t>
            </a:r>
            <a:endParaRPr lang="en-US" altLang="ko-KR" sz="1400" b="1" dirty="0">
              <a:latin typeface="+mn-ea"/>
            </a:endParaRPr>
          </a:p>
          <a:p>
            <a:pPr marL="92075" indent="-92075">
              <a:spcBef>
                <a:spcPts val="599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모든 가상 노드가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검증을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완료하고 체인 업데이트 후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다음 블록 생성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체인 동기화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유일한 체인 유지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45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C5EA7-6688-4232-B72D-C9122161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서버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F034-7851-4509-924D-18596711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270A-6EF2-42D3-AAA4-B4F6C0001FDA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5F998-3E7D-419C-8A6F-6324A7E7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38446-4D09-44E9-8ECA-646E414A1BC1}"/>
              </a:ext>
            </a:extLst>
          </p:cNvPr>
          <p:cNvSpPr txBox="1"/>
          <p:nvPr/>
        </p:nvSpPr>
        <p:spPr>
          <a:xfrm>
            <a:off x="1071482" y="1542813"/>
            <a:ext cx="3229136" cy="335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spc="-151" dirty="0">
                <a:latin typeface="+mn-ea"/>
              </a:rPr>
              <a:t>BLOCKCHAIN NETWORK </a:t>
            </a:r>
            <a:r>
              <a:rPr lang="ko-KR" altLang="en-US" sz="1600" b="1" spc="-151" dirty="0">
                <a:latin typeface="+mn-ea"/>
              </a:rPr>
              <a:t>전체 구성도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3CFFCA-4E2B-41BE-99A6-3709E8884B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90" y="1584511"/>
            <a:ext cx="267994" cy="28849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BD6FCE-A774-4A77-B311-083991FBC78B}"/>
              </a:ext>
            </a:extLst>
          </p:cNvPr>
          <p:cNvGrpSpPr/>
          <p:nvPr/>
        </p:nvGrpSpPr>
        <p:grpSpPr>
          <a:xfrm>
            <a:off x="1253489" y="1997048"/>
            <a:ext cx="2679784" cy="2453353"/>
            <a:chOff x="7192270" y="2295637"/>
            <a:chExt cx="3866586" cy="30299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4052D29-082B-49D1-B63B-C5D5AD1922F0}"/>
                </a:ext>
              </a:extLst>
            </p:cNvPr>
            <p:cNvGrpSpPr/>
            <p:nvPr/>
          </p:nvGrpSpPr>
          <p:grpSpPr>
            <a:xfrm>
              <a:off x="7192270" y="2295637"/>
              <a:ext cx="2554607" cy="3029907"/>
              <a:chOff x="4184096" y="1424003"/>
              <a:chExt cx="4276627" cy="530419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EA1FEB3-A100-4A4F-AA87-1A22CAF7D529}"/>
                  </a:ext>
                </a:extLst>
              </p:cNvPr>
              <p:cNvGrpSpPr/>
              <p:nvPr/>
            </p:nvGrpSpPr>
            <p:grpSpPr>
              <a:xfrm>
                <a:off x="4219219" y="1424003"/>
                <a:ext cx="4100589" cy="4611747"/>
                <a:chOff x="4081098" y="1267949"/>
                <a:chExt cx="4179103" cy="4679781"/>
              </a:xfrm>
            </p:grpSpPr>
            <p:sp>
              <p:nvSpPr>
                <p:cNvPr id="25" name="사각형: 둥근 모서리 12">
                  <a:extLst>
                    <a:ext uri="{FF2B5EF4-FFF2-40B4-BE49-F238E27FC236}">
                      <a16:creationId xmlns:a16="http://schemas.microsoft.com/office/drawing/2014/main" id="{775F28D4-5C9D-4F6F-803B-0632097A84DB}"/>
                    </a:ext>
                  </a:extLst>
                </p:cNvPr>
                <p:cNvSpPr/>
                <p:nvPr/>
              </p:nvSpPr>
              <p:spPr>
                <a:xfrm>
                  <a:off x="4081098" y="1267949"/>
                  <a:ext cx="3797808" cy="4679781"/>
                </a:xfrm>
                <a:prstGeom prst="roundRect">
                  <a:avLst/>
                </a:prstGeom>
                <a:solidFill>
                  <a:schemeClr val="bg1">
                    <a:alpha val="0"/>
                  </a:schemeClr>
                </a:solidFill>
                <a:ln w="698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799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B7F39BE-51A1-4ED9-9C6C-180EC83C54E5}"/>
                    </a:ext>
                  </a:extLst>
                </p:cNvPr>
                <p:cNvGrpSpPr/>
                <p:nvPr/>
              </p:nvGrpSpPr>
              <p:grpSpPr>
                <a:xfrm>
                  <a:off x="4247985" y="1499680"/>
                  <a:ext cx="3464038" cy="3275732"/>
                  <a:chOff x="895532" y="1218099"/>
                  <a:chExt cx="4972215" cy="4972215"/>
                </a:xfrm>
              </p:grpSpPr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98B62941-5187-4505-83D0-1A79257815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5532" y="1218099"/>
                    <a:ext cx="4972215" cy="4972215"/>
                  </a:xfrm>
                  <a:prstGeom prst="rect">
                    <a:avLst/>
                  </a:prstGeom>
                </p:spPr>
              </p:pic>
              <p:sp>
                <p:nvSpPr>
                  <p:cNvPr id="32" name="타원 31">
                    <a:extLst>
                      <a:ext uri="{FF2B5EF4-FFF2-40B4-BE49-F238E27FC236}">
                        <a16:creationId xmlns:a16="http://schemas.microsoft.com/office/drawing/2014/main" id="{D0F4C91E-AEE7-45FD-A846-DA67D2974036}"/>
                      </a:ext>
                    </a:extLst>
                  </p:cNvPr>
                  <p:cNvSpPr/>
                  <p:nvPr/>
                </p:nvSpPr>
                <p:spPr>
                  <a:xfrm>
                    <a:off x="2698058" y="2841187"/>
                    <a:ext cx="1367161" cy="178441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799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D9CFB59E-44ED-4F79-9228-F13F1297B7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59824" y="3073813"/>
                    <a:ext cx="1243627" cy="126078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C50ECAB-A740-4CDB-942B-5C442E7E550E}"/>
                    </a:ext>
                  </a:extLst>
                </p:cNvPr>
                <p:cNvSpPr/>
                <p:nvPr/>
              </p:nvSpPr>
              <p:spPr>
                <a:xfrm>
                  <a:off x="4799604" y="4983547"/>
                  <a:ext cx="262910" cy="249127"/>
                </a:xfrm>
                <a:prstGeom prst="ellipse">
                  <a:avLst/>
                </a:prstGeom>
                <a:solidFill>
                  <a:schemeClr val="bg1"/>
                </a:soli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799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D5D88BC-B952-49BB-B3FA-721C8D13E926}"/>
                    </a:ext>
                  </a:extLst>
                </p:cNvPr>
                <p:cNvSpPr txBox="1"/>
                <p:nvPr/>
              </p:nvSpPr>
              <p:spPr>
                <a:xfrm>
                  <a:off x="5082757" y="4870434"/>
                  <a:ext cx="2796148" cy="54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1000" b="1" dirty="0">
                      <a:latin typeface="+mn-ea"/>
                    </a:rPr>
                    <a:t>VIRTUAL NODE</a:t>
                  </a:r>
                  <a:endParaRPr lang="ko-KR" altLang="en-US" sz="1000" b="1" dirty="0">
                    <a:latin typeface="+mn-ea"/>
                  </a:endParaRPr>
                </a:p>
              </p:txBody>
            </p:sp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8A940992-8A44-458E-8057-FDC3455B8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4679" y="5379156"/>
                  <a:ext cx="346499" cy="332185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7663BDF-41E3-4D64-A3C0-6C6ACD1B0FD9}"/>
                    </a:ext>
                  </a:extLst>
                </p:cNvPr>
                <p:cNvSpPr txBox="1"/>
                <p:nvPr/>
              </p:nvSpPr>
              <p:spPr>
                <a:xfrm>
                  <a:off x="5087831" y="5283886"/>
                  <a:ext cx="3172370" cy="5570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1000" b="1" spc="-151" dirty="0">
                      <a:latin typeface="+mn-ea"/>
                    </a:rPr>
                    <a:t>M I N I N G   S E L E C T</a:t>
                  </a:r>
                  <a:endParaRPr lang="ko-KR" altLang="en-US" sz="1000" b="1" spc="-151" dirty="0">
                    <a:latin typeface="+mn-ea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508A66-4C43-4AE0-A2E7-D1972DA1ACBB}"/>
                  </a:ext>
                </a:extLst>
              </p:cNvPr>
              <p:cNvSpPr txBox="1"/>
              <p:nvPr/>
            </p:nvSpPr>
            <p:spPr>
              <a:xfrm>
                <a:off x="4184096" y="6129324"/>
                <a:ext cx="4276627" cy="598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200" b="1" spc="-151" dirty="0">
                    <a:latin typeface="+mn-ea"/>
                  </a:rPr>
                  <a:t>B L O C K C H A I N  S E R V E R</a:t>
                </a:r>
                <a:endParaRPr lang="ko-KR" altLang="en-US" sz="1200" b="1" spc="-151" dirty="0">
                  <a:latin typeface="+mn-ea"/>
                </a:endParaRPr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03328E8-7A77-42E0-B2EF-6DE88763D00D}"/>
                </a:ext>
              </a:extLst>
            </p:cNvPr>
            <p:cNvSpPr/>
            <p:nvPr/>
          </p:nvSpPr>
          <p:spPr>
            <a:xfrm>
              <a:off x="10175260" y="2520226"/>
              <a:ext cx="276935" cy="249127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9963A77-0199-4C6D-A51B-055AE11C9D06}"/>
                </a:ext>
              </a:extLst>
            </p:cNvPr>
            <p:cNvSpPr/>
            <p:nvPr/>
          </p:nvSpPr>
          <p:spPr>
            <a:xfrm>
              <a:off x="10175259" y="3208434"/>
              <a:ext cx="276935" cy="249127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6EBB175-4565-41BC-8C43-CE2252E94984}"/>
                </a:ext>
              </a:extLst>
            </p:cNvPr>
            <p:cNvSpPr/>
            <p:nvPr/>
          </p:nvSpPr>
          <p:spPr>
            <a:xfrm>
              <a:off x="10175259" y="3883402"/>
              <a:ext cx="276935" cy="249127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6F0FE9A-54DF-4A2B-8F31-8DB7B46F1435}"/>
                </a:ext>
              </a:extLst>
            </p:cNvPr>
            <p:cNvCxnSpPr>
              <a:cxnSpLocks/>
              <a:stCxn id="31" idx="3"/>
              <a:endCxn id="16" idx="2"/>
            </p:cNvCxnSpPr>
            <p:nvPr/>
          </p:nvCxnSpPr>
          <p:spPr>
            <a:xfrm flipV="1">
              <a:off x="9341407" y="2644789"/>
              <a:ext cx="833852" cy="703288"/>
            </a:xfrm>
            <a:prstGeom prst="line">
              <a:avLst/>
            </a:prstGeom>
            <a:ln w="47625" cap="rnd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8F4906D-3F68-4832-86A9-F11B0BDEE80F}"/>
                </a:ext>
              </a:extLst>
            </p:cNvPr>
            <p:cNvCxnSpPr>
              <a:cxnSpLocks/>
              <a:stCxn id="31" idx="3"/>
              <a:endCxn id="17" idx="2"/>
            </p:cNvCxnSpPr>
            <p:nvPr/>
          </p:nvCxnSpPr>
          <p:spPr>
            <a:xfrm flipV="1">
              <a:off x="9341407" y="3332997"/>
              <a:ext cx="833851" cy="15081"/>
            </a:xfrm>
            <a:prstGeom prst="line">
              <a:avLst/>
            </a:prstGeom>
            <a:ln w="47625" cap="rnd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C285529-F0B2-4E4E-AFC9-ACBA2F942675}"/>
                </a:ext>
              </a:extLst>
            </p:cNvPr>
            <p:cNvCxnSpPr>
              <a:cxnSpLocks/>
              <a:stCxn id="31" idx="3"/>
              <a:endCxn id="18" idx="2"/>
            </p:cNvCxnSpPr>
            <p:nvPr/>
          </p:nvCxnSpPr>
          <p:spPr>
            <a:xfrm>
              <a:off x="9341407" y="3348078"/>
              <a:ext cx="833851" cy="659887"/>
            </a:xfrm>
            <a:prstGeom prst="line">
              <a:avLst/>
            </a:prstGeom>
            <a:ln w="47625" cap="rnd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1311B2-4FA2-4D60-9AFA-CFDCC475F63B}"/>
                </a:ext>
              </a:extLst>
            </p:cNvPr>
            <p:cNvSpPr txBox="1"/>
            <p:nvPr/>
          </p:nvSpPr>
          <p:spPr>
            <a:xfrm>
              <a:off x="9619793" y="4189822"/>
              <a:ext cx="1439063" cy="323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100" b="1" dirty="0">
                  <a:latin typeface="+mn-ea"/>
                </a:rPr>
                <a:t>LIGHT NODE</a:t>
              </a:r>
              <a:endParaRPr lang="ko-KR" altLang="en-US" sz="1100" b="1" dirty="0">
                <a:latin typeface="+mn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1236AD4-5936-4AAF-AC8D-92545B8AE933}"/>
              </a:ext>
            </a:extLst>
          </p:cNvPr>
          <p:cNvSpPr txBox="1"/>
          <p:nvPr/>
        </p:nvSpPr>
        <p:spPr>
          <a:xfrm>
            <a:off x="352968" y="4453804"/>
            <a:ext cx="4314281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/>
                </a:solidFill>
                <a:latin typeface="+mn-ea"/>
              </a:rPr>
              <a:t>VIRTUAL NODE </a:t>
            </a:r>
            <a:r>
              <a:rPr lang="ko-KR" altLang="en-US" dirty="0">
                <a:latin typeface="+mn-ea"/>
              </a:rPr>
              <a:t>간 통신은 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P2P 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방식</a:t>
            </a:r>
            <a:r>
              <a:rPr lang="ko-KR" altLang="en-US" dirty="0">
                <a:latin typeface="+mn-ea"/>
              </a:rPr>
              <a:t>을 사용</a:t>
            </a:r>
            <a:endParaRPr lang="en-US" altLang="ko-KR" dirty="0">
              <a:latin typeface="+mn-ea"/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/>
                </a:solidFill>
                <a:latin typeface="+mn-ea"/>
              </a:rPr>
              <a:t>BLOCKCHAIN</a:t>
            </a:r>
            <a:r>
              <a:rPr lang="ko-KR" altLang="en-US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latin typeface="+mn-ea"/>
              </a:rPr>
              <a:t>SERVER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VIRTUAL NODE 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정보를 관리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하고 통신</a:t>
            </a:r>
            <a:endParaRPr lang="en-US" altLang="ko-KR" dirty="0">
              <a:latin typeface="+mn-ea"/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/>
                </a:solidFill>
                <a:latin typeface="+mn-ea"/>
              </a:rPr>
              <a:t>VIRTUAL NODE 1 </a:t>
            </a:r>
            <a:r>
              <a:rPr lang="ko-KR" altLang="en-US" dirty="0">
                <a:solidFill>
                  <a:schemeClr val="accent4"/>
                </a:solidFill>
                <a:latin typeface="+mn-ea"/>
              </a:rPr>
              <a:t>개 </a:t>
            </a:r>
            <a:r>
              <a:rPr lang="ko-KR" altLang="en-US" dirty="0">
                <a:latin typeface="+mn-ea"/>
              </a:rPr>
              <a:t>당 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다수의 </a:t>
            </a:r>
            <a:r>
              <a:rPr lang="en-US" altLang="ko-KR" b="1" spc="-151" dirty="0">
                <a:solidFill>
                  <a:schemeClr val="accent1"/>
                </a:solidFill>
                <a:latin typeface="+mn-ea"/>
              </a:rPr>
              <a:t>L I GHT NODE 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정보를 관리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하고 통신</a:t>
            </a:r>
            <a:endParaRPr lang="en-US" altLang="ko-KR" dirty="0">
              <a:latin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4EC985-172E-49EA-8F15-10FBD918BCAD}"/>
              </a:ext>
            </a:extLst>
          </p:cNvPr>
          <p:cNvSpPr/>
          <p:nvPr/>
        </p:nvSpPr>
        <p:spPr>
          <a:xfrm>
            <a:off x="5915122" y="1647848"/>
            <a:ext cx="215838" cy="20902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4E6901-3EAE-4E39-81B3-B31CA76306D8}"/>
              </a:ext>
            </a:extLst>
          </p:cNvPr>
          <p:cNvSpPr txBox="1"/>
          <p:nvPr/>
        </p:nvSpPr>
        <p:spPr>
          <a:xfrm>
            <a:off x="6228924" y="1584511"/>
            <a:ext cx="161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600" b="1" spc="-151" dirty="0">
                <a:latin typeface="+mn-ea"/>
              </a:rPr>
              <a:t>LIGHT NODE </a:t>
            </a:r>
            <a:r>
              <a:rPr lang="ko-KR" altLang="en-US" sz="1600" b="1" spc="-151" dirty="0">
                <a:latin typeface="+mn-ea"/>
              </a:rPr>
              <a:t>도입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3E3727-615B-4118-B2FC-33AC6AF29BFF}"/>
              </a:ext>
            </a:extLst>
          </p:cNvPr>
          <p:cNvSpPr txBox="1"/>
          <p:nvPr/>
        </p:nvSpPr>
        <p:spPr>
          <a:xfrm>
            <a:off x="4843931" y="4450401"/>
            <a:ext cx="3947101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b="1" dirty="0">
                <a:latin typeface="+mn-ea"/>
              </a:rPr>
              <a:t>스마트폰에 구동하기 위해 </a:t>
            </a:r>
            <a:r>
              <a:rPr lang="ko-KR" altLang="en-US" b="1" dirty="0">
                <a:solidFill>
                  <a:schemeClr val="accent1"/>
                </a:solidFill>
                <a:latin typeface="+mn-ea"/>
              </a:rPr>
              <a:t>경량의 노드 구조 필요</a:t>
            </a:r>
            <a:endParaRPr lang="en-US" altLang="ko-KR" b="1" dirty="0">
              <a:solidFill>
                <a:schemeClr val="accent1"/>
              </a:solidFill>
              <a:latin typeface="+mn-ea"/>
            </a:endParaRPr>
          </a:p>
          <a:p>
            <a:pPr marL="182563" indent="-182563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b="1" dirty="0">
                <a:latin typeface="+mn-ea"/>
              </a:rPr>
              <a:t>LIGHT NODE</a:t>
            </a:r>
            <a:r>
              <a:rPr lang="ko-KR" altLang="en-US" b="1" dirty="0">
                <a:latin typeface="+mn-ea"/>
              </a:rPr>
              <a:t>는 블록 생성에 참여 하지 않음</a:t>
            </a:r>
            <a:endParaRPr lang="en-US" altLang="ko-KR" b="1" dirty="0">
              <a:latin typeface="+mn-ea"/>
            </a:endParaRPr>
          </a:p>
          <a:p>
            <a:pPr marL="182563" indent="-182563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b="1" dirty="0">
                <a:latin typeface="+mn-ea"/>
              </a:rPr>
              <a:t>TRANSACTION </a:t>
            </a:r>
            <a:r>
              <a:rPr lang="ko-KR" altLang="en-US" b="1" dirty="0">
                <a:latin typeface="+mn-ea"/>
              </a:rPr>
              <a:t>발생과 </a:t>
            </a:r>
            <a:r>
              <a:rPr lang="en-US" altLang="ko-KR" b="1" dirty="0">
                <a:latin typeface="+mn-ea"/>
              </a:rPr>
              <a:t>BLOCKCHAIN </a:t>
            </a:r>
            <a:r>
              <a:rPr lang="ko-KR" altLang="en-US" b="1" dirty="0">
                <a:latin typeface="+mn-ea"/>
              </a:rPr>
              <a:t>분산 저장에 참여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7EDAD9F-CB83-46BC-AFD6-6CE5BE7ADCCD}"/>
              </a:ext>
            </a:extLst>
          </p:cNvPr>
          <p:cNvGrpSpPr/>
          <p:nvPr/>
        </p:nvGrpSpPr>
        <p:grpSpPr>
          <a:xfrm>
            <a:off x="5398245" y="2174816"/>
            <a:ext cx="2945655" cy="1974304"/>
            <a:chOff x="1691104" y="2443757"/>
            <a:chExt cx="4698673" cy="2765657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70A9D2E-FFB5-4D4F-A628-3BFE6C89E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104" y="2443757"/>
              <a:ext cx="2765657" cy="2765657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C1B7503-426C-4CCD-83BD-081A481E68F0}"/>
                </a:ext>
              </a:extLst>
            </p:cNvPr>
            <p:cNvSpPr/>
            <p:nvPr/>
          </p:nvSpPr>
          <p:spPr>
            <a:xfrm>
              <a:off x="4554573" y="3122141"/>
              <a:ext cx="1401153" cy="1229191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F46363C-52F4-47D2-A481-2608708370F4}"/>
                </a:ext>
              </a:extLst>
            </p:cNvPr>
            <p:cNvSpPr txBox="1"/>
            <p:nvPr/>
          </p:nvSpPr>
          <p:spPr>
            <a:xfrm>
              <a:off x="4297959" y="4423622"/>
              <a:ext cx="2091818" cy="3880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ea"/>
                </a:rPr>
                <a:t>L I G H T  NODE</a:t>
              </a:r>
              <a:endParaRPr lang="ko-KR" alt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4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C5EA7-6688-4232-B72D-C9122161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분산 저장과 복원 방법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F034-7851-4509-924D-18596711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270A-6EF2-42D3-AAA4-B4F6C0001FDA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5F998-3E7D-419C-8A6F-6324A7E7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39" y="3859342"/>
            <a:ext cx="107238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200" dirty="0">
                <a:latin typeface="+mn-ea"/>
              </a:rPr>
              <a:t>Block Chain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6" name="왼쪽 중괄호 55"/>
          <p:cNvSpPr/>
          <p:nvPr/>
        </p:nvSpPr>
        <p:spPr>
          <a:xfrm>
            <a:off x="2658525" y="2188060"/>
            <a:ext cx="210905" cy="143559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799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25D5A0-EEF1-4945-89F3-F88DEFF0129A}"/>
              </a:ext>
            </a:extLst>
          </p:cNvPr>
          <p:cNvGrpSpPr/>
          <p:nvPr/>
        </p:nvGrpSpPr>
        <p:grpSpPr>
          <a:xfrm>
            <a:off x="1216924" y="2199866"/>
            <a:ext cx="1269257" cy="1469782"/>
            <a:chOff x="1194064" y="2108426"/>
            <a:chExt cx="1269257" cy="1469782"/>
          </a:xfrm>
        </p:grpSpPr>
        <p:sp>
          <p:nvSpPr>
            <p:cNvPr id="27" name="타원 26"/>
            <p:cNvSpPr>
              <a:spLocks noChangeAspect="1"/>
            </p:cNvSpPr>
            <p:nvPr/>
          </p:nvSpPr>
          <p:spPr>
            <a:xfrm>
              <a:off x="2262736" y="2365579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>
            <a:xfrm>
              <a:off x="2335184" y="2581387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1963043" y="3452901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2354794" y="2797194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타원 30"/>
            <p:cNvSpPr>
              <a:spLocks noChangeAspect="1"/>
            </p:cNvSpPr>
            <p:nvPr/>
          </p:nvSpPr>
          <p:spPr>
            <a:xfrm>
              <a:off x="1194064" y="2797194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타원 31"/>
            <p:cNvSpPr>
              <a:spLocks noChangeAspect="1"/>
            </p:cNvSpPr>
            <p:nvPr/>
          </p:nvSpPr>
          <p:spPr>
            <a:xfrm>
              <a:off x="2335184" y="3014587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타원 32"/>
            <p:cNvSpPr>
              <a:spLocks noChangeAspect="1"/>
            </p:cNvSpPr>
            <p:nvPr/>
          </p:nvSpPr>
          <p:spPr>
            <a:xfrm>
              <a:off x="2262736" y="3230253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2134035" y="2198890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2134035" y="3374711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타원 35"/>
            <p:cNvSpPr>
              <a:spLocks noChangeAspect="1"/>
            </p:cNvSpPr>
            <p:nvPr/>
          </p:nvSpPr>
          <p:spPr>
            <a:xfrm>
              <a:off x="1771057" y="3470208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1771057" y="2108426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타원 37"/>
            <p:cNvSpPr>
              <a:spLocks noChangeAspect="1"/>
            </p:cNvSpPr>
            <p:nvPr/>
          </p:nvSpPr>
          <p:spPr>
            <a:xfrm>
              <a:off x="1963043" y="2130908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타원 38"/>
            <p:cNvSpPr>
              <a:spLocks noChangeAspect="1"/>
            </p:cNvSpPr>
            <p:nvPr/>
          </p:nvSpPr>
          <p:spPr>
            <a:xfrm>
              <a:off x="1218464" y="2581387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타원 39"/>
            <p:cNvSpPr>
              <a:spLocks noChangeAspect="1"/>
            </p:cNvSpPr>
            <p:nvPr/>
          </p:nvSpPr>
          <p:spPr>
            <a:xfrm>
              <a:off x="1218464" y="3014587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타원 40"/>
            <p:cNvSpPr>
              <a:spLocks noChangeAspect="1"/>
            </p:cNvSpPr>
            <p:nvPr/>
          </p:nvSpPr>
          <p:spPr>
            <a:xfrm>
              <a:off x="1265804" y="2364786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타원 41"/>
            <p:cNvSpPr>
              <a:spLocks noChangeAspect="1"/>
            </p:cNvSpPr>
            <p:nvPr/>
          </p:nvSpPr>
          <p:spPr>
            <a:xfrm>
              <a:off x="1266091" y="3230253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타원 42"/>
            <p:cNvSpPr>
              <a:spLocks noChangeAspect="1"/>
            </p:cNvSpPr>
            <p:nvPr/>
          </p:nvSpPr>
          <p:spPr>
            <a:xfrm>
              <a:off x="1398356" y="3374711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타원 43"/>
            <p:cNvSpPr>
              <a:spLocks noChangeAspect="1"/>
            </p:cNvSpPr>
            <p:nvPr/>
          </p:nvSpPr>
          <p:spPr>
            <a:xfrm>
              <a:off x="1398356" y="2217641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타원 44"/>
            <p:cNvSpPr>
              <a:spLocks noChangeAspect="1"/>
            </p:cNvSpPr>
            <p:nvPr/>
          </p:nvSpPr>
          <p:spPr>
            <a:xfrm>
              <a:off x="1564662" y="3452901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1564662" y="2141324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126723" y="2755434"/>
            <a:ext cx="142020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200" spc="-151" dirty="0">
                <a:latin typeface="+mn-ea"/>
              </a:rPr>
              <a:t>V  i  r  t  u a l  N o d e  </a:t>
            </a:r>
          </a:p>
          <a:p>
            <a:pPr lvl="0" algn="ctr">
              <a:defRPr lang="ko-KR" altLang="en-US"/>
            </a:pPr>
            <a:r>
              <a:rPr lang="en-US" altLang="ko-KR" sz="1200" spc="-151" dirty="0">
                <a:latin typeface="+mn-ea"/>
              </a:rPr>
              <a:t>M  </a:t>
            </a:r>
            <a:r>
              <a:rPr lang="ko-KR" altLang="en-US" sz="1200" spc="-151" dirty="0">
                <a:latin typeface="+mn-ea"/>
              </a:rPr>
              <a:t>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E563C3-F735-4C2C-B057-7813A01E7622}"/>
              </a:ext>
            </a:extLst>
          </p:cNvPr>
          <p:cNvGrpSpPr/>
          <p:nvPr/>
        </p:nvGrpSpPr>
        <p:grpSpPr>
          <a:xfrm rot="16200000">
            <a:off x="2665837" y="2197906"/>
            <a:ext cx="1609366" cy="1344346"/>
            <a:chOff x="958959" y="3567188"/>
            <a:chExt cx="1609366" cy="1344346"/>
          </a:xfrm>
        </p:grpSpPr>
        <p:sp>
          <p:nvSpPr>
            <p:cNvPr id="47" name="타원 46"/>
            <p:cNvSpPr/>
            <p:nvPr/>
          </p:nvSpPr>
          <p:spPr>
            <a:xfrm>
              <a:off x="1864481" y="4362098"/>
              <a:ext cx="86400" cy="85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157096" y="3977805"/>
              <a:ext cx="86400" cy="85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100129" y="4166890"/>
              <a:ext cx="86400" cy="85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998932" y="4293543"/>
              <a:ext cx="86400" cy="85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713521" y="4377270"/>
              <a:ext cx="86400" cy="85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1279018" y="3977805"/>
              <a:ext cx="86400" cy="85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16466" y="4166890"/>
              <a:ext cx="86400" cy="85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420466" y="4293543"/>
              <a:ext cx="86400" cy="85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1551233" y="4362098"/>
              <a:ext cx="86400" cy="85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1289121" y="3777930"/>
              <a:ext cx="837239" cy="415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1051" spc="-151" dirty="0">
                  <a:latin typeface="+mn-ea"/>
                </a:rPr>
                <a:t>L  i g h t  N o d e  N </a:t>
              </a:r>
              <a:r>
                <a:rPr lang="ko-KR" altLang="en-US" sz="1051" spc="-151" dirty="0">
                  <a:latin typeface="+mn-ea"/>
                </a:rPr>
                <a:t>개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 rot="5400000">
              <a:off x="856589" y="3933827"/>
              <a:ext cx="365832" cy="1610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5400000">
              <a:off x="977214" y="4357691"/>
              <a:ext cx="365832" cy="1610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rot="5400000">
              <a:off x="1220757" y="4612797"/>
              <a:ext cx="365832" cy="1610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1544946" y="4648072"/>
              <a:ext cx="365832" cy="1610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 rot="5400000">
              <a:off x="2286049" y="3932307"/>
              <a:ext cx="401940" cy="162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2075899" y="4326790"/>
              <a:ext cx="459765" cy="150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N-1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1863565" y="4601305"/>
              <a:ext cx="446069" cy="161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N-2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27889" y="1549902"/>
            <a:ext cx="142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8" indent="-342898"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pc="-151" dirty="0">
                <a:latin typeface="+mn-ea"/>
              </a:rPr>
              <a:t>분할 저장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5472" y="2148604"/>
            <a:ext cx="4580408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latin typeface="+mn-ea"/>
              </a:rPr>
              <a:t>각각의 </a:t>
            </a:r>
            <a:r>
              <a:rPr lang="en-US" altLang="ko-KR" sz="1400" b="1" dirty="0">
                <a:latin typeface="+mn-ea"/>
              </a:rPr>
              <a:t>Virtual Node</a:t>
            </a:r>
            <a:r>
              <a:rPr lang="ko-KR" altLang="en-US" sz="1400" b="1" dirty="0">
                <a:latin typeface="+mn-ea"/>
              </a:rPr>
              <a:t>에 있는 </a:t>
            </a:r>
            <a:endParaRPr lang="en-US" altLang="ko-KR" sz="1400" b="1" dirty="0">
              <a:latin typeface="+mn-ea"/>
            </a:endParaRP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Light Node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의 수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 N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개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)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로 블록 체인을 나누어 </a:t>
            </a:r>
            <a:endParaRPr lang="en-US" altLang="ko-KR" sz="1400" b="1" dirty="0">
              <a:solidFill>
                <a:schemeClr val="accent1"/>
              </a:solidFill>
              <a:latin typeface="+mn-ea"/>
            </a:endParaRPr>
          </a:p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latin typeface="+mn-ea"/>
              </a:rPr>
              <a:t>블록 단위로 파일 화 시켜 분산 저장</a:t>
            </a:r>
            <a:r>
              <a:rPr lang="en-US" altLang="ko-KR" sz="1400" b="1" dirty="0">
                <a:latin typeface="+mn-ea"/>
              </a:rPr>
              <a:t> 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atin typeface="+mn-ea"/>
              </a:rPr>
              <a:t>( Virtual Node</a:t>
            </a:r>
            <a:r>
              <a:rPr lang="ko-KR" altLang="en-US" sz="1400" b="1" dirty="0">
                <a:latin typeface="+mn-ea"/>
              </a:rPr>
              <a:t>들은 동일한 수의 </a:t>
            </a:r>
            <a:r>
              <a:rPr lang="en-US" altLang="ko-KR" sz="1400" b="1" dirty="0">
                <a:latin typeface="+mn-ea"/>
              </a:rPr>
              <a:t>Light Node</a:t>
            </a:r>
            <a:r>
              <a:rPr lang="ko-KR" altLang="en-US" sz="1400" b="1" dirty="0">
                <a:latin typeface="+mn-ea"/>
              </a:rPr>
              <a:t>를 분배 받음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14ABD7-2DCD-4D30-ADC1-4AEDD6871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81342"/>
              </p:ext>
            </p:extLst>
          </p:nvPr>
        </p:nvGraphicFramePr>
        <p:xfrm>
          <a:off x="352063" y="1856605"/>
          <a:ext cx="47829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93">
                  <a:extLst>
                    <a:ext uri="{9D8B030D-6E8A-4147-A177-3AD203B41FA5}">
                      <a16:colId xmlns:a16="http://schemas.microsoft.com/office/drawing/2014/main" val="1494919809"/>
                    </a:ext>
                  </a:extLst>
                </a:gridCol>
              </a:tblGrid>
              <a:tr h="2377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9368"/>
                  </a:ext>
                </a:extLst>
              </a:tr>
              <a:tr h="2377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85795"/>
                  </a:ext>
                </a:extLst>
              </a:tr>
              <a:tr h="2377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76009"/>
                  </a:ext>
                </a:extLst>
              </a:tr>
              <a:tr h="2377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43661"/>
                  </a:ext>
                </a:extLst>
              </a:tr>
              <a:tr h="2377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992101"/>
                  </a:ext>
                </a:extLst>
              </a:tr>
              <a:tr h="23776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95688"/>
                  </a:ext>
                </a:extLst>
              </a:tr>
              <a:tr h="23776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21566"/>
                  </a:ext>
                </a:extLst>
              </a:tr>
              <a:tr h="2377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48002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E9ED49A4-03AC-48DF-94AF-570BD5AA7DB8}"/>
              </a:ext>
            </a:extLst>
          </p:cNvPr>
          <p:cNvSpPr txBox="1"/>
          <p:nvPr/>
        </p:nvSpPr>
        <p:spPr>
          <a:xfrm>
            <a:off x="675058" y="4090697"/>
            <a:ext cx="1208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8" indent="-342898"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pc="-151" dirty="0">
                <a:latin typeface="+mn-ea"/>
              </a:rPr>
              <a:t>복원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F102D14-2AF5-4CAB-BF89-FF54947B628A}"/>
              </a:ext>
            </a:extLst>
          </p:cNvPr>
          <p:cNvSpPr/>
          <p:nvPr/>
        </p:nvSpPr>
        <p:spPr>
          <a:xfrm rot="16200000">
            <a:off x="2440991" y="5395944"/>
            <a:ext cx="63696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20745AEB-6500-4A4E-8F6E-DB7FC42106BF}"/>
              </a:ext>
            </a:extLst>
          </p:cNvPr>
          <p:cNvSpPr/>
          <p:nvPr/>
        </p:nvSpPr>
        <p:spPr>
          <a:xfrm rot="16200000">
            <a:off x="2452604" y="5049421"/>
            <a:ext cx="63696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왼쪽 중괄호 139">
            <a:extLst>
              <a:ext uri="{FF2B5EF4-FFF2-40B4-BE49-F238E27FC236}">
                <a16:creationId xmlns:a16="http://schemas.microsoft.com/office/drawing/2014/main" id="{C8134512-0DF4-4AE9-88A3-D5469E5CF538}"/>
              </a:ext>
            </a:extLst>
          </p:cNvPr>
          <p:cNvSpPr/>
          <p:nvPr/>
        </p:nvSpPr>
        <p:spPr>
          <a:xfrm>
            <a:off x="2286448" y="5105561"/>
            <a:ext cx="83818" cy="3404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799"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E6A8F43-C100-4583-A3C8-7E707FD5F5CC}"/>
              </a:ext>
            </a:extLst>
          </p:cNvPr>
          <p:cNvSpPr/>
          <p:nvPr/>
        </p:nvSpPr>
        <p:spPr>
          <a:xfrm rot="16200000">
            <a:off x="2254672" y="5195865"/>
            <a:ext cx="347361" cy="15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158951A-363F-499F-B82B-418AE30F77A4}"/>
              </a:ext>
            </a:extLst>
          </p:cNvPr>
          <p:cNvSpPr/>
          <p:nvPr/>
        </p:nvSpPr>
        <p:spPr>
          <a:xfrm>
            <a:off x="2479828" y="5187729"/>
            <a:ext cx="506715" cy="22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B30A24E-FC2F-49D3-98E8-60D00914978E}"/>
              </a:ext>
            </a:extLst>
          </p:cNvPr>
          <p:cNvSpPr/>
          <p:nvPr/>
        </p:nvSpPr>
        <p:spPr>
          <a:xfrm rot="14509076">
            <a:off x="2408996" y="4924509"/>
            <a:ext cx="63696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8D4B0CD-38F1-4767-AF78-CDFFA0EE2828}"/>
              </a:ext>
            </a:extLst>
          </p:cNvPr>
          <p:cNvSpPr/>
          <p:nvPr/>
        </p:nvSpPr>
        <p:spPr>
          <a:xfrm rot="14509076">
            <a:off x="2247672" y="4650785"/>
            <a:ext cx="63696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왼쪽 중괄호 144">
            <a:extLst>
              <a:ext uri="{FF2B5EF4-FFF2-40B4-BE49-F238E27FC236}">
                <a16:creationId xmlns:a16="http://schemas.microsoft.com/office/drawing/2014/main" id="{470F4C13-C6E2-4FCD-AA7A-58D8DBB0A756}"/>
              </a:ext>
            </a:extLst>
          </p:cNvPr>
          <p:cNvSpPr/>
          <p:nvPr/>
        </p:nvSpPr>
        <p:spPr>
          <a:xfrm rot="19909076">
            <a:off x="2187450" y="4762467"/>
            <a:ext cx="83818" cy="3404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799"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060B40D-A2E9-4CBF-B963-872C12094CF6}"/>
              </a:ext>
            </a:extLst>
          </p:cNvPr>
          <p:cNvSpPr/>
          <p:nvPr/>
        </p:nvSpPr>
        <p:spPr>
          <a:xfrm rot="14509076">
            <a:off x="2121928" y="4849214"/>
            <a:ext cx="34736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00EAA73-79B6-49F0-B34F-0F16779E366D}"/>
              </a:ext>
            </a:extLst>
          </p:cNvPr>
          <p:cNvSpPr/>
          <p:nvPr/>
        </p:nvSpPr>
        <p:spPr>
          <a:xfrm>
            <a:off x="2328357" y="4664332"/>
            <a:ext cx="557284" cy="20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F9620A44-261D-4F94-A265-5293B206B444}"/>
              </a:ext>
            </a:extLst>
          </p:cNvPr>
          <p:cNvSpPr/>
          <p:nvPr/>
        </p:nvSpPr>
        <p:spPr>
          <a:xfrm rot="17841475">
            <a:off x="2265570" y="5808424"/>
            <a:ext cx="63696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FA7D997-45DE-408D-9914-445538AF2415}"/>
              </a:ext>
            </a:extLst>
          </p:cNvPr>
          <p:cNvSpPr/>
          <p:nvPr/>
        </p:nvSpPr>
        <p:spPr>
          <a:xfrm rot="17841475">
            <a:off x="2432719" y="5517965"/>
            <a:ext cx="63696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왼쪽 중괄호 149">
            <a:extLst>
              <a:ext uri="{FF2B5EF4-FFF2-40B4-BE49-F238E27FC236}">
                <a16:creationId xmlns:a16="http://schemas.microsoft.com/office/drawing/2014/main" id="{6B18EAD5-0ADE-4710-98FD-714B39B46EBD}"/>
              </a:ext>
            </a:extLst>
          </p:cNvPr>
          <p:cNvSpPr/>
          <p:nvPr/>
        </p:nvSpPr>
        <p:spPr>
          <a:xfrm rot="1641475">
            <a:off x="2205723" y="5459594"/>
            <a:ext cx="83818" cy="3404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8788F1A-1AC0-4E0B-A9F9-55FDAFE1B059}"/>
              </a:ext>
            </a:extLst>
          </p:cNvPr>
          <p:cNvSpPr/>
          <p:nvPr/>
        </p:nvSpPr>
        <p:spPr>
          <a:xfrm rot="17841475">
            <a:off x="2164780" y="5586347"/>
            <a:ext cx="347361" cy="152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6B364CB-8104-4B12-BB18-CB15D1D495AF}"/>
              </a:ext>
            </a:extLst>
          </p:cNvPr>
          <p:cNvSpPr/>
          <p:nvPr/>
        </p:nvSpPr>
        <p:spPr>
          <a:xfrm>
            <a:off x="2268743" y="5669111"/>
            <a:ext cx="513966" cy="234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EB2FDE2-A72C-46EB-BBD7-7F7DFC899D77}"/>
              </a:ext>
            </a:extLst>
          </p:cNvPr>
          <p:cNvSpPr/>
          <p:nvPr/>
        </p:nvSpPr>
        <p:spPr>
          <a:xfrm rot="19035311">
            <a:off x="1859262" y="5871571"/>
            <a:ext cx="442616" cy="120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D9257F7-C08C-4A8B-B2C9-8DEDCBEA5C6E}"/>
              </a:ext>
            </a:extLst>
          </p:cNvPr>
          <p:cNvSpPr/>
          <p:nvPr/>
        </p:nvSpPr>
        <p:spPr>
          <a:xfrm rot="13103072">
            <a:off x="1845511" y="4571732"/>
            <a:ext cx="442616" cy="120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9" name="왼쪽 중괄호 158">
            <a:extLst>
              <a:ext uri="{FF2B5EF4-FFF2-40B4-BE49-F238E27FC236}">
                <a16:creationId xmlns:a16="http://schemas.microsoft.com/office/drawing/2014/main" id="{EFF88536-1D77-4E31-A3F4-2192E1B02323}"/>
              </a:ext>
            </a:extLst>
          </p:cNvPr>
          <p:cNvSpPr/>
          <p:nvPr/>
        </p:nvSpPr>
        <p:spPr>
          <a:xfrm rot="10800000">
            <a:off x="3457966" y="4407160"/>
            <a:ext cx="251835" cy="17303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799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DE18BE8-D883-4FA7-A3C9-067FE0285937}"/>
              </a:ext>
            </a:extLst>
          </p:cNvPr>
          <p:cNvSpPr txBox="1"/>
          <p:nvPr/>
        </p:nvSpPr>
        <p:spPr>
          <a:xfrm>
            <a:off x="3666171" y="4978509"/>
            <a:ext cx="509276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spc="-151" dirty="0">
                <a:latin typeface="+mn-ea"/>
              </a:rPr>
              <a:t>M    </a:t>
            </a:r>
            <a:r>
              <a:rPr lang="ko-KR" altLang="en-US" sz="1200" spc="-151" dirty="0">
                <a:latin typeface="+mn-ea"/>
              </a:rPr>
              <a:t>개</a:t>
            </a: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D0B471B8-255A-4964-98AC-BE9C20261B32}"/>
              </a:ext>
            </a:extLst>
          </p:cNvPr>
          <p:cNvGrpSpPr/>
          <p:nvPr/>
        </p:nvGrpSpPr>
        <p:grpSpPr>
          <a:xfrm>
            <a:off x="3621666" y="5327170"/>
            <a:ext cx="1516302" cy="584775"/>
            <a:chOff x="4358708" y="5392365"/>
            <a:chExt cx="1516302" cy="584775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BAC3863D-5388-4DA4-95C4-A9A434059084}"/>
                </a:ext>
              </a:extLst>
            </p:cNvPr>
            <p:cNvSpPr/>
            <p:nvPr/>
          </p:nvSpPr>
          <p:spPr>
            <a:xfrm>
              <a:off x="4413475" y="5392365"/>
              <a:ext cx="1423715" cy="576602"/>
            </a:xfrm>
            <a:prstGeom prst="roundRect">
              <a:avLst>
                <a:gd name="adj" fmla="val 23592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C2C70B-948D-4A33-BD20-4844504DB43E}"/>
                </a:ext>
              </a:extLst>
            </p:cNvPr>
            <p:cNvSpPr txBox="1"/>
            <p:nvPr/>
          </p:nvSpPr>
          <p:spPr>
            <a:xfrm>
              <a:off x="4358708" y="5392365"/>
              <a:ext cx="15163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1600" u="sng" spc="-151" dirty="0">
                  <a:solidFill>
                    <a:schemeClr val="bg1"/>
                  </a:solidFill>
                  <a:latin typeface="+mn-ea"/>
                </a:rPr>
                <a:t>51% </a:t>
              </a:r>
              <a:r>
                <a:rPr lang="ko-KR" altLang="en-US" sz="1600" u="sng" spc="-151" dirty="0">
                  <a:solidFill>
                    <a:schemeClr val="bg1"/>
                  </a:solidFill>
                  <a:latin typeface="+mn-ea"/>
                </a:rPr>
                <a:t>이상 </a:t>
              </a:r>
              <a:r>
                <a:rPr lang="ko-KR" altLang="en-US" sz="1600" spc="-151" dirty="0">
                  <a:solidFill>
                    <a:schemeClr val="bg1"/>
                  </a:solidFill>
                  <a:latin typeface="+mn-ea"/>
                </a:rPr>
                <a:t>동일하면</a:t>
              </a:r>
              <a:r>
                <a:rPr lang="en-US" altLang="ko-KR" sz="1600" spc="-15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600" spc="-151" dirty="0">
                  <a:solidFill>
                    <a:schemeClr val="bg1"/>
                  </a:solidFill>
                  <a:latin typeface="+mn-ea"/>
                </a:rPr>
                <a:t>복원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AC5BF119-0D2C-4752-8F11-22EC1C09E021}"/>
              </a:ext>
            </a:extLst>
          </p:cNvPr>
          <p:cNvSpPr txBox="1"/>
          <p:nvPr/>
        </p:nvSpPr>
        <p:spPr>
          <a:xfrm>
            <a:off x="5154915" y="4341634"/>
            <a:ext cx="3512338" cy="2000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latin typeface="+mn-ea"/>
              </a:rPr>
              <a:t>블록 체인 복원 시에 각 </a:t>
            </a:r>
            <a:r>
              <a:rPr lang="en-US" altLang="ko-KR" sz="1400" b="1" dirty="0">
                <a:latin typeface="+mn-ea"/>
              </a:rPr>
              <a:t>Virtual Node</a:t>
            </a:r>
            <a:r>
              <a:rPr lang="ko-KR" altLang="en-US" sz="1400" b="1" dirty="0">
                <a:latin typeface="+mn-ea"/>
              </a:rPr>
              <a:t>안에 </a:t>
            </a:r>
            <a:r>
              <a:rPr lang="en-US" altLang="ko-KR" sz="1400" b="1" dirty="0">
                <a:latin typeface="+mn-ea"/>
              </a:rPr>
              <a:t>Light Node</a:t>
            </a:r>
            <a:r>
              <a:rPr lang="ko-KR" altLang="en-US" sz="1400" b="1" dirty="0">
                <a:latin typeface="+mn-ea"/>
              </a:rPr>
              <a:t>가 들고있는 블록체인 조각 데이터를 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각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 Virtual Node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들이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개의 체인으로 만들고 </a:t>
            </a:r>
            <a:r>
              <a:rPr lang="en-US" altLang="ko-KR" sz="1400" b="1" dirty="0">
                <a:solidFill>
                  <a:schemeClr val="accent4"/>
                </a:solidFill>
                <a:latin typeface="+mn-ea"/>
              </a:rPr>
              <a:t>M</a:t>
            </a:r>
            <a:r>
              <a:rPr lang="ko-KR" altLang="en-US" sz="1400" b="1" dirty="0">
                <a:solidFill>
                  <a:schemeClr val="accent4"/>
                </a:solidFill>
                <a:latin typeface="+mn-ea"/>
              </a:rPr>
              <a:t>개의 </a:t>
            </a:r>
            <a:r>
              <a:rPr lang="en-US" altLang="ko-KR" sz="1400" b="1" dirty="0">
                <a:solidFill>
                  <a:schemeClr val="accent4"/>
                </a:solidFill>
                <a:latin typeface="+mn-ea"/>
              </a:rPr>
              <a:t>BC(</a:t>
            </a:r>
            <a:r>
              <a:rPr lang="ko-KR" altLang="en-US" sz="1400" b="1" dirty="0">
                <a:solidFill>
                  <a:schemeClr val="accent4"/>
                </a:solidFill>
                <a:latin typeface="+mn-ea"/>
              </a:rPr>
              <a:t>블록체인</a:t>
            </a:r>
            <a:r>
              <a:rPr lang="en-US" altLang="ko-KR" sz="1400" b="1" dirty="0">
                <a:solidFill>
                  <a:schemeClr val="accent4"/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accent4"/>
                </a:solidFill>
                <a:latin typeface="+mn-ea"/>
              </a:rPr>
              <a:t>에 대하여 합의 알고리즘을 통해  </a:t>
            </a:r>
            <a:r>
              <a:rPr lang="en-US" altLang="ko-KR" sz="1400" b="1" dirty="0">
                <a:solidFill>
                  <a:schemeClr val="accent4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accent4"/>
                </a:solidFill>
                <a:latin typeface="+mn-ea"/>
              </a:rPr>
              <a:t>개의 </a:t>
            </a:r>
            <a:r>
              <a:rPr lang="en-US" altLang="ko-KR" sz="1400" b="1" dirty="0">
                <a:solidFill>
                  <a:schemeClr val="accent4"/>
                </a:solidFill>
                <a:latin typeface="+mn-ea"/>
              </a:rPr>
              <a:t>Valid chain</a:t>
            </a:r>
            <a:r>
              <a:rPr lang="ko-KR" altLang="en-US" sz="1400" b="1" dirty="0">
                <a:solidFill>
                  <a:schemeClr val="accent4"/>
                </a:solidFill>
                <a:latin typeface="+mn-ea"/>
              </a:rPr>
              <a:t>유지 </a:t>
            </a:r>
            <a:endParaRPr lang="en-US" altLang="ko-KR" sz="1400" b="1" dirty="0">
              <a:solidFill>
                <a:schemeClr val="accent4"/>
              </a:solidFill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E7FB8AF-9A31-4DC9-803D-066B39A7AACA}"/>
              </a:ext>
            </a:extLst>
          </p:cNvPr>
          <p:cNvGrpSpPr/>
          <p:nvPr/>
        </p:nvGrpSpPr>
        <p:grpSpPr>
          <a:xfrm>
            <a:off x="865096" y="4530402"/>
            <a:ext cx="1269257" cy="1469782"/>
            <a:chOff x="1194064" y="2108426"/>
            <a:chExt cx="1269257" cy="1469782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1C5F05F6-36AA-44DE-B464-D6171F510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2736" y="2365579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1BA0D31-892E-42D0-898E-B158DBCF7A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5184" y="2581387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C0CD92B-0412-47BF-8A14-1BAC66688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3043" y="3452901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90BC0A6-2673-4035-A158-B5543CEC7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4794" y="2797194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72294B1-902D-4362-BCE6-71969F45F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4064" y="2797194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F227335D-F82D-4023-BA20-48D44020E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5184" y="3014587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0E843CC-F918-4893-8EA0-1ECD5FAC8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2736" y="3230253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837F7455-2AD0-4510-A516-405FD1FA0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035" y="2198890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F6FEFB17-CF51-4EAF-9061-3B8038F16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035" y="3374711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959F3AF0-ECA7-4960-8E33-9623F10E5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1057" y="3470208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5635EEA-16B8-46A2-8AC4-FE01AD3C0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1057" y="2108426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941888D-223F-42A2-8D05-21AD81531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3043" y="2130908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C36115-63AF-4D7A-AB03-870F46699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8464" y="2581387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6567A4D-3951-4D35-B1FB-6E2CC5798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8464" y="3014587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7FA50884-0085-40D0-8ABA-4D20FE141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5804" y="2364786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2494520-8403-4F80-A10D-B75D3C20D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6091" y="3230253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1875CAC-B121-4FBB-B455-2B02B98E6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8356" y="3374711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44CC28A-2A6E-4B5C-B05D-37AE8EFD5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8356" y="2217641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99D774AF-69E1-4D82-AE08-DD2CA406C7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4662" y="3452901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BB3A634-BE9C-405A-979F-761BEFEC9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4662" y="2141324"/>
              <a:ext cx="108527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81421661-B826-4E94-BE9B-AA69E440C73B}"/>
              </a:ext>
            </a:extLst>
          </p:cNvPr>
          <p:cNvSpPr txBox="1"/>
          <p:nvPr/>
        </p:nvSpPr>
        <p:spPr>
          <a:xfrm>
            <a:off x="774895" y="5085970"/>
            <a:ext cx="142020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200" dirty="0">
                <a:latin typeface="+mn-ea"/>
              </a:rPr>
              <a:t>Block</a:t>
            </a:r>
          </a:p>
          <a:p>
            <a:pPr lvl="0" algn="ctr">
              <a:defRPr lang="ko-KR" altLang="en-US"/>
            </a:pPr>
            <a:r>
              <a:rPr lang="en-US" altLang="ko-KR" sz="1200" dirty="0">
                <a:latin typeface="+mn-ea"/>
              </a:rPr>
              <a:t>Consensus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60A6C2C-DAB5-4BBD-BB31-1C9789F0D492}"/>
              </a:ext>
            </a:extLst>
          </p:cNvPr>
          <p:cNvGrpSpPr/>
          <p:nvPr/>
        </p:nvGrpSpPr>
        <p:grpSpPr>
          <a:xfrm>
            <a:off x="2915323" y="4538375"/>
            <a:ext cx="426758" cy="1467935"/>
            <a:chOff x="3266562" y="4659202"/>
            <a:chExt cx="426758" cy="14679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DFD09FB-0CCA-46A2-A30F-730CE327820E}"/>
                </a:ext>
              </a:extLst>
            </p:cNvPr>
            <p:cNvSpPr/>
            <p:nvPr/>
          </p:nvSpPr>
          <p:spPr>
            <a:xfrm>
              <a:off x="3271834" y="4659202"/>
              <a:ext cx="421486" cy="253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BC</a:t>
              </a: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CC79BCC-8C19-44FF-8C1B-7BB6BD417465}"/>
                </a:ext>
              </a:extLst>
            </p:cNvPr>
            <p:cNvSpPr/>
            <p:nvPr/>
          </p:nvSpPr>
          <p:spPr>
            <a:xfrm>
              <a:off x="3271834" y="5067144"/>
              <a:ext cx="421486" cy="253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BC</a:t>
              </a: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8975A70-2274-4E46-8934-5DA5AFA9D387}"/>
                </a:ext>
              </a:extLst>
            </p:cNvPr>
            <p:cNvSpPr/>
            <p:nvPr/>
          </p:nvSpPr>
          <p:spPr>
            <a:xfrm>
              <a:off x="3266562" y="5489141"/>
              <a:ext cx="421486" cy="253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…</a:t>
              </a: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8C9E1EAE-0026-4182-A925-6315F9E331D2}"/>
                </a:ext>
              </a:extLst>
            </p:cNvPr>
            <p:cNvSpPr/>
            <p:nvPr/>
          </p:nvSpPr>
          <p:spPr>
            <a:xfrm>
              <a:off x="3266562" y="5873924"/>
              <a:ext cx="421486" cy="253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3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74A62DB-2666-4DB0-A40A-B9AC3992AC68}"/>
              </a:ext>
            </a:extLst>
          </p:cNvPr>
          <p:cNvSpPr/>
          <p:nvPr/>
        </p:nvSpPr>
        <p:spPr>
          <a:xfrm rot="5400000">
            <a:off x="2108623" y="3514042"/>
            <a:ext cx="2232000" cy="504000"/>
          </a:xfrm>
          <a:prstGeom prst="roundRect">
            <a:avLst>
              <a:gd name="adj" fmla="val 23592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768934" y="1513579"/>
            <a:ext cx="119659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판매자 정보 </a:t>
            </a: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게시글 번호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29429" y="2547667"/>
            <a:ext cx="104555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 정보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30881" y="3376685"/>
            <a:ext cx="94162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입금 문자</a:t>
            </a: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입금 사진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71230" y="4257268"/>
            <a:ext cx="12013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송장번호</a:t>
            </a: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발송 사진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16734" y="5279107"/>
            <a:ext cx="12821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도착 문자</a:t>
            </a: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수취 인증 사진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BA323E-7CFB-46DF-82FA-859C0898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흐름도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1723052" y="2932291"/>
            <a:ext cx="975110" cy="4"/>
          </a:xfrm>
          <a:prstGeom prst="straightConnector1">
            <a:avLst/>
          </a:prstGeom>
          <a:ln w="63500">
            <a:solidFill>
              <a:srgbClr val="02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1723051" y="3877960"/>
            <a:ext cx="975110" cy="4"/>
          </a:xfrm>
          <a:prstGeom prst="straightConnector1">
            <a:avLst/>
          </a:prstGeom>
          <a:ln w="63500">
            <a:solidFill>
              <a:srgbClr val="02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1723051" y="4823629"/>
            <a:ext cx="975110" cy="4"/>
          </a:xfrm>
          <a:prstGeom prst="straightConnector1">
            <a:avLst/>
          </a:prstGeom>
          <a:ln w="63500">
            <a:solidFill>
              <a:srgbClr val="02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1723051" y="5769294"/>
            <a:ext cx="975110" cy="4"/>
          </a:xfrm>
          <a:prstGeom prst="straightConnector1">
            <a:avLst/>
          </a:prstGeom>
          <a:ln w="63500">
            <a:solidFill>
              <a:srgbClr val="02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cxnSpLocks/>
          </p:cNvCxnSpPr>
          <p:nvPr/>
        </p:nvCxnSpPr>
        <p:spPr>
          <a:xfrm>
            <a:off x="147107" y="2462691"/>
            <a:ext cx="605081" cy="1"/>
          </a:xfrm>
          <a:prstGeom prst="straightConnector1">
            <a:avLst/>
          </a:prstGeom>
          <a:ln w="63500">
            <a:solidFill>
              <a:srgbClr val="02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cxnSpLocks/>
          </p:cNvCxnSpPr>
          <p:nvPr/>
        </p:nvCxnSpPr>
        <p:spPr>
          <a:xfrm flipV="1">
            <a:off x="158875" y="2433877"/>
            <a:ext cx="426" cy="3365702"/>
          </a:xfrm>
          <a:prstGeom prst="straightConnector1">
            <a:avLst/>
          </a:prstGeom>
          <a:ln w="63500">
            <a:solidFill>
              <a:srgbClr val="0259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cxnSpLocks/>
          </p:cNvCxnSpPr>
          <p:nvPr/>
        </p:nvCxnSpPr>
        <p:spPr>
          <a:xfrm>
            <a:off x="147107" y="5772547"/>
            <a:ext cx="641348" cy="2"/>
          </a:xfrm>
          <a:prstGeom prst="straightConnector1">
            <a:avLst/>
          </a:prstGeom>
          <a:ln w="63500">
            <a:solidFill>
              <a:srgbClr val="0259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3" idx="3"/>
          </p:cNvCxnSpPr>
          <p:nvPr/>
        </p:nvCxnSpPr>
        <p:spPr>
          <a:xfrm flipV="1">
            <a:off x="1723053" y="1986616"/>
            <a:ext cx="975110" cy="5"/>
          </a:xfrm>
          <a:prstGeom prst="straightConnector1">
            <a:avLst/>
          </a:prstGeom>
          <a:ln w="63500">
            <a:solidFill>
              <a:srgbClr val="02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cxnSpLocks/>
          </p:cNvCxnSpPr>
          <p:nvPr/>
        </p:nvCxnSpPr>
        <p:spPr>
          <a:xfrm>
            <a:off x="153204" y="3886903"/>
            <a:ext cx="641348" cy="2"/>
          </a:xfrm>
          <a:prstGeom prst="straightConnector1">
            <a:avLst/>
          </a:prstGeom>
          <a:ln w="63500">
            <a:solidFill>
              <a:srgbClr val="0259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cxnSpLocks/>
          </p:cNvCxnSpPr>
          <p:nvPr/>
        </p:nvCxnSpPr>
        <p:spPr>
          <a:xfrm>
            <a:off x="1042064" y="2218109"/>
            <a:ext cx="0" cy="431536"/>
          </a:xfrm>
          <a:prstGeom prst="straightConnector1">
            <a:avLst/>
          </a:prstGeom>
          <a:ln w="63500">
            <a:solidFill>
              <a:srgbClr val="02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042064" y="3160917"/>
            <a:ext cx="0" cy="431536"/>
          </a:xfrm>
          <a:prstGeom prst="straightConnector1">
            <a:avLst/>
          </a:prstGeom>
          <a:ln w="63500">
            <a:solidFill>
              <a:srgbClr val="02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046391" y="4106591"/>
            <a:ext cx="0" cy="431536"/>
          </a:xfrm>
          <a:prstGeom prst="straightConnector1">
            <a:avLst/>
          </a:prstGeom>
          <a:ln w="63500">
            <a:solidFill>
              <a:srgbClr val="02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1042064" y="5052264"/>
            <a:ext cx="0" cy="431536"/>
          </a:xfrm>
          <a:prstGeom prst="straightConnector1">
            <a:avLst/>
          </a:prstGeom>
          <a:ln w="63500">
            <a:solidFill>
              <a:srgbClr val="02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455240" y="1729552"/>
            <a:ext cx="1267812" cy="514137"/>
          </a:xfrm>
          <a:prstGeom prst="rect">
            <a:avLst/>
          </a:prstGeom>
          <a:solidFill>
            <a:schemeClr val="bg1"/>
          </a:solidFill>
          <a:ln w="63500">
            <a:solidFill>
              <a:srgbClr val="0259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판매자 게시글 작성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55240" y="2675226"/>
            <a:ext cx="1267812" cy="514137"/>
          </a:xfrm>
          <a:prstGeom prst="rect">
            <a:avLst/>
          </a:prstGeom>
          <a:solidFill>
            <a:schemeClr val="bg1"/>
          </a:solidFill>
          <a:ln w="63500">
            <a:solidFill>
              <a:srgbClr val="0259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 구매 요청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55240" y="3620899"/>
            <a:ext cx="1267812" cy="514137"/>
          </a:xfrm>
          <a:prstGeom prst="rect">
            <a:avLst/>
          </a:prstGeom>
          <a:solidFill>
            <a:schemeClr val="bg1"/>
          </a:solidFill>
          <a:ln w="63500">
            <a:solidFill>
              <a:srgbClr val="0259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 입금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55239" y="4566573"/>
            <a:ext cx="1267812" cy="514137"/>
          </a:xfrm>
          <a:prstGeom prst="rect">
            <a:avLst/>
          </a:prstGeom>
          <a:solidFill>
            <a:schemeClr val="bg1"/>
          </a:solidFill>
          <a:ln w="63500">
            <a:solidFill>
              <a:srgbClr val="0259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판매자 물건 발송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455239" y="5512247"/>
            <a:ext cx="1267812" cy="514137"/>
          </a:xfrm>
          <a:prstGeom prst="rect">
            <a:avLst/>
          </a:prstGeom>
          <a:solidFill>
            <a:schemeClr val="bg1"/>
          </a:solidFill>
          <a:ln w="63500">
            <a:solidFill>
              <a:srgbClr val="0259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 수취 확인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-120719" y="3073611"/>
            <a:ext cx="830997" cy="253916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5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반품 요청</a:t>
            </a:r>
            <a:endParaRPr lang="ko-KR" altLang="en-US" sz="1050" b="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>
            <a:off x="-117472" y="4626359"/>
            <a:ext cx="830997" cy="253916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5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변심</a:t>
            </a:r>
            <a:endParaRPr lang="ko-KR" altLang="en-US" sz="1050" b="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21760" y="2364155"/>
            <a:ext cx="615553" cy="28755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b="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중에 발생한 </a:t>
            </a:r>
            <a:endParaRPr lang="en-US" altLang="ko-KR" sz="1400" b="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defRPr lang="ko-KR" altLang="en-US"/>
            </a:pPr>
            <a:r>
              <a:rPr lang="ko-KR" altLang="en-US" sz="1400" b="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블록 체인</a:t>
            </a:r>
            <a:r>
              <a:rPr lang="ko-KR" altLang="en-US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</a:t>
            </a:r>
            <a:endParaRPr lang="ko-KR" altLang="en-US" sz="1400" b="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날짜 개체 틀 3">
            <a:extLst>
              <a:ext uri="{FF2B5EF4-FFF2-40B4-BE49-F238E27FC236}">
                <a16:creationId xmlns:a16="http://schemas.microsoft.com/office/drawing/2014/main" id="{3A77F9E2-3F38-4CD3-8B5C-653E82B086F8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76270A-6EF2-42D3-AAA4-B4F6C0001FDA}" type="datetime1">
              <a:rPr lang="en-US" smtClean="0"/>
              <a:pPr/>
              <a:t>12/18/2018</a:t>
            </a:fld>
            <a:endParaRPr lang="en-US"/>
          </a:p>
        </p:txBody>
      </p:sp>
      <p:sp>
        <p:nvSpPr>
          <p:cNvPr id="73" name="슬라이드 번호 개체 틀 4">
            <a:extLst>
              <a:ext uri="{FF2B5EF4-FFF2-40B4-BE49-F238E27FC236}">
                <a16:creationId xmlns:a16="http://schemas.microsoft.com/office/drawing/2014/main" id="{C08041F4-1259-4B1F-9362-7F62FDB7AFE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C86226-8188-43A4-A181-8FCF2ED122C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6FDC4E34-5058-4F0A-9774-6F944BDDA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97746"/>
              </p:ext>
            </p:extLst>
          </p:nvPr>
        </p:nvGraphicFramePr>
        <p:xfrm>
          <a:off x="3765657" y="1460035"/>
          <a:ext cx="5097559" cy="483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132">
                  <a:extLst>
                    <a:ext uri="{9D8B030D-6E8A-4147-A177-3AD203B41FA5}">
                      <a16:colId xmlns:a16="http://schemas.microsoft.com/office/drawing/2014/main" val="3142171282"/>
                    </a:ext>
                  </a:extLst>
                </a:gridCol>
                <a:gridCol w="2382427">
                  <a:extLst>
                    <a:ext uri="{9D8B030D-6E8A-4147-A177-3AD203B41FA5}">
                      <a16:colId xmlns:a16="http://schemas.microsoft.com/office/drawing/2014/main" val="65121054"/>
                    </a:ext>
                  </a:extLst>
                </a:gridCol>
              </a:tblGrid>
              <a:tr h="114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HashValue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중고물품 사진 사용</a:t>
                      </a:r>
                    </a:p>
                  </a:txBody>
                  <a:tcPr marL="45720" marR="4572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99337"/>
                  </a:ext>
                </a:extLst>
              </a:tr>
              <a:tr h="7171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구매자의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휴대폰번호를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통해 판매게시판에서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구매요청</a:t>
                      </a:r>
                    </a:p>
                  </a:txBody>
                  <a:tcPr marL="45720" marR="4572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21980"/>
                  </a:ext>
                </a:extLst>
              </a:tr>
              <a:tr h="98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구매자는 돈을 입금하고 난 후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 중인 사진과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입금 완료 문자내역 저장</a:t>
                      </a:r>
                    </a:p>
                  </a:txBody>
                  <a:tcPr marL="45720" marR="4572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525725"/>
                  </a:ext>
                </a:extLst>
              </a:tr>
              <a:tr h="98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판매자는 구매자로부터 입금문자 및 사진을 받은 후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운송장 번호와 택배 발송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 저장</a:t>
                      </a:r>
                    </a:p>
                  </a:txBody>
                  <a:tcPr marL="45720" marR="4572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752918"/>
                  </a:ext>
                </a:extLst>
              </a:tr>
              <a:tr h="989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구매자는 물품 수취 후 도착 문자 및 수취 인증 사진 저장</a:t>
                      </a:r>
                    </a:p>
                  </a:txBody>
                  <a:tcPr marL="45720" marR="4572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056155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37AFD54E-3169-4D56-BF03-9A2888925082}"/>
              </a:ext>
            </a:extLst>
          </p:cNvPr>
          <p:cNvSpPr/>
          <p:nvPr/>
        </p:nvSpPr>
        <p:spPr>
          <a:xfrm flipH="1">
            <a:off x="3995867" y="2765659"/>
            <a:ext cx="642748" cy="22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</a:rPr>
              <a:t>ID</a:t>
            </a:r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D0AEC4D-FD8C-4D19-AF65-BB88BAA4B94F}"/>
              </a:ext>
            </a:extLst>
          </p:cNvPr>
          <p:cNvSpPr/>
          <p:nvPr/>
        </p:nvSpPr>
        <p:spPr>
          <a:xfrm flipH="1">
            <a:off x="4638615" y="2764153"/>
            <a:ext cx="642748" cy="22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</a:rPr>
              <a:t>신청자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3948856-9DDA-4531-82C7-F45B8B36C868}"/>
              </a:ext>
            </a:extLst>
          </p:cNvPr>
          <p:cNvSpPr/>
          <p:nvPr/>
        </p:nvSpPr>
        <p:spPr>
          <a:xfrm flipH="1">
            <a:off x="5388696" y="2761293"/>
            <a:ext cx="748943" cy="22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</a:rPr>
              <a:t>전화번호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7141302-822B-4FC2-AFD6-B66EF35DC5A6}"/>
              </a:ext>
            </a:extLst>
          </p:cNvPr>
          <p:cNvSpPr/>
          <p:nvPr/>
        </p:nvSpPr>
        <p:spPr>
          <a:xfrm flipH="1">
            <a:off x="3943863" y="3013244"/>
            <a:ext cx="794066" cy="22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sofa456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CBC3083-62F9-4588-89AD-CEFB62284464}"/>
              </a:ext>
            </a:extLst>
          </p:cNvPr>
          <p:cNvSpPr/>
          <p:nvPr/>
        </p:nvSpPr>
        <p:spPr>
          <a:xfrm flipH="1">
            <a:off x="4628967" y="3011856"/>
            <a:ext cx="642748" cy="22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김미녀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55DE117-2B66-4BB1-8C37-DFE8FA8651D5}"/>
              </a:ext>
            </a:extLst>
          </p:cNvPr>
          <p:cNvSpPr/>
          <p:nvPr/>
        </p:nvSpPr>
        <p:spPr>
          <a:xfrm flipH="1">
            <a:off x="5020958" y="3026963"/>
            <a:ext cx="1526531" cy="22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010-4566-4568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5C43539-C1EF-4F77-BB66-4599A72EB83C}"/>
              </a:ext>
            </a:extLst>
          </p:cNvPr>
          <p:cNvSpPr/>
          <p:nvPr/>
        </p:nvSpPr>
        <p:spPr>
          <a:xfrm flipH="1">
            <a:off x="4039718" y="4079399"/>
            <a:ext cx="623533" cy="22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5E5AB179-00F0-4117-B90C-E20FB07A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19" y="3395283"/>
            <a:ext cx="1031122" cy="840616"/>
          </a:xfrm>
          <a:prstGeom prst="rect">
            <a:avLst/>
          </a:prstGeom>
        </p:spPr>
      </p:pic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E3DC5C1-E312-4A30-872E-ACE92977603C}"/>
              </a:ext>
            </a:extLst>
          </p:cNvPr>
          <p:cNvGrpSpPr/>
          <p:nvPr/>
        </p:nvGrpSpPr>
        <p:grpSpPr>
          <a:xfrm>
            <a:off x="3644284" y="1513010"/>
            <a:ext cx="2903990" cy="1086039"/>
            <a:chOff x="6393180" y="701365"/>
            <a:chExt cx="2903990" cy="1086039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4634323-E928-4B5E-8409-97A19ECDD884}"/>
                </a:ext>
              </a:extLst>
            </p:cNvPr>
            <p:cNvSpPr/>
            <p:nvPr/>
          </p:nvSpPr>
          <p:spPr>
            <a:xfrm flipH="1">
              <a:off x="6493983" y="1461458"/>
              <a:ext cx="480109" cy="226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C33CF381-F2B1-403E-958E-9617E45363D1}"/>
                </a:ext>
              </a:extLst>
            </p:cNvPr>
            <p:cNvGrpSpPr/>
            <p:nvPr/>
          </p:nvGrpSpPr>
          <p:grpSpPr>
            <a:xfrm>
              <a:off x="6393180" y="701365"/>
              <a:ext cx="2903990" cy="1086039"/>
              <a:chOff x="6339362" y="742385"/>
              <a:chExt cx="2903990" cy="1139809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651A5000-2E7C-4CB8-BE37-16090D3A1FD6}"/>
                  </a:ext>
                </a:extLst>
              </p:cNvPr>
              <p:cNvSpPr/>
              <p:nvPr/>
            </p:nvSpPr>
            <p:spPr>
              <a:xfrm>
                <a:off x="6639136" y="925041"/>
                <a:ext cx="1002214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노트북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팝니다 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7D122C13-D3BF-483F-B96E-B5CAB7671A02}"/>
                  </a:ext>
                </a:extLst>
              </p:cNvPr>
              <p:cNvSpPr/>
              <p:nvPr/>
            </p:nvSpPr>
            <p:spPr>
              <a:xfrm flipH="1">
                <a:off x="6498519" y="958411"/>
                <a:ext cx="152400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1F6FD7F0-B2EA-4203-8F28-5A282F66EB22}"/>
                  </a:ext>
                </a:extLst>
              </p:cNvPr>
              <p:cNvSpPr/>
              <p:nvPr/>
            </p:nvSpPr>
            <p:spPr>
              <a:xfrm flipH="1">
                <a:off x="7492154" y="931579"/>
                <a:ext cx="623533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먀먀미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1834240-B25E-4292-8D4C-3FA838475210}"/>
                  </a:ext>
                </a:extLst>
              </p:cNvPr>
              <p:cNvSpPr/>
              <p:nvPr/>
            </p:nvSpPr>
            <p:spPr>
              <a:xfrm>
                <a:off x="6631442" y="751003"/>
                <a:ext cx="1002214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제목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4682AEB-CDA2-44D2-860B-7171C2AB4C84}"/>
                  </a:ext>
                </a:extLst>
              </p:cNvPr>
              <p:cNvSpPr/>
              <p:nvPr/>
            </p:nvSpPr>
            <p:spPr>
              <a:xfrm flipH="1">
                <a:off x="6339362" y="742451"/>
                <a:ext cx="480109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나눔스퀘어 Bold" panose="020B0600000101010101" pitchFamily="50" charset="-127"/>
                  </a:rPr>
                  <a:t>번호</a:t>
                </a: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64194FE-7259-42C7-BE3D-A2CF6DFD8ED4}"/>
                  </a:ext>
                </a:extLst>
              </p:cNvPr>
              <p:cNvSpPr/>
              <p:nvPr/>
            </p:nvSpPr>
            <p:spPr>
              <a:xfrm flipH="1">
                <a:off x="7520840" y="749970"/>
                <a:ext cx="579460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8AD716A-2E5C-47C3-9367-0BF532EAC60C}"/>
                  </a:ext>
                </a:extLst>
              </p:cNvPr>
              <p:cNvSpPr/>
              <p:nvPr/>
            </p:nvSpPr>
            <p:spPr>
              <a:xfrm flipH="1">
                <a:off x="8166985" y="742385"/>
                <a:ext cx="770579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73ACF2B1-4EC0-48EF-9902-BB24571E88A1}"/>
                  </a:ext>
                </a:extLst>
              </p:cNvPr>
              <p:cNvSpPr/>
              <p:nvPr/>
            </p:nvSpPr>
            <p:spPr>
              <a:xfrm flipH="1">
                <a:off x="7987172" y="949858"/>
                <a:ext cx="1256180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2018-05-28, 19:18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41B63BF-89A4-42A7-8514-EEAAD5DCF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7212" y="1253238"/>
                <a:ext cx="1167639" cy="416089"/>
              </a:xfrm>
              <a:prstGeom prst="rect">
                <a:avLst/>
              </a:prstGeom>
            </p:spPr>
          </p:pic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7FDDDCB-1267-4FB9-8DCA-4170C913E945}"/>
                  </a:ext>
                </a:extLst>
              </p:cNvPr>
              <p:cNvSpPr/>
              <p:nvPr/>
            </p:nvSpPr>
            <p:spPr>
              <a:xfrm flipH="1">
                <a:off x="7956268" y="1656029"/>
                <a:ext cx="1032413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&lt;Hash Value&gt;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FF75231B-F25C-4A64-B919-E07ADB954D7E}"/>
                  </a:ext>
                </a:extLst>
              </p:cNvPr>
              <p:cNvSpPr/>
              <p:nvPr/>
            </p:nvSpPr>
            <p:spPr>
              <a:xfrm flipH="1">
                <a:off x="6914025" y="1266035"/>
                <a:ext cx="939322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싸게 팝니다</a:t>
                </a: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8C2CA3F1-B448-4E81-82AC-7A5E8514E01E}"/>
                  </a:ext>
                </a:extLst>
              </p:cNvPr>
              <p:cNvSpPr/>
              <p:nvPr/>
            </p:nvSpPr>
            <p:spPr>
              <a:xfrm flipH="1">
                <a:off x="6427777" y="1254701"/>
                <a:ext cx="480109" cy="22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내용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530959C-8CD8-432D-9B07-E1C3B42ABA14}"/>
                  </a:ext>
                </a:extLst>
              </p:cNvPr>
              <p:cNvCxnSpPr/>
              <p:nvPr/>
            </p:nvCxnSpPr>
            <p:spPr>
              <a:xfrm flipV="1">
                <a:off x="6498519" y="1165818"/>
                <a:ext cx="2619844" cy="10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62A3525-CA7F-4793-AFD1-8C170A8EB7B9}"/>
                </a:ext>
              </a:extLst>
            </p:cNvPr>
            <p:cNvSpPr/>
            <p:nvPr/>
          </p:nvSpPr>
          <p:spPr>
            <a:xfrm flipH="1">
              <a:off x="6925066" y="1472257"/>
              <a:ext cx="939322" cy="226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1,348,500</a:t>
              </a:r>
              <a:r>
                <a:rPr lang="ko-KR" altLang="en-US" sz="1000" dirty="0">
                  <a:solidFill>
                    <a:schemeClr val="tx1"/>
                  </a:solidFill>
                </a:rPr>
                <a:t>원</a:t>
              </a: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98302CE-C605-4324-9FE8-45B95C488330}"/>
              </a:ext>
            </a:extLst>
          </p:cNvPr>
          <p:cNvSpPr/>
          <p:nvPr/>
        </p:nvSpPr>
        <p:spPr>
          <a:xfrm flipH="1">
            <a:off x="4581841" y="5191796"/>
            <a:ext cx="623533" cy="22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5827BB0D-0711-4323-B12C-692AFC82B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444213" y="4564279"/>
            <a:ext cx="1340010" cy="75106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1" name="그림 160">
            <a:extLst>
              <a:ext uri="{FF2B5EF4-FFF2-40B4-BE49-F238E27FC236}">
                <a16:creationId xmlns:a16="http://schemas.microsoft.com/office/drawing/2014/main" id="{FCC8AE46-5AE9-4699-9370-B943C8DC8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645" y="5390494"/>
            <a:ext cx="1499892" cy="90172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3FF15B61-68C1-456D-B972-54ADED1ED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4198" y="5390494"/>
            <a:ext cx="1499892" cy="90172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9478A91C-9C06-430A-982B-5B4407711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643" y="3395283"/>
            <a:ext cx="727642" cy="92564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0E9C7B2-536D-443F-A786-B87572D32D9B}"/>
              </a:ext>
            </a:extLst>
          </p:cNvPr>
          <p:cNvGrpSpPr>
            <a:grpSpLocks noChangeAspect="1"/>
          </p:cNvGrpSpPr>
          <p:nvPr/>
        </p:nvGrpSpPr>
        <p:grpSpPr>
          <a:xfrm>
            <a:off x="2896583" y="4936059"/>
            <a:ext cx="670651" cy="963803"/>
            <a:chOff x="1059517" y="4239197"/>
            <a:chExt cx="1328275" cy="1908885"/>
          </a:xfrm>
        </p:grpSpPr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11AA8F46-D2DE-4909-B5A6-4803CA2DE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1121" t="52274" r="7643"/>
            <a:stretch/>
          </p:blipFill>
          <p:spPr>
            <a:xfrm>
              <a:off x="1059517" y="4239197"/>
              <a:ext cx="1328275" cy="1841517"/>
            </a:xfrm>
            <a:prstGeom prst="rect">
              <a:avLst/>
            </a:prstGeom>
          </p:spPr>
        </p:pic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875BEC98-C045-4724-91CC-AD21F0C472F3}"/>
                </a:ext>
              </a:extLst>
            </p:cNvPr>
            <p:cNvCxnSpPr>
              <a:cxnSpLocks/>
            </p:cNvCxnSpPr>
            <p:nvPr/>
          </p:nvCxnSpPr>
          <p:spPr>
            <a:xfrm>
              <a:off x="1665917" y="5907304"/>
              <a:ext cx="0" cy="240778"/>
            </a:xfrm>
            <a:prstGeom prst="line">
              <a:avLst/>
            </a:prstGeom>
            <a:ln w="952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40DB66C4-0B61-469E-B35E-59393A9878E6}"/>
              </a:ext>
            </a:extLst>
          </p:cNvPr>
          <p:cNvGrpSpPr/>
          <p:nvPr/>
        </p:nvGrpSpPr>
        <p:grpSpPr>
          <a:xfrm>
            <a:off x="2897634" y="1622283"/>
            <a:ext cx="669600" cy="964800"/>
            <a:chOff x="1001780" y="1956426"/>
            <a:chExt cx="1328275" cy="1926147"/>
          </a:xfrm>
        </p:grpSpPr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9F33E135-A1CA-469B-B61B-8AFEE5C13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1121" t="52274" r="7643"/>
            <a:stretch/>
          </p:blipFill>
          <p:spPr>
            <a:xfrm rot="10800000">
              <a:off x="1001780" y="2041056"/>
              <a:ext cx="1328275" cy="1841517"/>
            </a:xfrm>
            <a:prstGeom prst="rect">
              <a:avLst/>
            </a:prstGeom>
          </p:spPr>
        </p:pic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22434224-A079-4154-A9A8-5EB0D1CE7056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16" y="1956426"/>
              <a:ext cx="0" cy="240778"/>
            </a:xfrm>
            <a:prstGeom prst="line">
              <a:avLst/>
            </a:prstGeom>
            <a:ln w="952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그림 158">
            <a:extLst>
              <a:ext uri="{FF2B5EF4-FFF2-40B4-BE49-F238E27FC236}">
                <a16:creationId xmlns:a16="http://schemas.microsoft.com/office/drawing/2014/main" id="{26209CE7-9385-499C-AFFF-4368045AB4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2488" y="4407723"/>
            <a:ext cx="1871755" cy="2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B83D9C-BA25-4613-93E0-FEDED3DF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BA323E-7CFB-46DF-82FA-859C0898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물품 인증 및 검증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68319-6BD3-4F12-BCA9-AD1CD3A9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270A-6EF2-42D3-AAA4-B4F6C0001FDA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586EA0-A89C-449E-A3B5-70F4BFF27302}"/>
              </a:ext>
            </a:extLst>
          </p:cNvPr>
          <p:cNvGrpSpPr/>
          <p:nvPr/>
        </p:nvGrpSpPr>
        <p:grpSpPr>
          <a:xfrm>
            <a:off x="1752614" y="2923357"/>
            <a:ext cx="911463" cy="627114"/>
            <a:chOff x="315919" y="2372955"/>
            <a:chExt cx="1855037" cy="857839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02657B2-5B3F-4A73-87A7-66D081C58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919" y="2372955"/>
              <a:ext cx="1606742" cy="842609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A4C7EEF-72B5-415C-94F6-10729A2B2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564" y="2849137"/>
              <a:ext cx="508392" cy="381657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F818228-736C-4E18-8B7F-C30B537FA0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93" y="3096100"/>
            <a:ext cx="451330" cy="41319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D8CECC-8209-4105-A3B1-53D520D7CA45}"/>
              </a:ext>
            </a:extLst>
          </p:cNvPr>
          <p:cNvGrpSpPr/>
          <p:nvPr/>
        </p:nvGrpSpPr>
        <p:grpSpPr>
          <a:xfrm>
            <a:off x="3592269" y="3042325"/>
            <a:ext cx="395041" cy="506873"/>
            <a:chOff x="5508130" y="4767845"/>
            <a:chExt cx="825495" cy="825623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8494790-B010-4414-978A-1B753A0598F2}"/>
                </a:ext>
              </a:extLst>
            </p:cNvPr>
            <p:cNvSpPr/>
            <p:nvPr/>
          </p:nvSpPr>
          <p:spPr>
            <a:xfrm rot="18880633">
              <a:off x="5644863" y="4904706"/>
              <a:ext cx="803019" cy="5745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737890A-7454-4158-AACD-9C051DFBEEE3}"/>
                </a:ext>
              </a:extLst>
            </p:cNvPr>
            <p:cNvSpPr/>
            <p:nvPr/>
          </p:nvSpPr>
          <p:spPr>
            <a:xfrm rot="3841579">
              <a:off x="5342544" y="4933431"/>
              <a:ext cx="772216" cy="4410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799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A108DB91-9710-4CDF-9CD2-276D88C9E0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4266">
            <a:off x="4498419" y="2901155"/>
            <a:ext cx="472000" cy="413199"/>
          </a:xfrm>
          <a:prstGeom prst="rect">
            <a:avLst/>
          </a:prstGeom>
        </p:spPr>
      </p:pic>
      <p:pic>
        <p:nvPicPr>
          <p:cNvPr id="17" name="그림 16" descr="검은색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7EDE245D-D524-498C-96B4-64CC298EAB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39" y="3391680"/>
            <a:ext cx="529990" cy="322801"/>
          </a:xfrm>
          <a:prstGeom prst="rect">
            <a:avLst/>
          </a:prstGeom>
        </p:spPr>
      </p:pic>
      <p:sp>
        <p:nvSpPr>
          <p:cNvPr id="18" name="TextBox 35">
            <a:extLst>
              <a:ext uri="{FF2B5EF4-FFF2-40B4-BE49-F238E27FC236}">
                <a16:creationId xmlns:a16="http://schemas.microsoft.com/office/drawing/2014/main" id="{AA7A8AE2-9FF9-4234-B89C-D977FD5B4298}"/>
              </a:ext>
            </a:extLst>
          </p:cNvPr>
          <p:cNvSpPr txBox="1"/>
          <p:nvPr/>
        </p:nvSpPr>
        <p:spPr>
          <a:xfrm>
            <a:off x="4921589" y="3698206"/>
            <a:ext cx="693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Server</a:t>
            </a:r>
            <a:endParaRPr lang="ko-KR" altLang="en-US" sz="1100" b="1" dirty="0">
              <a:ln w="9525"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FDA07A6-6AE7-4626-A47F-8B81A789FAE1}"/>
              </a:ext>
            </a:extLst>
          </p:cNvPr>
          <p:cNvGrpSpPr/>
          <p:nvPr/>
        </p:nvGrpSpPr>
        <p:grpSpPr>
          <a:xfrm>
            <a:off x="3279509" y="3036182"/>
            <a:ext cx="1248044" cy="542621"/>
            <a:chOff x="4933429" y="2207491"/>
            <a:chExt cx="3194571" cy="213559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D8CECC-8209-4105-A3B1-53D520D7CA45}"/>
                </a:ext>
              </a:extLst>
            </p:cNvPr>
            <p:cNvGrpSpPr/>
            <p:nvPr/>
          </p:nvGrpSpPr>
          <p:grpSpPr>
            <a:xfrm>
              <a:off x="4933429" y="2207491"/>
              <a:ext cx="3194571" cy="2135593"/>
              <a:chOff x="4916997" y="3792610"/>
              <a:chExt cx="2733675" cy="1914525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29578293-FD47-4C41-BCDF-9FE7C64E9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6997" y="3792610"/>
                <a:ext cx="2733675" cy="1914525"/>
              </a:xfrm>
              <a:prstGeom prst="rect">
                <a:avLst/>
              </a:prstGeom>
            </p:spPr>
          </p:pic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8494790-B010-4414-978A-1B753A0598F2}"/>
                  </a:ext>
                </a:extLst>
              </p:cNvPr>
              <p:cNvSpPr/>
              <p:nvPr/>
            </p:nvSpPr>
            <p:spPr>
              <a:xfrm rot="18880633">
                <a:off x="5871515" y="4869490"/>
                <a:ext cx="656534" cy="518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799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737890A-7454-4158-AACD-9C051DFBEEE3}"/>
                  </a:ext>
                </a:extLst>
              </p:cNvPr>
              <p:cNvSpPr/>
              <p:nvPr/>
            </p:nvSpPr>
            <p:spPr>
              <a:xfrm rot="3841579">
                <a:off x="5298059" y="4954578"/>
                <a:ext cx="810410" cy="396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799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3999A1F-5AE6-4D76-B58F-390130E3CD01}"/>
                </a:ext>
              </a:extLst>
            </p:cNvPr>
            <p:cNvGrpSpPr/>
            <p:nvPr/>
          </p:nvGrpSpPr>
          <p:grpSpPr>
            <a:xfrm>
              <a:off x="5509970" y="3411551"/>
              <a:ext cx="1172059" cy="714179"/>
              <a:chOff x="8171160" y="2244436"/>
              <a:chExt cx="2415137" cy="1801093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5109317-1B43-4322-838A-D21EA0867FE5}"/>
                  </a:ext>
                </a:extLst>
              </p:cNvPr>
              <p:cNvSpPr/>
              <p:nvPr/>
            </p:nvSpPr>
            <p:spPr>
              <a:xfrm>
                <a:off x="8171160" y="2244436"/>
                <a:ext cx="1894563" cy="18010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799" dirty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579B9A96-C979-4E5B-BC6F-D216FDECCFE3}"/>
                  </a:ext>
                </a:extLst>
              </p:cNvPr>
              <p:cNvGrpSpPr/>
              <p:nvPr/>
            </p:nvGrpSpPr>
            <p:grpSpPr>
              <a:xfrm>
                <a:off x="8208678" y="2395432"/>
                <a:ext cx="2377619" cy="1650097"/>
                <a:chOff x="5127779" y="2103893"/>
                <a:chExt cx="2329020" cy="1530616"/>
              </a:xfrm>
              <a:solidFill>
                <a:schemeClr val="bg1"/>
              </a:solidFill>
            </p:grpSpPr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52136E11-4898-4C06-9AB7-8609C5B92E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27779" y="2103893"/>
                  <a:ext cx="1601804" cy="1530604"/>
                </a:xfrm>
                <a:prstGeom prst="rect">
                  <a:avLst/>
                </a:prstGeom>
                <a:grpFill/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FC9F881E-7B16-4A21-A000-34B99C9467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9578" y="2907284"/>
                  <a:ext cx="727221" cy="727225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0D1444-0F67-4129-B6E4-CE4A3E3BD18B}"/>
              </a:ext>
            </a:extLst>
          </p:cNvPr>
          <p:cNvSpPr/>
          <p:nvPr/>
        </p:nvSpPr>
        <p:spPr>
          <a:xfrm>
            <a:off x="3490912" y="3523057"/>
            <a:ext cx="545418" cy="11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799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0C4DDAA8-2AF0-4431-814E-B70E24500ECD}"/>
              </a:ext>
            </a:extLst>
          </p:cNvPr>
          <p:cNvSpPr txBox="1"/>
          <p:nvPr/>
        </p:nvSpPr>
        <p:spPr>
          <a:xfrm>
            <a:off x="3944722" y="2829351"/>
            <a:ext cx="1040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Hashing</a:t>
            </a:r>
            <a:endParaRPr lang="ko-KR" altLang="en-US" sz="1100" b="1" dirty="0">
              <a:ln w="9525"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0C4DDAA8-2AF0-4431-814E-B70E24500ECD}"/>
              </a:ext>
            </a:extLst>
          </p:cNvPr>
          <p:cNvSpPr txBox="1"/>
          <p:nvPr/>
        </p:nvSpPr>
        <p:spPr>
          <a:xfrm>
            <a:off x="4686999" y="2637700"/>
            <a:ext cx="1247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블록 체인 저장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64722" y="3574633"/>
            <a:ext cx="1214045" cy="276999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200" spc="-150" dirty="0">
                <a:latin typeface="+mn-ea"/>
              </a:rPr>
              <a:t>처음 물품 구매 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A4D4E1F-61CE-423A-8A99-AE1E27B8CD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83" y="2807085"/>
            <a:ext cx="335702" cy="41319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A4D4E1F-61CE-423A-8A99-AE1E27B8CD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7" y="3400261"/>
            <a:ext cx="339608" cy="41319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498268" y="2937030"/>
            <a:ext cx="930564" cy="693003"/>
            <a:chOff x="10506485" y="3844627"/>
            <a:chExt cx="965977" cy="98721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B1C1B51-D59E-4F05-806F-CB9BAF9D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485" y="3844627"/>
              <a:ext cx="965977" cy="987215"/>
            </a:xfrm>
            <a:prstGeom prst="rect">
              <a:avLst/>
            </a:prstGeom>
          </p:spPr>
        </p:pic>
        <p:sp>
          <p:nvSpPr>
            <p:cNvPr id="35" name="TextBox 60">
              <a:extLst>
                <a:ext uri="{FF2B5EF4-FFF2-40B4-BE49-F238E27FC236}">
                  <a16:creationId xmlns:a16="http://schemas.microsoft.com/office/drawing/2014/main" id="{AD6A51E6-E064-4518-8534-6DB9F6C3A9F7}"/>
                </a:ext>
              </a:extLst>
            </p:cNvPr>
            <p:cNvSpPr txBox="1"/>
            <p:nvPr/>
          </p:nvSpPr>
          <p:spPr>
            <a:xfrm>
              <a:off x="10673157" y="4055098"/>
              <a:ext cx="632637" cy="613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b="1" dirty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게시글 인증</a:t>
              </a:r>
              <a:endParaRPr lang="en-US" altLang="ko-KR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A108DB91-9710-4CDF-9CD2-276D88C9E0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639">
            <a:off x="4502985" y="3191578"/>
            <a:ext cx="455310" cy="41319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0939" y="2842596"/>
            <a:ext cx="608197" cy="402133"/>
          </a:xfrm>
          <a:prstGeom prst="rect">
            <a:avLst/>
          </a:prstGeom>
        </p:spPr>
      </p:pic>
      <p:sp>
        <p:nvSpPr>
          <p:cNvPr id="29" name="TextBox 38">
            <a:extLst>
              <a:ext uri="{FF2B5EF4-FFF2-40B4-BE49-F238E27FC236}">
                <a16:creationId xmlns:a16="http://schemas.microsoft.com/office/drawing/2014/main" id="{67E3B824-DE9D-46AC-B618-9C20A97032EB}"/>
              </a:ext>
            </a:extLst>
          </p:cNvPr>
          <p:cNvSpPr txBox="1"/>
          <p:nvPr/>
        </p:nvSpPr>
        <p:spPr>
          <a:xfrm>
            <a:off x="2408696" y="2840905"/>
            <a:ext cx="1310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상품과 함께 촬영</a:t>
            </a:r>
            <a:endParaRPr lang="en-US" altLang="ko-KR" sz="1100" b="1" dirty="0">
              <a:ln w="9525"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(+ </a:t>
            </a:r>
            <a:r>
              <a:rPr lang="ko-KR" altLang="en-US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구매 내역</a:t>
            </a:r>
            <a:r>
              <a:rPr lang="en-US" altLang="ko-KR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  <a:endParaRPr lang="ko-KR" altLang="en-US" sz="1100" b="1" dirty="0">
              <a:ln w="9525"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0C4DDAA8-2AF0-4431-814E-B70E24500ECD}"/>
              </a:ext>
            </a:extLst>
          </p:cNvPr>
          <p:cNvSpPr txBox="1"/>
          <p:nvPr/>
        </p:nvSpPr>
        <p:spPr>
          <a:xfrm>
            <a:off x="3936777" y="3491082"/>
            <a:ext cx="1040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이미지 저장</a:t>
            </a: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0C4DDAA8-2AF0-4431-814E-B70E24500ECD}"/>
              </a:ext>
            </a:extLst>
          </p:cNvPr>
          <p:cNvSpPr txBox="1"/>
          <p:nvPr/>
        </p:nvSpPr>
        <p:spPr>
          <a:xfrm>
            <a:off x="5540328" y="3318427"/>
            <a:ext cx="1134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판매 물품 비교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A4C7EEF-72B5-415C-94F6-10729A2B2E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51" y="3080784"/>
            <a:ext cx="243890" cy="27240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A4D4E1F-61CE-423A-8A99-AE1E27B8CD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22" y="3029587"/>
            <a:ext cx="346656" cy="413199"/>
          </a:xfrm>
          <a:prstGeom prst="rect">
            <a:avLst/>
          </a:prstGeom>
        </p:spPr>
      </p:pic>
      <p:sp>
        <p:nvSpPr>
          <p:cNvPr id="79" name="내용 개체 틀 7">
            <a:extLst>
              <a:ext uri="{FF2B5EF4-FFF2-40B4-BE49-F238E27FC236}">
                <a16:creationId xmlns:a16="http://schemas.microsoft.com/office/drawing/2014/main" id="{B340479E-54AE-4F2A-BBE1-542B31927D9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68049" y="1604139"/>
            <a:ext cx="8139619" cy="104542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물품 인증 </a:t>
            </a:r>
            <a:endParaRPr lang="en-US" altLang="ko-KR" sz="1800" dirty="0"/>
          </a:p>
          <a:p>
            <a:pPr lvl="1"/>
            <a:r>
              <a:rPr lang="ko-KR" altLang="en-US" sz="1400" dirty="0"/>
              <a:t>판매자가 해당 물품을 가지고 있고 본인의 물품인지를 확인하는 것 이 중요</a:t>
            </a:r>
            <a:endParaRPr lang="en-US" altLang="ko-KR" sz="1400" dirty="0"/>
          </a:p>
          <a:p>
            <a:pPr lvl="1"/>
            <a:r>
              <a:rPr lang="ko-KR" altLang="en-US" sz="1400" dirty="0"/>
              <a:t>사용자는 새로운 물품 구매 시 구매 이력과 함께 상품을 촬영하여 블록체인에 등록</a:t>
            </a:r>
            <a:endParaRPr lang="en-US" altLang="ko-KR" sz="1400" dirty="0"/>
          </a:p>
          <a:p>
            <a:pPr lvl="1"/>
            <a:r>
              <a:rPr lang="ko-KR" altLang="en-US" sz="1400" dirty="0"/>
              <a:t>판매자가 물품 판매할 때</a:t>
            </a:r>
            <a:r>
              <a:rPr lang="en-US" altLang="ko-KR" sz="1400" dirty="0"/>
              <a:t>,</a:t>
            </a:r>
            <a:r>
              <a:rPr lang="ko-KR" altLang="en-US" sz="1400" dirty="0"/>
              <a:t> 판매자의 물품인지 아닌지를 판단하여</a:t>
            </a:r>
            <a:r>
              <a:rPr lang="en-US" altLang="ko-KR" sz="1400" dirty="0"/>
              <a:t> </a:t>
            </a:r>
            <a:r>
              <a:rPr lang="ko-KR" altLang="en-US" sz="1400" dirty="0"/>
              <a:t>허위 매물인지 아닌지 판단 가능</a:t>
            </a:r>
            <a:endParaRPr lang="en-US" altLang="ko-KR" sz="1400" dirty="0"/>
          </a:p>
        </p:txBody>
      </p:sp>
      <p:pic>
        <p:nvPicPr>
          <p:cNvPr id="82" name="그림 81" descr="검은색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245AB2AA-D319-42CD-A45B-FF4F3A27595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81" y="5845190"/>
            <a:ext cx="652822" cy="47469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D5D7628-22A9-4550-AD59-4796AC2673A3}"/>
              </a:ext>
            </a:extLst>
          </p:cNvPr>
          <p:cNvSpPr txBox="1"/>
          <p:nvPr/>
        </p:nvSpPr>
        <p:spPr>
          <a:xfrm>
            <a:off x="1781481" y="5543031"/>
            <a:ext cx="132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400" b="1" dirty="0">
              <a:ln w="9525"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03151EF-B5F3-4208-BFE0-DF81290617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31" y="5477623"/>
            <a:ext cx="1015792" cy="587680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D7B1CAFA-BC39-49FF-B2DE-8FFD45837999}"/>
              </a:ext>
            </a:extLst>
          </p:cNvPr>
          <p:cNvGrpSpPr/>
          <p:nvPr/>
        </p:nvGrpSpPr>
        <p:grpSpPr>
          <a:xfrm>
            <a:off x="1979014" y="5980914"/>
            <a:ext cx="495943" cy="231984"/>
            <a:chOff x="3940733" y="4995593"/>
            <a:chExt cx="1110346" cy="65291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59DB722-B980-4364-81AE-4EB0C6950588}"/>
                </a:ext>
              </a:extLst>
            </p:cNvPr>
            <p:cNvSpPr/>
            <p:nvPr/>
          </p:nvSpPr>
          <p:spPr>
            <a:xfrm>
              <a:off x="3940733" y="4995593"/>
              <a:ext cx="1110346" cy="652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F19234D9-1C46-4CEA-82AE-61660806BB51}"/>
                </a:ext>
              </a:extLst>
            </p:cNvPr>
            <p:cNvGrpSpPr/>
            <p:nvPr/>
          </p:nvGrpSpPr>
          <p:grpSpPr>
            <a:xfrm>
              <a:off x="3989565" y="5075553"/>
              <a:ext cx="1012676" cy="510432"/>
              <a:chOff x="1989221" y="1957153"/>
              <a:chExt cx="2329023" cy="1530610"/>
            </a:xfrm>
          </p:grpSpPr>
          <p:pic>
            <p:nvPicPr>
              <p:cNvPr id="109" name="그림 108">
                <a:extLst>
                  <a:ext uri="{FF2B5EF4-FFF2-40B4-BE49-F238E27FC236}">
                    <a16:creationId xmlns:a16="http://schemas.microsoft.com/office/drawing/2014/main" id="{3BECB31A-D2CE-4E6D-8258-47E2D7257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9221" y="1957153"/>
                <a:ext cx="1601804" cy="15306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4A1E19BA-9BB1-43C4-936C-7A8AC957A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1022" y="2760526"/>
                <a:ext cx="727222" cy="7272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8D5D219F-0D24-462E-9FE9-6439F1948D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2782" y="5649843"/>
            <a:ext cx="565122" cy="301369"/>
          </a:xfrm>
          <a:prstGeom prst="rect">
            <a:avLst/>
          </a:prstGeom>
        </p:spPr>
      </p:pic>
      <p:pic>
        <p:nvPicPr>
          <p:cNvPr id="87" name="그림 86" descr="하늘, 검은색이(가) 표시된 사진&#10;&#10;매우 높은 신뢰도로 생성된 설명">
            <a:extLst>
              <a:ext uri="{FF2B5EF4-FFF2-40B4-BE49-F238E27FC236}">
                <a16:creationId xmlns:a16="http://schemas.microsoft.com/office/drawing/2014/main" id="{77ACA2D3-E0C5-4012-A9E5-92ECD8555B2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36">
            <a:off x="2946610" y="5960587"/>
            <a:ext cx="634713" cy="161124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08AF2DE1-BD24-423E-B97A-FC43E974668B}"/>
              </a:ext>
            </a:extLst>
          </p:cNvPr>
          <p:cNvGrpSpPr/>
          <p:nvPr/>
        </p:nvGrpSpPr>
        <p:grpSpPr>
          <a:xfrm>
            <a:off x="3388925" y="5424983"/>
            <a:ext cx="1500458" cy="105279"/>
            <a:chOff x="1948273" y="3013854"/>
            <a:chExt cx="3118088" cy="302489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8D817B5-9A34-401F-803B-974C2FC7CCE2}"/>
                </a:ext>
              </a:extLst>
            </p:cNvPr>
            <p:cNvSpPr/>
            <p:nvPr/>
          </p:nvSpPr>
          <p:spPr>
            <a:xfrm>
              <a:off x="2242617" y="3013854"/>
              <a:ext cx="648796" cy="3024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5608B80-68B6-4F62-A525-0A79CF9A1675}"/>
                </a:ext>
              </a:extLst>
            </p:cNvPr>
            <p:cNvSpPr/>
            <p:nvPr/>
          </p:nvSpPr>
          <p:spPr>
            <a:xfrm>
              <a:off x="3185758" y="3013854"/>
              <a:ext cx="648796" cy="3024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FA3B2DD-709A-467C-8503-EC8A64766275}"/>
                </a:ext>
              </a:extLst>
            </p:cNvPr>
            <p:cNvSpPr/>
            <p:nvPr/>
          </p:nvSpPr>
          <p:spPr>
            <a:xfrm>
              <a:off x="4123220" y="3013854"/>
              <a:ext cx="648796" cy="3024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7AAFF80E-BD77-4D9C-9F3B-E287F94432D0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>
              <a:off x="2891414" y="3165099"/>
              <a:ext cx="2943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211E510-F457-463C-BAEE-00550B886001}"/>
                </a:ext>
              </a:extLst>
            </p:cNvPr>
            <p:cNvCxnSpPr/>
            <p:nvPr/>
          </p:nvCxnSpPr>
          <p:spPr>
            <a:xfrm>
              <a:off x="3828876" y="3165099"/>
              <a:ext cx="2943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BF76FC0-435F-44CE-A60F-FD04A09AB5DE}"/>
                </a:ext>
              </a:extLst>
            </p:cNvPr>
            <p:cNvCxnSpPr/>
            <p:nvPr/>
          </p:nvCxnSpPr>
          <p:spPr>
            <a:xfrm>
              <a:off x="4772017" y="3165099"/>
              <a:ext cx="2943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BA2D65B-C575-4A4F-943A-95F601384CF6}"/>
                </a:ext>
              </a:extLst>
            </p:cNvPr>
            <p:cNvCxnSpPr/>
            <p:nvPr/>
          </p:nvCxnSpPr>
          <p:spPr>
            <a:xfrm>
              <a:off x="1948273" y="3165099"/>
              <a:ext cx="2943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FB300E5-E56F-4D09-9755-87E22881F492}"/>
              </a:ext>
            </a:extLst>
          </p:cNvPr>
          <p:cNvSpPr txBox="1"/>
          <p:nvPr/>
        </p:nvSpPr>
        <p:spPr>
          <a:xfrm>
            <a:off x="3652782" y="5968928"/>
            <a:ext cx="1008006" cy="18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r>
              <a:rPr lang="en-US" altLang="ko-KR" sz="105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(key)</a:t>
            </a:r>
            <a:r>
              <a:rPr lang="ko-KR" altLang="en-US" sz="105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검색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5B52686-23CC-4EB6-9342-6AB45485B0F3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56" y="6173279"/>
            <a:ext cx="241879" cy="20359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60788" y="5782608"/>
            <a:ext cx="468885" cy="15425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971770" y="5976152"/>
            <a:ext cx="613696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당시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defRPr lang="ko-KR" altLang="en-US"/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사진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41050" y="5957558"/>
            <a:ext cx="645000" cy="246221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사진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D5B52686-23CC-4EB6-9342-6AB45485B0F3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22" y="6274463"/>
            <a:ext cx="241879" cy="20359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FB300E5-E56F-4D09-9755-87E22881F492}"/>
              </a:ext>
            </a:extLst>
          </p:cNvPr>
          <p:cNvSpPr txBox="1"/>
          <p:nvPr/>
        </p:nvSpPr>
        <p:spPr>
          <a:xfrm>
            <a:off x="6556305" y="6254876"/>
            <a:ext cx="61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EXIF +</a:t>
            </a:r>
            <a:endParaRPr lang="ko-KR" altLang="en-US" sz="1100" b="1" dirty="0">
              <a:ln w="9525"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20227" y="5777335"/>
            <a:ext cx="346249" cy="2141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36278" y="6218512"/>
            <a:ext cx="346249" cy="2141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8318FB-FBD6-4F8E-BCA2-472FD8755BFA}"/>
              </a:ext>
            </a:extLst>
          </p:cNvPr>
          <p:cNvSpPr txBox="1"/>
          <p:nvPr/>
        </p:nvSpPr>
        <p:spPr>
          <a:xfrm>
            <a:off x="3657518" y="5126011"/>
            <a:ext cx="97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blockchain</a:t>
            </a:r>
            <a:endParaRPr lang="ko-KR" altLang="en-US" sz="1200" b="1" dirty="0">
              <a:ln w="9525"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1" name="내용 개체 틀 7">
            <a:extLst>
              <a:ext uri="{FF2B5EF4-FFF2-40B4-BE49-F238E27FC236}">
                <a16:creationId xmlns:a16="http://schemas.microsoft.com/office/drawing/2014/main" id="{B340479E-54AE-4F2A-BBE1-542B31927D9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2190" y="3937007"/>
            <a:ext cx="8139619" cy="13923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물품 검증 </a:t>
            </a:r>
            <a:endParaRPr lang="en-US" altLang="ko-KR" sz="1800" dirty="0"/>
          </a:p>
          <a:p>
            <a:pPr lvl="1"/>
            <a:r>
              <a:rPr lang="ko-KR" altLang="en-US" sz="1400" dirty="0"/>
              <a:t>블록체인 안의 해시 검색을 통해 서버 안에 저장되어있는 물품 초기 사진을 불러옴</a:t>
            </a:r>
            <a:endParaRPr lang="en-US" altLang="ko-KR" sz="1400" dirty="0"/>
          </a:p>
          <a:p>
            <a:pPr lvl="1"/>
            <a:r>
              <a:rPr lang="ko-KR" altLang="en-US" sz="1400" dirty="0"/>
              <a:t>구매 당시 제품 사진과 최근 사진의 카테고리</a:t>
            </a:r>
            <a:r>
              <a:rPr lang="en-US" altLang="ko-KR" sz="1400" dirty="0"/>
              <a:t>(</a:t>
            </a:r>
            <a:r>
              <a:rPr lang="ko-KR" altLang="en-US" sz="1400" dirty="0"/>
              <a:t>모니터</a:t>
            </a:r>
            <a:r>
              <a:rPr lang="en-US" altLang="ko-KR" sz="1400" dirty="0"/>
              <a:t>, </a:t>
            </a:r>
            <a:r>
              <a:rPr lang="ko-KR" altLang="en-US" sz="1400" dirty="0"/>
              <a:t>휴대폰</a:t>
            </a:r>
            <a:r>
              <a:rPr lang="en-US" altLang="ko-KR" sz="1400" dirty="0"/>
              <a:t>, TV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  <a:r>
              <a:rPr lang="ko-KR" altLang="en-US" sz="1400" dirty="0"/>
              <a:t>를 확인</a:t>
            </a:r>
            <a:endParaRPr lang="en-US" altLang="ko-KR" sz="1400" dirty="0"/>
          </a:p>
          <a:p>
            <a:pPr lvl="1"/>
            <a:r>
              <a:rPr lang="ko-KR" altLang="en-US" sz="1400" dirty="0"/>
              <a:t>최근 물품 사진에 대한 판단은 이미지의 </a:t>
            </a:r>
            <a:r>
              <a:rPr lang="en-US" altLang="ko-KR" sz="1400" dirty="0"/>
              <a:t>EXIF </a:t>
            </a:r>
            <a:r>
              <a:rPr lang="ko-KR" altLang="en-US" sz="1400" dirty="0"/>
              <a:t>정보를 활용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94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DAC15-60A8-4E69-87C7-EC2D1137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구현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B1903-86D6-4A87-ACD4-09BE916C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270A-6EF2-42D3-AAA4-B4F6C0001FDA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0B1D24-A8A6-4B8E-AC0A-91E40C04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2D4D91-1BB5-40CB-A944-9D704FA41A63}"/>
              </a:ext>
            </a:extLst>
          </p:cNvPr>
          <p:cNvGrpSpPr/>
          <p:nvPr/>
        </p:nvGrpSpPr>
        <p:grpSpPr>
          <a:xfrm>
            <a:off x="4688113" y="2284847"/>
            <a:ext cx="2066976" cy="3670263"/>
            <a:chOff x="4118757" y="-130283"/>
            <a:chExt cx="385762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5FE287E-3EE3-4D8F-A9D8-62D8664F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757" y="-130283"/>
              <a:ext cx="3857625" cy="6858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73471AC-19DF-49B1-91B2-20822F714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5006" y="1313732"/>
              <a:ext cx="929896" cy="91932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FEEC2FC-169D-4A82-92A1-51E92616F8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357" y="2289115"/>
            <a:ext cx="2064523" cy="3670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0CD4B-8A1F-41CF-B68A-7AFFB21BC4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9" y="2287617"/>
            <a:ext cx="2064523" cy="3670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151678-8B2B-4B89-831E-8C59C814FA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3" y="2287617"/>
            <a:ext cx="2064524" cy="3670265"/>
          </a:xfrm>
          <a:prstGeom prst="rect">
            <a:avLst/>
          </a:prstGeom>
        </p:spPr>
      </p:pic>
      <p:sp>
        <p:nvSpPr>
          <p:cNvPr id="17" name="내용 개체 틀 7">
            <a:extLst>
              <a:ext uri="{FF2B5EF4-FFF2-40B4-BE49-F238E27FC236}">
                <a16:creationId xmlns:a16="http://schemas.microsoft.com/office/drawing/2014/main" id="{B340479E-54AE-4F2A-BBE1-542B31927D9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14689" y="1678131"/>
            <a:ext cx="3822597" cy="4220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/>
              <a:t>첫 구매 물품 등록</a:t>
            </a:r>
            <a:endParaRPr lang="en-US" altLang="ko-KR" sz="1800" dirty="0"/>
          </a:p>
        </p:txBody>
      </p:sp>
      <p:sp>
        <p:nvSpPr>
          <p:cNvPr id="18" name="내용 개체 틀 7">
            <a:extLst>
              <a:ext uri="{FF2B5EF4-FFF2-40B4-BE49-F238E27FC236}">
                <a16:creationId xmlns:a16="http://schemas.microsoft.com/office/drawing/2014/main" id="{B340479E-54AE-4F2A-BBE1-542B31927D9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692753" y="1678131"/>
            <a:ext cx="3822597" cy="4220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/>
              <a:t>판매 글 등록</a:t>
            </a:r>
            <a:endParaRPr lang="en-US" altLang="ko-KR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984738" y="3147646"/>
            <a:ext cx="483577" cy="1734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7175" y="4337539"/>
            <a:ext cx="404813" cy="146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175" y="4809277"/>
            <a:ext cx="404813" cy="146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4408" y="4594964"/>
            <a:ext cx="404813" cy="146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00730" y="2892044"/>
            <a:ext cx="404813" cy="146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38051" y="2892044"/>
            <a:ext cx="404813" cy="146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646194" y="3102643"/>
            <a:ext cx="514350" cy="146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0DEF-DF91-4858-84D1-F251749C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서버 구현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BB1F6-823F-4BB0-A0BC-E95594BA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270A-6EF2-42D3-AAA4-B4F6C0001FDA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59AEE-4F0C-48B8-8719-A348D81A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6226-8188-43A4-A181-8FCF2ED122CF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3DFAF7-4F25-4746-B667-0CF4092FB8FB}"/>
              </a:ext>
            </a:extLst>
          </p:cNvPr>
          <p:cNvGrpSpPr/>
          <p:nvPr/>
        </p:nvGrpSpPr>
        <p:grpSpPr>
          <a:xfrm>
            <a:off x="320919" y="1935661"/>
            <a:ext cx="8502162" cy="4365838"/>
            <a:chOff x="320919" y="1728455"/>
            <a:chExt cx="8502162" cy="436583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6EA85F-8C2A-46C6-91E5-DA02ED7A9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496" y="1728455"/>
              <a:ext cx="8474585" cy="425498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20919" y="3870940"/>
              <a:ext cx="4193930" cy="97801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482" y="5185348"/>
              <a:ext cx="41008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가상 노드당 가지고 있는 라이트 노드 정보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91050" y="3870940"/>
              <a:ext cx="4193931" cy="222335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cxnSpLocks/>
              <a:stCxn id="8" idx="2"/>
            </p:cNvCxnSpPr>
            <p:nvPr/>
          </p:nvCxnSpPr>
          <p:spPr>
            <a:xfrm>
              <a:off x="2417884" y="4848958"/>
              <a:ext cx="0" cy="33639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51393" y="3414649"/>
              <a:ext cx="34131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가상 노드당 가지고 있는 블록체인 </a:t>
              </a:r>
            </a:p>
          </p:txBody>
        </p:sp>
        <p:cxnSp>
          <p:nvCxnSpPr>
            <p:cNvPr id="17" name="직선 화살표 연결선 16"/>
            <p:cNvCxnSpPr>
              <a:cxnSpLocks/>
            </p:cNvCxnSpPr>
            <p:nvPr/>
          </p:nvCxnSpPr>
          <p:spPr>
            <a:xfrm flipV="1">
              <a:off x="4751393" y="3599315"/>
              <a:ext cx="0" cy="27162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7819908" y="2069708"/>
              <a:ext cx="857366" cy="23654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cxnSpLocks/>
              <a:stCxn id="18" idx="2"/>
              <a:endCxn id="42" idx="3"/>
            </p:cNvCxnSpPr>
            <p:nvPr/>
          </p:nvCxnSpPr>
          <p:spPr>
            <a:xfrm>
              <a:off x="8248591" y="2306252"/>
              <a:ext cx="0" cy="79160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33108" y="2438379"/>
              <a:ext cx="15535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서버 다운 버튼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138987" y="2069708"/>
              <a:ext cx="695325" cy="23654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cxnSpLocks/>
              <a:stCxn id="39" idx="2"/>
              <a:endCxn id="21" idx="3"/>
            </p:cNvCxnSpPr>
            <p:nvPr/>
          </p:nvCxnSpPr>
          <p:spPr>
            <a:xfrm flipH="1">
              <a:off x="7486649" y="2306252"/>
              <a:ext cx="1" cy="31679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56101" y="2913190"/>
              <a:ext cx="15924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서버 복구 버튼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5D4F8EC-C4BE-4081-82EC-DC73DD5E15C1}"/>
              </a:ext>
            </a:extLst>
          </p:cNvPr>
          <p:cNvSpPr txBox="1"/>
          <p:nvPr/>
        </p:nvSpPr>
        <p:spPr>
          <a:xfrm>
            <a:off x="320919" y="1430516"/>
            <a:ext cx="468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2400" dirty="0"/>
              <a:t>블록체인 서버 모니터링 프로그램</a:t>
            </a:r>
            <a:endParaRPr lang="en-US" sz="24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2C160BCE-4AD9-4328-95A7-DBCD028125E1}"/>
              </a:ext>
            </a:extLst>
          </p:cNvPr>
          <p:cNvSpPr/>
          <p:nvPr/>
        </p:nvSpPr>
        <p:spPr>
          <a:xfrm>
            <a:off x="7796025" y="1766105"/>
            <a:ext cx="312925" cy="481795"/>
          </a:xfrm>
          <a:custGeom>
            <a:avLst/>
            <a:gdLst>
              <a:gd name="connsiteX0" fmla="*/ 4949 w 319274"/>
              <a:gd name="connsiteY0" fmla="*/ 449215 h 449215"/>
              <a:gd name="connsiteX1" fmla="*/ 43049 w 319274"/>
              <a:gd name="connsiteY1" fmla="*/ 49165 h 449215"/>
              <a:gd name="connsiteX2" fmla="*/ 319274 w 319274"/>
              <a:gd name="connsiteY2" fmla="*/ 20590 h 44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74" h="449215">
                <a:moveTo>
                  <a:pt x="4949" y="449215"/>
                </a:moveTo>
                <a:cubicBezTo>
                  <a:pt x="-2195" y="284908"/>
                  <a:pt x="-9338" y="120602"/>
                  <a:pt x="43049" y="49165"/>
                </a:cubicBezTo>
                <a:cubicBezTo>
                  <a:pt x="95436" y="-22272"/>
                  <a:pt x="207355" y="-841"/>
                  <a:pt x="319274" y="20590"/>
                </a:cubicBezTo>
              </a:path>
            </a:pathLst>
          </a:custGeom>
          <a:noFill/>
          <a:ln w="19050">
            <a:solidFill>
              <a:schemeClr val="accent4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93288A-9B75-4355-A439-72339FFE4C4B}"/>
              </a:ext>
            </a:extLst>
          </p:cNvPr>
          <p:cNvSpPr txBox="1"/>
          <p:nvPr/>
        </p:nvSpPr>
        <p:spPr>
          <a:xfrm>
            <a:off x="8038296" y="1669976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시뮬레이션용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768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295876"/>
      </a:dk2>
      <a:lt2>
        <a:srgbClr val="F3F5EA"/>
      </a:lt2>
      <a:accent1>
        <a:srgbClr val="D44862"/>
      </a:accent1>
      <a:accent2>
        <a:srgbClr val="732D53"/>
      </a:accent2>
      <a:accent3>
        <a:srgbClr val="F2F2F2"/>
      </a:accent3>
      <a:accent4>
        <a:srgbClr val="025959"/>
      </a:accent4>
      <a:accent5>
        <a:srgbClr val="027373"/>
      </a:accent5>
      <a:accent6>
        <a:srgbClr val="7CC5CB"/>
      </a:accent6>
      <a:hlink>
        <a:srgbClr val="549E39"/>
      </a:hlink>
      <a:folHlink>
        <a:srgbClr val="549E39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753</Words>
  <Application>Microsoft Office PowerPoint</Application>
  <PresentationFormat>화면 슬라이드 쇼(4:3)</PresentationFormat>
  <Paragraphs>193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나눔스퀘어 Bold</vt:lpstr>
      <vt:lpstr>나눔스퀘어 ExtraBold</vt:lpstr>
      <vt:lpstr>Office 테마</vt:lpstr>
      <vt:lpstr>블록체인 기반 신뢰성 있는 온라인 중고 물품 거래 플랫폼</vt:lpstr>
      <vt:lpstr>연구 배경 및 목적</vt:lpstr>
      <vt:lpstr>블록체인 서버</vt:lpstr>
      <vt:lpstr>블록체인 서버</vt:lpstr>
      <vt:lpstr>블록 분산 저장과 복원 방법</vt:lpstr>
      <vt:lpstr>트랜잭션 흐름도</vt:lpstr>
      <vt:lpstr>물품 인증 및 검증</vt:lpstr>
      <vt:lpstr>App 구현</vt:lpstr>
      <vt:lpstr>서버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예지 김</dc:creator>
  <cp:lastModifiedBy>예지 김</cp:lastModifiedBy>
  <cp:revision>206</cp:revision>
  <cp:lastPrinted>2018-12-17T18:36:47Z</cp:lastPrinted>
  <dcterms:created xsi:type="dcterms:W3CDTF">2018-12-17T07:32:40Z</dcterms:created>
  <dcterms:modified xsi:type="dcterms:W3CDTF">2018-12-17T19:45:28Z</dcterms:modified>
</cp:coreProperties>
</file>